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4631" r:id="rId2"/>
    <p:sldId id="4629" r:id="rId3"/>
  </p:sldIdLst>
  <p:sldSz cx="1859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  <a:srgbClr val="DB8042"/>
    <a:srgbClr val="AA449A"/>
    <a:srgbClr val="6799CE"/>
    <a:srgbClr val="5FA137"/>
    <a:srgbClr val="F0C141"/>
    <a:srgbClr val="4A72BC"/>
    <a:srgbClr val="9FCF7A"/>
    <a:srgbClr val="AF89CC"/>
    <a:srgbClr val="E0D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9" autoAdjust="0"/>
    <p:restoredTop sz="85714"/>
  </p:normalViewPr>
  <p:slideViewPr>
    <p:cSldViewPr snapToGrid="0">
      <p:cViewPr varScale="1">
        <p:scale>
          <a:sx n="97" d="100"/>
          <a:sy n="97" d="100"/>
        </p:scale>
        <p:origin x="24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9FB99-33AF-45C7-9798-F9BB105B9B8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54063" y="1143000"/>
            <a:ext cx="8366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C415-AB61-4AAF-95EC-A94D821E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throughput.pdf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throughput.pdf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3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122363"/>
            <a:ext cx="13944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602038"/>
            <a:ext cx="13944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365125"/>
            <a:ext cx="40090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365125"/>
            <a:ext cx="11794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1709739"/>
            <a:ext cx="16036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4589464"/>
            <a:ext cx="16036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365126"/>
            <a:ext cx="160362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1681163"/>
            <a:ext cx="7865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2505075"/>
            <a:ext cx="78656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1681163"/>
            <a:ext cx="7904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2505075"/>
            <a:ext cx="790436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987426"/>
            <a:ext cx="9412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987426"/>
            <a:ext cx="9412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7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365126"/>
            <a:ext cx="16036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1825625"/>
            <a:ext cx="16036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BCBE-8A83-4E67-B3B6-D6A7A53377E1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6356351"/>
            <a:ext cx="6275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5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11770310" y="5464636"/>
            <a:ext cx="209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Contamination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3553795" y="5295359"/>
            <a:ext cx="1672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8606717" y="5295359"/>
            <a:ext cx="1723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 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603835" y="5295359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5608909" y="5295359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7339997" y="5295359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3758187" y="5295359"/>
            <a:ext cx="1681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Relative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Abundance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101478" y="3020189"/>
            <a:ext cx="3375774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Throughput (bp/sec)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8080-B02A-50C5-6025-8CC7DCEC9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7519" y="1111180"/>
            <a:ext cx="12654387" cy="4218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FEF38-C44A-3C88-E334-6351F006CFD7}"/>
              </a:ext>
            </a:extLst>
          </p:cNvPr>
          <p:cNvSpPr txBox="1"/>
          <p:nvPr/>
        </p:nvSpPr>
        <p:spPr>
          <a:xfrm>
            <a:off x="2236613" y="1241183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04693-B8EB-1091-CAE4-2736359DDEF9}"/>
              </a:ext>
            </a:extLst>
          </p:cNvPr>
          <p:cNvSpPr txBox="1"/>
          <p:nvPr/>
        </p:nvSpPr>
        <p:spPr>
          <a:xfrm>
            <a:off x="2236613" y="1878983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CDFD1-9838-1C39-C020-12F35103A153}"/>
              </a:ext>
            </a:extLst>
          </p:cNvPr>
          <p:cNvSpPr txBox="1"/>
          <p:nvPr/>
        </p:nvSpPr>
        <p:spPr>
          <a:xfrm>
            <a:off x="2236613" y="2516783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FD092-D2EA-6B76-579F-433C10CFA86C}"/>
              </a:ext>
            </a:extLst>
          </p:cNvPr>
          <p:cNvSpPr txBox="1"/>
          <p:nvPr/>
        </p:nvSpPr>
        <p:spPr>
          <a:xfrm>
            <a:off x="2236613" y="3154583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04AAF-7ABE-8B24-102B-33D6731D8020}"/>
              </a:ext>
            </a:extLst>
          </p:cNvPr>
          <p:cNvSpPr txBox="1"/>
          <p:nvPr/>
        </p:nvSpPr>
        <p:spPr>
          <a:xfrm>
            <a:off x="2236613" y="3792383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2236613" y="4430184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1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EB7ED5-2E82-E8D4-431C-C88F4F792B64}"/>
              </a:ext>
            </a:extLst>
          </p:cNvPr>
          <p:cNvGrpSpPr/>
          <p:nvPr/>
        </p:nvGrpSpPr>
        <p:grpSpPr>
          <a:xfrm>
            <a:off x="4547914" y="587960"/>
            <a:ext cx="9496972" cy="523220"/>
            <a:chOff x="4547914" y="587960"/>
            <a:chExt cx="9496972" cy="52322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AD3F6A-F509-83E6-2991-8DEE6713CA78}"/>
                </a:ext>
              </a:extLst>
            </p:cNvPr>
            <p:cNvGrpSpPr/>
            <p:nvPr/>
          </p:nvGrpSpPr>
          <p:grpSpPr>
            <a:xfrm>
              <a:off x="7188989" y="587960"/>
              <a:ext cx="1885532" cy="523220"/>
              <a:chOff x="3780870" y="201853"/>
              <a:chExt cx="1885532" cy="52322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3CF857-F05E-1745-C00B-A9EAB23F2DA3}"/>
                  </a:ext>
                </a:extLst>
              </p:cNvPr>
              <p:cNvSpPr/>
              <p:nvPr/>
            </p:nvSpPr>
            <p:spPr>
              <a:xfrm>
                <a:off x="3780870" y="319463"/>
                <a:ext cx="288000" cy="288000"/>
              </a:xfrm>
              <a:prstGeom prst="rect">
                <a:avLst/>
              </a:prstGeom>
              <a:solidFill>
                <a:srgbClr val="6799C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007CFC-AA25-432F-4AE1-4434ACA1316E}"/>
                  </a:ext>
                </a:extLst>
              </p:cNvPr>
              <p:cNvSpPr txBox="1"/>
              <p:nvPr/>
            </p:nvSpPr>
            <p:spPr>
              <a:xfrm>
                <a:off x="4040188" y="201853"/>
                <a:ext cx="16262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err="1">
                    <a:latin typeface="Cambria" panose="02040503050406030204" pitchFamily="18" charset="0"/>
                  </a:rPr>
                  <a:t>RawHash</a:t>
                </a:r>
                <a:endParaRPr lang="en-US" sz="28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95315-0052-63BF-1A79-C925E0D836F2}"/>
                </a:ext>
              </a:extLst>
            </p:cNvPr>
            <p:cNvGrpSpPr/>
            <p:nvPr/>
          </p:nvGrpSpPr>
          <p:grpSpPr>
            <a:xfrm>
              <a:off x="9580162" y="587960"/>
              <a:ext cx="2214950" cy="523220"/>
              <a:chOff x="3780870" y="248652"/>
              <a:chExt cx="2214950" cy="5232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0396FF-403B-FFA8-75A5-52BC407761B0}"/>
                  </a:ext>
                </a:extLst>
              </p:cNvPr>
              <p:cNvSpPr/>
              <p:nvPr/>
            </p:nvSpPr>
            <p:spPr>
              <a:xfrm>
                <a:off x="3780870" y="366262"/>
                <a:ext cx="288000" cy="288000"/>
              </a:xfrm>
              <a:prstGeom prst="rect">
                <a:avLst/>
              </a:prstGeom>
              <a:solidFill>
                <a:srgbClr val="AA449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CF6713-B3FD-2DAF-EEAA-DADBC32A447A}"/>
                  </a:ext>
                </a:extLst>
              </p:cNvPr>
              <p:cNvSpPr txBox="1"/>
              <p:nvPr/>
            </p:nvSpPr>
            <p:spPr>
              <a:xfrm>
                <a:off x="4079911" y="248652"/>
                <a:ext cx="19159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" panose="02040503050406030204" pitchFamily="18" charset="0"/>
                  </a:rPr>
                  <a:t>UNCALLED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D2E9BA1-F4F3-320B-718B-21600583FF1A}"/>
                </a:ext>
              </a:extLst>
            </p:cNvPr>
            <p:cNvGrpSpPr/>
            <p:nvPr/>
          </p:nvGrpSpPr>
          <p:grpSpPr>
            <a:xfrm>
              <a:off x="12443706" y="587960"/>
              <a:ext cx="1601180" cy="523220"/>
              <a:chOff x="3780870" y="201853"/>
              <a:chExt cx="1601180" cy="52322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3C96383-578C-2B5D-5AC5-9AC21BD16DB9}"/>
                  </a:ext>
                </a:extLst>
              </p:cNvPr>
              <p:cNvSpPr/>
              <p:nvPr/>
            </p:nvSpPr>
            <p:spPr>
              <a:xfrm>
                <a:off x="3780870" y="319463"/>
                <a:ext cx="288000" cy="288000"/>
              </a:xfrm>
              <a:prstGeom prst="rect">
                <a:avLst/>
              </a:prstGeom>
              <a:solidFill>
                <a:srgbClr val="DB80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F1B7CE-6DAA-9A7B-D57C-E58C53C5B5A8}"/>
                  </a:ext>
                </a:extLst>
              </p:cNvPr>
              <p:cNvSpPr txBox="1"/>
              <p:nvPr/>
            </p:nvSpPr>
            <p:spPr>
              <a:xfrm>
                <a:off x="4068870" y="201853"/>
                <a:ext cx="13131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err="1">
                    <a:latin typeface="Cambria" panose="02040503050406030204" pitchFamily="18" charset="0"/>
                  </a:rPr>
                  <a:t>Sigmap</a:t>
                </a:r>
                <a:endParaRPr lang="en-US" sz="28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23C8B4C-1200-C9B0-9D43-36D647AE30C0}"/>
                </a:ext>
              </a:extLst>
            </p:cNvPr>
            <p:cNvGrpSpPr/>
            <p:nvPr/>
          </p:nvGrpSpPr>
          <p:grpSpPr>
            <a:xfrm>
              <a:off x="4547914" y="587960"/>
              <a:ext cx="1992482" cy="523220"/>
              <a:chOff x="3780870" y="201853"/>
              <a:chExt cx="1992482" cy="52322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BF0085-3FDE-06F7-574A-7CF3DAEFA7B0}"/>
                  </a:ext>
                </a:extLst>
              </p:cNvPr>
              <p:cNvSpPr/>
              <p:nvPr/>
            </p:nvSpPr>
            <p:spPr>
              <a:xfrm>
                <a:off x="3780870" y="319463"/>
                <a:ext cx="288000" cy="288000"/>
              </a:xfrm>
              <a:prstGeom prst="rect">
                <a:avLst/>
              </a:prstGeom>
              <a:solidFill>
                <a:srgbClr val="A3A3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60EBB2-DCFE-196A-56B6-FB5DE548358C}"/>
                  </a:ext>
                </a:extLst>
              </p:cNvPr>
              <p:cNvSpPr txBox="1"/>
              <p:nvPr/>
            </p:nvSpPr>
            <p:spPr>
              <a:xfrm>
                <a:off x="4069489" y="201853"/>
                <a:ext cx="17038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" panose="02040503050406030204" pitchFamily="18" charset="0"/>
                  </a:rPr>
                  <a:t>Nanopore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019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11628880" y="5461840"/>
            <a:ext cx="209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Contamination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2746943" y="5292563"/>
            <a:ext cx="1672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8194713" y="5292563"/>
            <a:ext cx="1723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 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302464" y="5292563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4937219" y="5292563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6801144" y="5292563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3683359" y="5292563"/>
            <a:ext cx="1681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Relative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Abundance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-8677" y="3020189"/>
            <a:ext cx="379695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Avg. Time Per Read (</a:t>
            </a:r>
            <a:r>
              <a:rPr lang="en-US" sz="2600" b="1" dirty="0" err="1">
                <a:latin typeface="Cambria" panose="02040503050406030204" pitchFamily="18" charset="0"/>
              </a:rPr>
              <a:t>ms</a:t>
            </a:r>
            <a:r>
              <a:rPr lang="en-US" sz="2600" b="1" dirty="0">
                <a:latin typeface="Cambria" panose="02040503050406030204" pitchFamily="18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8080-B02A-50C5-6025-8CC7DCEC9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7519" y="1111180"/>
            <a:ext cx="12654387" cy="4218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FEF38-C44A-3C88-E334-6351F006CFD7}"/>
              </a:ext>
            </a:extLst>
          </p:cNvPr>
          <p:cNvSpPr txBox="1"/>
          <p:nvPr/>
        </p:nvSpPr>
        <p:spPr>
          <a:xfrm>
            <a:off x="2169038" y="1354532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04693-B8EB-1091-CAE4-2736359DDEF9}"/>
              </a:ext>
            </a:extLst>
          </p:cNvPr>
          <p:cNvSpPr txBox="1"/>
          <p:nvPr/>
        </p:nvSpPr>
        <p:spPr>
          <a:xfrm>
            <a:off x="2169038" y="1972201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CDFD1-9838-1C39-C020-12F35103A153}"/>
              </a:ext>
            </a:extLst>
          </p:cNvPr>
          <p:cNvSpPr txBox="1"/>
          <p:nvPr/>
        </p:nvSpPr>
        <p:spPr>
          <a:xfrm>
            <a:off x="2169038" y="2594183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FD092-D2EA-6B76-579F-433C10CFA86C}"/>
              </a:ext>
            </a:extLst>
          </p:cNvPr>
          <p:cNvSpPr txBox="1"/>
          <p:nvPr/>
        </p:nvSpPr>
        <p:spPr>
          <a:xfrm>
            <a:off x="2169038" y="3211851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04AAF-7ABE-8B24-102B-33D6731D8020}"/>
              </a:ext>
            </a:extLst>
          </p:cNvPr>
          <p:cNvSpPr txBox="1"/>
          <p:nvPr/>
        </p:nvSpPr>
        <p:spPr>
          <a:xfrm>
            <a:off x="2169038" y="3829521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2169038" y="4447191"/>
            <a:ext cx="6107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-1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73AE2D-87AF-4292-24B9-D4D177AC210A}"/>
              </a:ext>
            </a:extLst>
          </p:cNvPr>
          <p:cNvGrpSpPr/>
          <p:nvPr/>
        </p:nvGrpSpPr>
        <p:grpSpPr>
          <a:xfrm>
            <a:off x="6138254" y="587960"/>
            <a:ext cx="6316291" cy="523220"/>
            <a:chOff x="5821436" y="584295"/>
            <a:chExt cx="6316291" cy="52322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AD3F6A-F509-83E6-2991-8DEE6713CA78}"/>
                </a:ext>
              </a:extLst>
            </p:cNvPr>
            <p:cNvGrpSpPr/>
            <p:nvPr/>
          </p:nvGrpSpPr>
          <p:grpSpPr>
            <a:xfrm>
              <a:off x="5821436" y="584295"/>
              <a:ext cx="1859774" cy="523220"/>
              <a:chOff x="3780870" y="201853"/>
              <a:chExt cx="1859774" cy="52322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3CF857-F05E-1745-C00B-A9EAB23F2DA3}"/>
                  </a:ext>
                </a:extLst>
              </p:cNvPr>
              <p:cNvSpPr/>
              <p:nvPr/>
            </p:nvSpPr>
            <p:spPr>
              <a:xfrm>
                <a:off x="3780870" y="319463"/>
                <a:ext cx="288000" cy="288000"/>
              </a:xfrm>
              <a:prstGeom prst="rect">
                <a:avLst/>
              </a:prstGeom>
              <a:solidFill>
                <a:srgbClr val="6799C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007CFC-AA25-432F-4AE1-4434ACA1316E}"/>
                  </a:ext>
                </a:extLst>
              </p:cNvPr>
              <p:cNvSpPr txBox="1"/>
              <p:nvPr/>
            </p:nvSpPr>
            <p:spPr>
              <a:xfrm>
                <a:off x="4014430" y="201853"/>
                <a:ext cx="16262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err="1">
                    <a:latin typeface="Cambria" panose="02040503050406030204" pitchFamily="18" charset="0"/>
                  </a:rPr>
                  <a:t>RawHash</a:t>
                </a:r>
                <a:endParaRPr lang="en-US" sz="28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95315-0052-63BF-1A79-C925E0D836F2}"/>
                </a:ext>
              </a:extLst>
            </p:cNvPr>
            <p:cNvGrpSpPr/>
            <p:nvPr/>
          </p:nvGrpSpPr>
          <p:grpSpPr>
            <a:xfrm>
              <a:off x="8047195" y="584295"/>
              <a:ext cx="2214950" cy="523220"/>
              <a:chOff x="3780870" y="248652"/>
              <a:chExt cx="2214950" cy="5232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0396FF-403B-FFA8-75A5-52BC407761B0}"/>
                  </a:ext>
                </a:extLst>
              </p:cNvPr>
              <p:cNvSpPr/>
              <p:nvPr/>
            </p:nvSpPr>
            <p:spPr>
              <a:xfrm>
                <a:off x="3780870" y="366262"/>
                <a:ext cx="288000" cy="288000"/>
              </a:xfrm>
              <a:prstGeom prst="rect">
                <a:avLst/>
              </a:prstGeom>
              <a:solidFill>
                <a:srgbClr val="AA449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CF6713-B3FD-2DAF-EEAA-DADBC32A447A}"/>
                  </a:ext>
                </a:extLst>
              </p:cNvPr>
              <p:cNvSpPr txBox="1"/>
              <p:nvPr/>
            </p:nvSpPr>
            <p:spPr>
              <a:xfrm>
                <a:off x="4079911" y="248652"/>
                <a:ext cx="19159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" panose="02040503050406030204" pitchFamily="18" charset="0"/>
                  </a:rPr>
                  <a:t>UNCALLED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D2E9BA1-F4F3-320B-718B-21600583FF1A}"/>
                </a:ext>
              </a:extLst>
            </p:cNvPr>
            <p:cNvGrpSpPr/>
            <p:nvPr/>
          </p:nvGrpSpPr>
          <p:grpSpPr>
            <a:xfrm>
              <a:off x="10536547" y="584295"/>
              <a:ext cx="1601180" cy="523220"/>
              <a:chOff x="3780870" y="201853"/>
              <a:chExt cx="1601180" cy="52322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3C96383-578C-2B5D-5AC5-9AC21BD16DB9}"/>
                  </a:ext>
                </a:extLst>
              </p:cNvPr>
              <p:cNvSpPr/>
              <p:nvPr/>
            </p:nvSpPr>
            <p:spPr>
              <a:xfrm>
                <a:off x="3780870" y="319463"/>
                <a:ext cx="288000" cy="288000"/>
              </a:xfrm>
              <a:prstGeom prst="rect">
                <a:avLst/>
              </a:prstGeom>
              <a:solidFill>
                <a:srgbClr val="DB80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F1B7CE-6DAA-9A7B-D57C-E58C53C5B5A8}"/>
                  </a:ext>
                </a:extLst>
              </p:cNvPr>
              <p:cNvSpPr txBox="1"/>
              <p:nvPr/>
            </p:nvSpPr>
            <p:spPr>
              <a:xfrm>
                <a:off x="4068870" y="201853"/>
                <a:ext cx="13131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err="1">
                    <a:latin typeface="Cambria" panose="02040503050406030204" pitchFamily="18" charset="0"/>
                  </a:rPr>
                  <a:t>Sigmap</a:t>
                </a:r>
                <a:endParaRPr lang="en-US" sz="2800" dirty="0">
                  <a:latin typeface="Cambria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104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13609</TotalTime>
  <Words>73</Words>
  <Application>Microsoft Macintosh PowerPoint</Application>
  <PresentationFormat>Custom</PresentationFormat>
  <Paragraphs>51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Pillai, Kamlesh R</dc:creator>
  <cp:keywords>CTPClassification=CTP_NT</cp:keywords>
  <cp:lastModifiedBy>Firtina  Can</cp:lastModifiedBy>
  <cp:revision>184</cp:revision>
  <dcterms:created xsi:type="dcterms:W3CDTF">2020-07-31T16:50:25Z</dcterms:created>
  <dcterms:modified xsi:type="dcterms:W3CDTF">2023-01-20T18:43:31Z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2af3d263-ec5c-406e-8667-e26122fee6aa</vt:lpwstr>
  </property>
  <property fmtid="{D5CDD505-2E9C-101B-9397-08002B2CF9AE}" pid="3" name="CTP_TimeStamp">
    <vt:lpwstr>2020-08-01 06:58:57Z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