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400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B5FA-D4D5-3945-BD3E-C1742168B8C4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D2EC-48C0-AC41-86F6-46F4DC28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7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B5FA-D4D5-3945-BD3E-C1742168B8C4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D2EC-48C0-AC41-86F6-46F4DC28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5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B5FA-D4D5-3945-BD3E-C1742168B8C4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D2EC-48C0-AC41-86F6-46F4DC28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5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B5FA-D4D5-3945-BD3E-C1742168B8C4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D2EC-48C0-AC41-86F6-46F4DC28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9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B5FA-D4D5-3945-BD3E-C1742168B8C4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D2EC-48C0-AC41-86F6-46F4DC28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4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B5FA-D4D5-3945-BD3E-C1742168B8C4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D2EC-48C0-AC41-86F6-46F4DC28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4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B5FA-D4D5-3945-BD3E-C1742168B8C4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D2EC-48C0-AC41-86F6-46F4DC28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4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B5FA-D4D5-3945-BD3E-C1742168B8C4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D2EC-48C0-AC41-86F6-46F4DC28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5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B5FA-D4D5-3945-BD3E-C1742168B8C4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D2EC-48C0-AC41-86F6-46F4DC28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9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B5FA-D4D5-3945-BD3E-C1742168B8C4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D2EC-48C0-AC41-86F6-46F4DC28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5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B5FA-D4D5-3945-BD3E-C1742168B8C4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D2EC-48C0-AC41-86F6-46F4DC28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3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3B5FA-D4D5-3945-BD3E-C1742168B8C4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DD2EC-48C0-AC41-86F6-46F4DC28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0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24986" y="971317"/>
            <a:ext cx="6860461" cy="3570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 smtClean="0">
                <a:latin typeface="Consolas"/>
                <a:cs typeface="Consolas"/>
              </a:rPr>
              <a:t>HEADER    MEMBRANE PROTEIN                        06-APR-12   4EIY              </a:t>
            </a:r>
          </a:p>
          <a:p>
            <a:r>
              <a:rPr lang="de-DE" sz="800" dirty="0" smtClean="0">
                <a:latin typeface="Consolas"/>
                <a:cs typeface="Consolas"/>
              </a:rPr>
              <a:t>TITLE     CRYSTAL STRUCTURE OF THE CHIMERIC PROTEIN OF A2AAR-BRIL IN COMPLEX    </a:t>
            </a:r>
          </a:p>
          <a:p>
            <a:r>
              <a:rPr lang="de-DE" sz="800" dirty="0" smtClean="0">
                <a:latin typeface="Consolas"/>
                <a:cs typeface="Consolas"/>
              </a:rPr>
              <a:t>TITLE    2 WITH ZM241385 AT 1.8A RESOLUTION                                     </a:t>
            </a:r>
          </a:p>
          <a:p>
            <a:r>
              <a:rPr lang="de-DE" sz="800" dirty="0" smtClean="0">
                <a:latin typeface="Consolas"/>
                <a:cs typeface="Consolas"/>
              </a:rPr>
              <a:t>COMPND    MOL_ID: 1;                                                            </a:t>
            </a:r>
          </a:p>
          <a:p>
            <a:r>
              <a:rPr lang="de-DE" sz="800" dirty="0" smtClean="0">
                <a:latin typeface="Consolas"/>
                <a:cs typeface="Consolas"/>
              </a:rPr>
              <a:t>COMPND   2 MOLECULE: ADENOSINE RECEPTOR A2A/SOLUBLE CYTOCHROME B562 CHIMERA;    </a:t>
            </a:r>
          </a:p>
          <a:p>
            <a:r>
              <a:rPr lang="de-DE" sz="800" dirty="0" smtClean="0">
                <a:latin typeface="Consolas"/>
                <a:cs typeface="Consolas"/>
              </a:rPr>
              <a:t>...           </a:t>
            </a:r>
          </a:p>
          <a:p>
            <a:r>
              <a:rPr lang="de-DE" sz="800" dirty="0" smtClean="0">
                <a:latin typeface="Consolas"/>
                <a:cs typeface="Consolas"/>
              </a:rPr>
              <a:t>ATOM      1  N   GLY A  -1      -0.820  24.418   1.578  1.00 62.01           N  </a:t>
            </a:r>
          </a:p>
          <a:p>
            <a:r>
              <a:rPr lang="de-DE" sz="800" dirty="0" smtClean="0">
                <a:latin typeface="Consolas"/>
                <a:cs typeface="Consolas"/>
              </a:rPr>
              <a:t>ANISOU    1  N   GLY A  -1     9475   5246   8840  -1443  -1127   1491       N  </a:t>
            </a:r>
          </a:p>
          <a:p>
            <a:r>
              <a:rPr lang="de-DE" sz="800" dirty="0" smtClean="0">
                <a:latin typeface="Consolas"/>
                <a:cs typeface="Consolas"/>
              </a:rPr>
              <a:t>ATOM      2  CA  GLY A  -1      -1.332  23.196   2.282  1.00 59.95           C  </a:t>
            </a:r>
          </a:p>
          <a:p>
            <a:r>
              <a:rPr lang="de-DE" sz="800" dirty="0" smtClean="0">
                <a:latin typeface="Consolas"/>
                <a:cs typeface="Consolas"/>
              </a:rPr>
              <a:t>ANISOU    2  CA  GLY A  -1     9305   5173   8300  -1371  -1180   1303       C  </a:t>
            </a:r>
          </a:p>
          <a:p>
            <a:r>
              <a:rPr lang="de-DE" sz="800" dirty="0" smtClean="0">
                <a:latin typeface="Consolas"/>
                <a:cs typeface="Consolas"/>
              </a:rPr>
              <a:t>ATOM      3  C   GLY A  -1      -2.692  22.725   1.778  1.00 55.34           C  </a:t>
            </a:r>
          </a:p>
          <a:p>
            <a:r>
              <a:rPr lang="de-DE" sz="800" dirty="0" smtClean="0">
                <a:latin typeface="Consolas"/>
                <a:cs typeface="Consolas"/>
              </a:rPr>
              <a:t>ANISOU    3  C   GLY A  -1     8828   4953   7243   -992   -674   1021       C  </a:t>
            </a:r>
          </a:p>
          <a:p>
            <a:r>
              <a:rPr lang="de-DE" sz="800" dirty="0" smtClean="0">
                <a:latin typeface="Consolas"/>
                <a:cs typeface="Consolas"/>
              </a:rPr>
              <a:t>ATOM      4  O   GLY A  -1      -3.717  23.381   2.005  1.00 56.66           O  </a:t>
            </a:r>
          </a:p>
          <a:p>
            <a:r>
              <a:rPr lang="de-DE" sz="800" dirty="0" smtClean="0">
                <a:latin typeface="Consolas"/>
                <a:cs typeface="Consolas"/>
              </a:rPr>
              <a:t>ANISOU    4  O   GLY A  -1     9423   5083   7021   -849   -549    831       O  </a:t>
            </a:r>
          </a:p>
          <a:p>
            <a:r>
              <a:rPr lang="de-DE" sz="800" dirty="0" smtClean="0">
                <a:latin typeface="Consolas"/>
                <a:cs typeface="Consolas"/>
              </a:rPr>
              <a:t>ATOM      5  N   ALA A   0      -2.698  21.580   1.101  1.00 51.35           N  </a:t>
            </a:r>
          </a:p>
          <a:p>
            <a:r>
              <a:rPr lang="de-DE" sz="800" dirty="0" smtClean="0">
                <a:latin typeface="Consolas"/>
                <a:cs typeface="Consolas"/>
              </a:rPr>
              <a:t>...</a:t>
            </a:r>
          </a:p>
          <a:p>
            <a:r>
              <a:rPr lang="de-DE" sz="800" dirty="0" smtClean="0">
                <a:latin typeface="Consolas"/>
                <a:cs typeface="Consolas"/>
              </a:rPr>
              <a:t>HETATM 3107  C1  ZMA A2401      -1.739  13.399  14.541  1.00 32.33           C  </a:t>
            </a:r>
          </a:p>
          <a:p>
            <a:r>
              <a:rPr lang="de-DE" sz="800" dirty="0" smtClean="0">
                <a:latin typeface="Consolas"/>
                <a:cs typeface="Consolas"/>
              </a:rPr>
              <a:t>HETATM 3108  C2  ZMA A2401      -1.482  14.754  14.743  1.00 32.92           C  </a:t>
            </a:r>
          </a:p>
          <a:p>
            <a:r>
              <a:rPr lang="de-DE" sz="800" dirty="0" smtClean="0">
                <a:latin typeface="Consolas"/>
                <a:cs typeface="Consolas"/>
              </a:rPr>
              <a:t>HETATM 3109  C3  ZMA A2401      -0.286  15.127  15.365  1.00 42.48           C  </a:t>
            </a:r>
          </a:p>
          <a:p>
            <a:r>
              <a:rPr lang="de-DE" sz="800" dirty="0" smtClean="0">
                <a:latin typeface="Consolas"/>
                <a:cs typeface="Consolas"/>
              </a:rPr>
              <a:t>HETATM 3110  O4  ZMA A2401      -0.030  16.456  15.561  1.00 44.32           O  </a:t>
            </a:r>
          </a:p>
          <a:p>
            <a:r>
              <a:rPr lang="de-DE" sz="800" dirty="0" smtClean="0">
                <a:latin typeface="Consolas"/>
                <a:cs typeface="Consolas"/>
              </a:rPr>
              <a:t>...                    </a:t>
            </a:r>
          </a:p>
          <a:p>
            <a:r>
              <a:rPr lang="de-DE" sz="800" dirty="0" smtClean="0">
                <a:latin typeface="Consolas"/>
                <a:cs typeface="Consolas"/>
              </a:rPr>
              <a:t>CONECT 3586 3585 3587                                                           </a:t>
            </a:r>
          </a:p>
          <a:p>
            <a:r>
              <a:rPr lang="de-DE" sz="800" dirty="0" smtClean="0">
                <a:latin typeface="Consolas"/>
                <a:cs typeface="Consolas"/>
              </a:rPr>
              <a:t>CONECT 3587 3586                                                                </a:t>
            </a:r>
          </a:p>
          <a:p>
            <a:r>
              <a:rPr lang="de-DE" sz="800" dirty="0" smtClean="0">
                <a:latin typeface="Consolas"/>
                <a:cs typeface="Consolas"/>
              </a:rPr>
              <a:t>CONECT 3618 3132                                                                </a:t>
            </a:r>
          </a:p>
          <a:p>
            <a:r>
              <a:rPr lang="de-DE" sz="800" dirty="0" smtClean="0">
                <a:latin typeface="Consolas"/>
                <a:cs typeface="Consolas"/>
              </a:rPr>
              <a:t>CONECT 3642 3132                                                                </a:t>
            </a:r>
          </a:p>
          <a:p>
            <a:r>
              <a:rPr lang="de-DE" sz="800" dirty="0" smtClean="0">
                <a:latin typeface="Consolas"/>
                <a:cs typeface="Consolas"/>
              </a:rPr>
              <a:t>CONECT 3670 3132                                                                </a:t>
            </a:r>
          </a:p>
          <a:p>
            <a:r>
              <a:rPr lang="de-DE" sz="800" dirty="0" smtClean="0">
                <a:latin typeface="Consolas"/>
                <a:cs typeface="Consolas"/>
              </a:rPr>
              <a:t>MASTER      869    0   30   19    2    0   44    6 3670    1  495   35          </a:t>
            </a:r>
          </a:p>
          <a:p>
            <a:r>
              <a:rPr lang="de-DE" sz="1000" dirty="0" smtClean="0">
                <a:latin typeface="Consolas"/>
                <a:cs typeface="Consolas"/>
              </a:rPr>
              <a:t>END </a:t>
            </a:r>
            <a:endParaRPr lang="en-US" sz="10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47" y="1359214"/>
            <a:ext cx="288473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latin typeface="Consolas"/>
                <a:cs typeface="Consolas"/>
              </a:rPr>
              <a:t>PandasPDB.df</a:t>
            </a:r>
            <a:r>
              <a:rPr lang="en-US" dirty="0" smtClean="0">
                <a:latin typeface="Consolas"/>
                <a:cs typeface="Consolas"/>
              </a:rPr>
              <a:t> = {</a:t>
            </a:r>
          </a:p>
          <a:p>
            <a:pPr>
              <a:lnSpc>
                <a:spcPct val="150000"/>
              </a:lnSpc>
            </a:pPr>
            <a:r>
              <a:rPr lang="uk-UA" dirty="0" smtClean="0">
                <a:latin typeface="Consolas"/>
                <a:cs typeface="Consolas"/>
              </a:rPr>
              <a:t>'</a:t>
            </a:r>
            <a:r>
              <a:rPr lang="en-US" dirty="0" smtClean="0">
                <a:latin typeface="Consolas"/>
                <a:cs typeface="Consolas"/>
              </a:rPr>
              <a:t>ANISOU</a:t>
            </a:r>
            <a:r>
              <a:rPr lang="uk-UA" dirty="0" smtClean="0">
                <a:latin typeface="Consolas"/>
                <a:cs typeface="Consolas"/>
              </a:rPr>
              <a:t>'</a:t>
            </a:r>
            <a:r>
              <a:rPr lang="en-US" dirty="0" smtClean="0">
                <a:latin typeface="Consolas"/>
                <a:cs typeface="Consolas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uk-UA" dirty="0" smtClean="0">
                <a:latin typeface="Consolas"/>
                <a:cs typeface="Consolas"/>
              </a:rPr>
              <a:t>'</a:t>
            </a:r>
            <a:r>
              <a:rPr lang="en-US" dirty="0" smtClean="0">
                <a:latin typeface="Consolas"/>
                <a:cs typeface="Consolas"/>
              </a:rPr>
              <a:t>ATOM</a:t>
            </a:r>
            <a:r>
              <a:rPr lang="uk-UA" dirty="0" smtClean="0">
                <a:latin typeface="Consolas"/>
                <a:cs typeface="Consolas"/>
              </a:rPr>
              <a:t>'</a:t>
            </a:r>
            <a:r>
              <a:rPr lang="en-US" dirty="0" smtClean="0">
                <a:latin typeface="Consolas"/>
                <a:cs typeface="Consolas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uk-UA" dirty="0" smtClean="0">
                <a:latin typeface="Consolas"/>
                <a:cs typeface="Consolas"/>
              </a:rPr>
              <a:t>'</a:t>
            </a:r>
            <a:r>
              <a:rPr lang="en-US" dirty="0" smtClean="0">
                <a:latin typeface="Consolas"/>
                <a:cs typeface="Consolas"/>
              </a:rPr>
              <a:t>HETATM</a:t>
            </a:r>
            <a:r>
              <a:rPr lang="uk-UA" dirty="0" smtClean="0">
                <a:latin typeface="Consolas"/>
                <a:cs typeface="Consolas"/>
              </a:rPr>
              <a:t>'</a:t>
            </a:r>
            <a:r>
              <a:rPr lang="en-US" dirty="0" smtClean="0">
                <a:latin typeface="Consolas"/>
                <a:cs typeface="Consolas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uk-UA" dirty="0" smtClean="0">
                <a:latin typeface="Consolas"/>
                <a:cs typeface="Consolas"/>
              </a:rPr>
              <a:t>'</a:t>
            </a:r>
            <a:r>
              <a:rPr lang="en-US" dirty="0" smtClean="0">
                <a:latin typeface="Consolas"/>
                <a:cs typeface="Consolas"/>
              </a:rPr>
              <a:t>OTHERS</a:t>
            </a:r>
            <a:r>
              <a:rPr lang="uk-UA" dirty="0" smtClean="0">
                <a:latin typeface="Consolas"/>
                <a:cs typeface="Consolas"/>
              </a:rPr>
              <a:t>'</a:t>
            </a:r>
            <a:r>
              <a:rPr lang="en-US" dirty="0" smtClean="0">
                <a:latin typeface="Consolas"/>
                <a:cs typeface="Consolas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/>
                <a:cs typeface="Consolas"/>
              </a:rPr>
              <a:t>}</a:t>
            </a:r>
            <a:r>
              <a:rPr lang="en-US" dirty="0" smtClean="0">
                <a:latin typeface="Consolas"/>
                <a:cs typeface="Consolas"/>
              </a:rPr>
              <a:t> </a:t>
            </a:r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111175" y="1949232"/>
            <a:ext cx="513811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11175" y="2190233"/>
            <a:ext cx="513811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111175" y="2441079"/>
            <a:ext cx="513811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11175" y="2682080"/>
            <a:ext cx="513811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11175" y="2814024"/>
            <a:ext cx="513811" cy="1"/>
          </a:xfrm>
          <a:prstGeom prst="line">
            <a:avLst/>
          </a:prstGeom>
          <a:ln w="12700"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11175" y="2562795"/>
            <a:ext cx="513811" cy="1"/>
          </a:xfrm>
          <a:prstGeom prst="line">
            <a:avLst/>
          </a:prstGeom>
          <a:ln w="12700"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11175" y="2309651"/>
            <a:ext cx="513811" cy="1"/>
          </a:xfrm>
          <a:prstGeom prst="line">
            <a:avLst/>
          </a:prstGeom>
          <a:ln w="12700"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11175" y="2068267"/>
            <a:ext cx="513811" cy="1"/>
          </a:xfrm>
          <a:prstGeom prst="line">
            <a:avLst/>
          </a:prstGeom>
          <a:ln w="12700"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579996" y="1949233"/>
            <a:ext cx="1531179" cy="11903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579996" y="2068268"/>
            <a:ext cx="1531179" cy="12196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579996" y="2068268"/>
            <a:ext cx="1531179" cy="37281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579996" y="2068267"/>
            <a:ext cx="1531179" cy="61381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35814" y="2486837"/>
            <a:ext cx="1575361" cy="327187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535814" y="2486837"/>
            <a:ext cx="1575361" cy="75959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535814" y="2309651"/>
            <a:ext cx="1575361" cy="177186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535814" y="2068267"/>
            <a:ext cx="1575361" cy="41857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535814" y="1358859"/>
            <a:ext cx="2089172" cy="1913606"/>
          </a:xfrm>
          <a:prstGeom prst="line">
            <a:avLst/>
          </a:prstGeom>
          <a:ln w="12700">
            <a:solidFill>
              <a:schemeClr val="accent3"/>
            </a:solidFill>
            <a:prstDash val="sysDot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535814" y="3272466"/>
            <a:ext cx="2089172" cy="785627"/>
          </a:xfrm>
          <a:prstGeom prst="line">
            <a:avLst/>
          </a:prstGeom>
          <a:ln w="12700">
            <a:solidFill>
              <a:schemeClr val="accent3"/>
            </a:solidFill>
            <a:prstDash val="sysDot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629711" y="1033721"/>
            <a:ext cx="0" cy="608419"/>
          </a:xfrm>
          <a:prstGeom prst="line">
            <a:avLst/>
          </a:prstGeom>
          <a:ln w="12700">
            <a:solidFill>
              <a:schemeClr val="accent3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624986" y="3613119"/>
            <a:ext cx="4725" cy="840741"/>
          </a:xfrm>
          <a:prstGeom prst="line">
            <a:avLst/>
          </a:prstGeom>
          <a:ln w="12700">
            <a:solidFill>
              <a:schemeClr val="accent3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3629711" y="2968255"/>
            <a:ext cx="0" cy="608419"/>
          </a:xfrm>
          <a:prstGeom prst="line">
            <a:avLst/>
          </a:prstGeom>
          <a:ln w="19050" cmpd="dbl">
            <a:solidFill>
              <a:schemeClr val="accent2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535814" y="2882605"/>
            <a:ext cx="2093897" cy="389861"/>
          </a:xfrm>
          <a:prstGeom prst="line">
            <a:avLst/>
          </a:prstGeom>
          <a:ln w="19050" cmpd="dbl">
            <a:solidFill>
              <a:schemeClr val="accent2">
                <a:lumMod val="75000"/>
              </a:schemeClr>
            </a:solidFill>
            <a:prstDash val="solid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88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0786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287</Words>
  <Application>Microsoft Macintosh PowerPoint</Application>
  <PresentationFormat>On-screen Show 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Raschka</dc:creator>
  <cp:lastModifiedBy>Sebastian Raschka</cp:lastModifiedBy>
  <cp:revision>3</cp:revision>
  <dcterms:created xsi:type="dcterms:W3CDTF">2015-11-23T18:23:40Z</dcterms:created>
  <dcterms:modified xsi:type="dcterms:W3CDTF">2015-11-23T18:37:08Z</dcterms:modified>
</cp:coreProperties>
</file>