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p:regular r:id="rId42"/>
      <p:bold r:id="rId43"/>
      <p:italic r:id="rId44"/>
      <p:boldItalic r:id="rId45"/>
    </p:embeddedFont>
    <p:embeddedFont>
      <p:font typeface="Average"/>
      <p:regular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
  <p:cmAuthor clrIdx="1" id="1" initials="" lastIdx="1" name="Riek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DE5484-937A-42E0-AC4E-128015133E39}">
  <a:tblStyle styleId="{02DE5484-937A-42E0-AC4E-128015133E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italic.fntdata"/><Relationship Id="rId21" Type="http://schemas.openxmlformats.org/officeDocument/2006/relationships/slide" Target="slides/slide14.xml"/><Relationship Id="rId43" Type="http://schemas.openxmlformats.org/officeDocument/2006/relationships/font" Target="fonts/Roboto-bold.fntdata"/><Relationship Id="rId24" Type="http://schemas.openxmlformats.org/officeDocument/2006/relationships/slide" Target="slides/slide17.xml"/><Relationship Id="rId46" Type="http://schemas.openxmlformats.org/officeDocument/2006/relationships/font" Target="fonts/Average-regular.fntdata"/><Relationship Id="rId23" Type="http://schemas.openxmlformats.org/officeDocument/2006/relationships/slide" Target="slides/slide16.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Oswald-bold.fntdata"/><Relationship Id="rId25" Type="http://schemas.openxmlformats.org/officeDocument/2006/relationships/slide" Target="slides/slide18.xml"/><Relationship Id="rId47" Type="http://schemas.openxmlformats.org/officeDocument/2006/relationships/font" Target="fonts/Oswald-regular.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19T15:35:28.567">
    <p:pos x="6000" y="0"/>
    <p:text>Sagst du irgendwo für welche Menschen der Speller ursprünglich entworfen wurde? 
Oder kommt das irgendwie noch nirgends vor? :D 
Wenn nicht würde ich das nochmal bei der Einleitung erzählen?
Wäre aber eventuell gut, wenn wir hier noch nicht so stark auf die ALS im Endstadium eingehen. Das haben wir ja später nochmal drin.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2-11-18T15:18:36.139">
    <p:pos x="159" y="879"/>
    <p:text>https://www.computerwoche.de/a/ansaetze-und-vorgehensweisen-beim-maschinellen-lernen,3331036 
Die Quelle wirkt sehr unseriös, aber dort steht es im Prinzip so, wie ich das auch dachte (siehe Schaubild und Text unten). Das Video zum Overfittung könnten wir noch ansehen (geht das in die Richtung der einen Frage, die wir noch hatten beim iterativen Training?)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bookcentral.proquest.com/lib/christianalbrechts/reader.action?docID=5210623&amp;ppg=19"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bookcentral.proquest.com/lib/christianalbrechts/reader.action?docID=5210623&amp;ppg=1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wikipedia.org/w/index.php?title=Feature-Engineering&amp;action=edit&amp;redlink=1"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wikipedia.org/w/index.php?title=Feature-Engineering&amp;action=edit&amp;redlink=1"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intel/acat"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uterweekly.com/de/definition/Algorithmus" TargetMode="External"/><Relationship Id="rId3" Type="http://schemas.openxmlformats.org/officeDocument/2006/relationships/hyperlink" Target="https://www.computerweekly.com/de/definition/Algorithmu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74de5cc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74de5cc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74de5cc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74de5cc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de" sz="1800">
                <a:solidFill>
                  <a:srgbClr val="595959"/>
                </a:solidFill>
              </a:rPr>
              <a:t>H</a:t>
            </a:r>
            <a:br>
              <a:rPr lang="de" sz="1800">
                <a:solidFill>
                  <a:srgbClr val="595959"/>
                </a:solidFill>
              </a:rPr>
            </a:br>
            <a:r>
              <a:rPr lang="de">
                <a:solidFill>
                  <a:srgbClr val="595959"/>
                </a:solidFill>
              </a:rPr>
              <a:t>Grobe Unterscheidung nach mathematischen Analyseverfahren</a:t>
            </a:r>
            <a:endParaRPr>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de">
                <a:solidFill>
                  <a:srgbClr val="595959"/>
                </a:solidFill>
              </a:rPr>
              <a:t>Classifier bzw. die Algorithmen dahinter “lernen” anhand von eingespeisten Datensätzen oder Echtzeitdaten die Klassifizierung der Daten in zwei (wie bei uns hier im Beispiel Target vs. Non-Target) oder mehr  Datenklassen. </a:t>
            </a:r>
            <a:br>
              <a:rPr lang="de">
                <a:solidFill>
                  <a:srgbClr val="595959"/>
                </a:solidFill>
              </a:rPr>
            </a:br>
            <a:r>
              <a:rPr lang="de">
                <a:solidFill>
                  <a:srgbClr val="595959"/>
                </a:solidFill>
              </a:rPr>
              <a:t>Sobald dies erlernt wurde, ordnen die Algorithmen automatisiert die neu “reinkommenden” Daten den Datenklassen zu (bei uns z.B. Target/Non-Target)</a:t>
            </a:r>
            <a:endParaRPr>
              <a:solidFill>
                <a:srgbClr val="59595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74de5cc3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74de5cc3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 sz="1200">
                <a:solidFill>
                  <a:srgbClr val="595959"/>
                </a:solidFill>
              </a:rPr>
              <a:t>R</a:t>
            </a:r>
            <a:br>
              <a:rPr lang="de" sz="1200">
                <a:solidFill>
                  <a:srgbClr val="595959"/>
                </a:solidFill>
              </a:rPr>
            </a:br>
            <a:r>
              <a:rPr lang="de" sz="1200">
                <a:solidFill>
                  <a:srgbClr val="595959"/>
                </a:solidFill>
              </a:rPr>
              <a:t>Wir programmieren da auch noch in Python mit rum </a:t>
            </a:r>
            <a:endParaRPr sz="1200">
              <a:solidFill>
                <a:srgbClr val="595959"/>
              </a:solidFill>
            </a:endParaRPr>
          </a:p>
          <a:p>
            <a:pPr indent="0" lvl="0" marL="0" rtl="0" algn="l">
              <a:lnSpc>
                <a:spcPct val="115000"/>
              </a:lnSpc>
              <a:spcBef>
                <a:spcPts val="1200"/>
              </a:spcBef>
              <a:spcAft>
                <a:spcPts val="1200"/>
              </a:spcAft>
              <a:buNone/>
            </a:pPr>
            <a:r>
              <a:rPr lang="de" sz="1200">
                <a:solidFill>
                  <a:srgbClr val="595959"/>
                </a:solidFill>
              </a:rPr>
              <a:t>Schritt 1 passiert in der Trainingsphase des Algorithmus, während Schritt 2 in der Prediktionsphase angewendet wird. </a:t>
            </a:r>
            <a:endParaRPr sz="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1d420baf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1d420baf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br>
              <a:rPr lang="de"/>
            </a:br>
            <a:r>
              <a:rPr lang="de"/>
              <a:t>Was ich verstehe, was passiert: </a:t>
            </a:r>
            <a:endParaRPr/>
          </a:p>
          <a:p>
            <a:pPr indent="-298450" lvl="0" marL="457200" rtl="0" algn="l">
              <a:spcBef>
                <a:spcPts val="0"/>
              </a:spcBef>
              <a:spcAft>
                <a:spcPts val="0"/>
              </a:spcAft>
              <a:buSzPts val="1100"/>
              <a:buChar char="-"/>
            </a:pPr>
            <a:r>
              <a:rPr lang="de"/>
              <a:t>zweidimensionale Daten (normaler Graph): Man vermutet zwei Gruppen. Man findet in der Trainingsphase eine Gerade und zieht alle Punkte auf diese Gerade (Dimensionsreduktion). Orthogonal auf dieser Gerade steht die Gerade, die die Datenwolken </a:t>
            </a:r>
            <a:r>
              <a:rPr lang="de">
                <a:solidFill>
                  <a:schemeClr val="dk1"/>
                </a:solidFill>
              </a:rPr>
              <a:t>bestmöglich</a:t>
            </a:r>
            <a:r>
              <a:rPr lang="de"/>
              <a:t> teilt. </a:t>
            </a:r>
            <a:endParaRPr/>
          </a:p>
          <a:p>
            <a:pPr indent="-298450" lvl="0" marL="457200" rtl="0" algn="l">
              <a:spcBef>
                <a:spcPts val="0"/>
              </a:spcBef>
              <a:spcAft>
                <a:spcPts val="0"/>
              </a:spcAft>
              <a:buSzPts val="1100"/>
              <a:buChar char="-"/>
            </a:pPr>
            <a:r>
              <a:rPr lang="de"/>
              <a:t>es gibt die Intravarianz innerhalb der Gruppen, die soll klein sein und die Intervarianz zwischen den Gruppen, die soll groß sein </a:t>
            </a:r>
            <a:endParaRPr/>
          </a:p>
          <a:p>
            <a:pPr indent="-298450" lvl="0" marL="457200" rtl="0" algn="l">
              <a:spcBef>
                <a:spcPts val="0"/>
              </a:spcBef>
              <a:spcAft>
                <a:spcPts val="0"/>
              </a:spcAft>
              <a:buSzPts val="1100"/>
              <a:buChar char="-"/>
            </a:pPr>
            <a:r>
              <a:rPr lang="de"/>
              <a:t>Die Auswahl der Geraden entscheidet, wie gut die Datenpunkte getrennt werden können (Intravarianz klein, Intervarianz groß) </a:t>
            </a:r>
            <a:endParaRPr/>
          </a:p>
          <a:p>
            <a:pPr indent="-298450" lvl="0" marL="457200" rtl="0" algn="l">
              <a:spcBef>
                <a:spcPts val="0"/>
              </a:spcBef>
              <a:spcAft>
                <a:spcPts val="0"/>
              </a:spcAft>
              <a:buSzPts val="1100"/>
              <a:buChar char="-"/>
            </a:pPr>
            <a:r>
              <a:rPr lang="de"/>
              <a:t>Kriteriumswert entscheidet, wohin Werte nach der Trainingsphase einsortiert werden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 u="sng">
                <a:solidFill>
                  <a:schemeClr val="hlink"/>
                </a:solidFill>
                <a:hlinkClick r:id="rId2"/>
              </a:rPr>
              <a:t>https://ebookcentral.proquest.com/lib/christianalbrechts/reader.action?docID=5210623&amp;ppg=19</a:t>
            </a:r>
            <a:r>
              <a:rPr lang="de"/>
              <a:t> Hier steht so ungefähr alles, was wir brauchen !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1d420baf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1d420baf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1d420baf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1d420baf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br>
              <a:rPr lang="de"/>
            </a:br>
            <a:r>
              <a:rPr lang="de"/>
              <a:t>Was ich verstehe, was passiert: </a:t>
            </a:r>
            <a:endParaRPr/>
          </a:p>
          <a:p>
            <a:pPr indent="-298450" lvl="0" marL="457200" rtl="0" algn="l">
              <a:spcBef>
                <a:spcPts val="0"/>
              </a:spcBef>
              <a:spcAft>
                <a:spcPts val="0"/>
              </a:spcAft>
              <a:buSzPts val="1100"/>
              <a:buChar char="-"/>
            </a:pPr>
            <a:r>
              <a:rPr lang="de"/>
              <a:t>zweidimensionale Daten (normaler Graph): Man vermutet zwei Gruppen. Man findet in der Trainingsphase eine Gerade und zieht alle Punkte auf diese Gerade (Dimensionsreduktion). Orthogonal auf dieser Gerade steht die Gerade, die die Datenwolken </a:t>
            </a:r>
            <a:r>
              <a:rPr lang="de">
                <a:solidFill>
                  <a:schemeClr val="dk1"/>
                </a:solidFill>
              </a:rPr>
              <a:t>bestmöglich</a:t>
            </a:r>
            <a:r>
              <a:rPr lang="de"/>
              <a:t> teilt. </a:t>
            </a:r>
            <a:endParaRPr/>
          </a:p>
          <a:p>
            <a:pPr indent="-298450" lvl="0" marL="457200" rtl="0" algn="l">
              <a:spcBef>
                <a:spcPts val="0"/>
              </a:spcBef>
              <a:spcAft>
                <a:spcPts val="0"/>
              </a:spcAft>
              <a:buSzPts val="1100"/>
              <a:buChar char="-"/>
            </a:pPr>
            <a:r>
              <a:rPr lang="de"/>
              <a:t>es gibt die Intravarianz innerhalb der Gruppen, die soll klein sein und die Intervarianz zwischen den Gruppen, die soll groß sein </a:t>
            </a:r>
            <a:endParaRPr/>
          </a:p>
          <a:p>
            <a:pPr indent="-298450" lvl="0" marL="457200" rtl="0" algn="l">
              <a:spcBef>
                <a:spcPts val="0"/>
              </a:spcBef>
              <a:spcAft>
                <a:spcPts val="0"/>
              </a:spcAft>
              <a:buSzPts val="1100"/>
              <a:buChar char="-"/>
            </a:pPr>
            <a:r>
              <a:rPr lang="de"/>
              <a:t>Die Auswahl der Geraden entscheidet, wie gut die Datenpunkte getrennt werden können (Intravarianz klein, Intervarianz groß) </a:t>
            </a:r>
            <a:endParaRPr/>
          </a:p>
          <a:p>
            <a:pPr indent="-298450" lvl="0" marL="457200" rtl="0" algn="l">
              <a:spcBef>
                <a:spcPts val="0"/>
              </a:spcBef>
              <a:spcAft>
                <a:spcPts val="0"/>
              </a:spcAft>
              <a:buSzPts val="1100"/>
              <a:buChar char="-"/>
            </a:pPr>
            <a:r>
              <a:rPr lang="de"/>
              <a:t>Kriteriumswert entscheidet, wohin Werte nach der Trainingsphase einsortiert werden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 u="sng">
                <a:solidFill>
                  <a:schemeClr val="hlink"/>
                </a:solidFill>
                <a:hlinkClick r:id="rId2"/>
              </a:rPr>
              <a:t>https://ebookcentral.proquest.com/lib/christianalbrechts/reader.action?docID=5210623&amp;ppg=19</a:t>
            </a:r>
            <a:r>
              <a:rPr lang="de"/>
              <a:t> Hier steht so ungefähr alles, was wir brauchen !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74de5cc3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74de5cc3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2032"/>
                </a:solidFill>
                <a:highlight>
                  <a:srgbClr val="FFFFFF"/>
                </a:highlight>
                <a:latin typeface="Roboto"/>
                <a:ea typeface="Roboto"/>
                <a:cs typeface="Roboto"/>
                <a:sym typeface="Roboto"/>
              </a:rPr>
              <a:t>H</a:t>
            </a:r>
            <a:br>
              <a:rPr b="1" lang="de" sz="1200">
                <a:solidFill>
                  <a:srgbClr val="002032"/>
                </a:solidFill>
                <a:highlight>
                  <a:srgbClr val="FFFFFF"/>
                </a:highlight>
                <a:latin typeface="Roboto"/>
                <a:ea typeface="Roboto"/>
                <a:cs typeface="Roboto"/>
                <a:sym typeface="Roboto"/>
              </a:rPr>
            </a:br>
            <a:r>
              <a:rPr b="1" lang="de" sz="1200">
                <a:solidFill>
                  <a:srgbClr val="002032"/>
                </a:solidFill>
                <a:highlight>
                  <a:srgbClr val="FFFFFF"/>
                </a:highlight>
                <a:latin typeface="Roboto"/>
                <a:ea typeface="Roboto"/>
                <a:cs typeface="Roboto"/>
                <a:sym typeface="Roboto"/>
              </a:rPr>
              <a:t>Allgemein ist eine Hyperebene ein “Unterraum mit einer um 1 kleineren Dimension”.</a:t>
            </a:r>
            <a:r>
              <a:rPr lang="de" sz="1200">
                <a:solidFill>
                  <a:srgbClr val="002032"/>
                </a:solidFill>
                <a:highlight>
                  <a:srgbClr val="FFFFFF"/>
                </a:highlight>
                <a:latin typeface="Roboto"/>
                <a:ea typeface="Roboto"/>
                <a:cs typeface="Roboto"/>
                <a:sym typeface="Roboto"/>
              </a:rPr>
              <a:t> Das kennt ihr auch aus der Schule, da ist z.B. die Gleichung x=y eine Gerade, was eine Hyperebene im 2D Raum darstellen würde.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74de5cc3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74de5cc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050">
                <a:solidFill>
                  <a:srgbClr val="202122"/>
                </a:solidFill>
                <a:highlight>
                  <a:srgbClr val="FFFFFF"/>
                </a:highlight>
              </a:rPr>
              <a:t>H</a:t>
            </a:r>
            <a:br>
              <a:rPr lang="de" sz="1050">
                <a:solidFill>
                  <a:srgbClr val="202122"/>
                </a:solidFill>
                <a:highlight>
                  <a:srgbClr val="FFFFFF"/>
                </a:highlight>
              </a:rPr>
            </a:br>
            <a:r>
              <a:rPr lang="de" sz="1050">
                <a:solidFill>
                  <a:srgbClr val="202122"/>
                </a:solidFill>
                <a:highlight>
                  <a:srgbClr val="FFFFFF"/>
                </a:highlight>
              </a:rPr>
              <a:t>Bei Kernel-Methoden gibt es den </a:t>
            </a:r>
            <a:r>
              <a:rPr b="1" lang="de" sz="1050">
                <a:solidFill>
                  <a:srgbClr val="202122"/>
                </a:solidFill>
                <a:highlight>
                  <a:srgbClr val="FFFFFF"/>
                </a:highlight>
              </a:rPr>
              <a:t>Kernel-Trick</a:t>
            </a:r>
            <a:r>
              <a:rPr lang="de" sz="1050">
                <a:solidFill>
                  <a:srgbClr val="202122"/>
                </a:solidFill>
                <a:highlight>
                  <a:srgbClr val="FFFFFF"/>
                </a:highlight>
              </a:rPr>
              <a:t>, mit dem z. B. ein linearer Klassifikator erfolgreich auf nicht linear klassifizierbare Daten angewendet werden kann. Dies wird erreicht, indem man die Daten in einen höherdimensionalen Raum transformiert, in welchem man sich eine bessere lineare Separierbarkeit erhofft (siehe Bild). Dieser Vorgang kann als eine Art </a:t>
            </a:r>
            <a:r>
              <a:rPr lang="de" sz="1050">
                <a:solidFill>
                  <a:srgbClr val="BA0000"/>
                </a:solidFill>
                <a:highlight>
                  <a:srgbClr val="FFFFFF"/>
                </a:highlight>
                <a:uFill>
                  <a:noFill/>
                </a:uFill>
                <a:hlinkClick r:id="rId2">
                  <a:extLst>
                    <a:ext uri="{A12FA001-AC4F-418D-AE19-62706E023703}">
                      <ahyp:hlinkClr val="tx"/>
                    </a:ext>
                  </a:extLst>
                </a:hlinkClick>
              </a:rPr>
              <a:t>Feature-Engineering</a:t>
            </a:r>
            <a:r>
              <a:rPr lang="de" sz="1050">
                <a:solidFill>
                  <a:srgbClr val="202122"/>
                </a:solidFill>
                <a:highlight>
                  <a:srgbClr val="FFFFFF"/>
                </a:highlight>
              </a:rPr>
              <a:t> aufgefasst werden.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874de5c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874de5c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74de5c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74de5c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sz="1050">
                <a:solidFill>
                  <a:srgbClr val="202122"/>
                </a:solidFill>
                <a:highlight>
                  <a:schemeClr val="lt1"/>
                </a:highlight>
              </a:rPr>
              <a:t>H</a:t>
            </a:r>
            <a:br>
              <a:rPr lang="de" sz="1050">
                <a:solidFill>
                  <a:srgbClr val="202122"/>
                </a:solidFill>
                <a:highlight>
                  <a:schemeClr val="lt1"/>
                </a:highlight>
              </a:rPr>
            </a:br>
            <a:r>
              <a:rPr lang="de" sz="1050">
                <a:solidFill>
                  <a:srgbClr val="202122"/>
                </a:solidFill>
                <a:highlight>
                  <a:schemeClr val="lt1"/>
                </a:highlight>
              </a:rPr>
              <a:t>Bei Kernel-Methoden gibt es den </a:t>
            </a:r>
            <a:r>
              <a:rPr b="1" lang="de" sz="1050">
                <a:solidFill>
                  <a:srgbClr val="202122"/>
                </a:solidFill>
                <a:highlight>
                  <a:schemeClr val="lt1"/>
                </a:highlight>
              </a:rPr>
              <a:t>Kernel-Trick</a:t>
            </a:r>
            <a:r>
              <a:rPr lang="de" sz="1050">
                <a:solidFill>
                  <a:srgbClr val="202122"/>
                </a:solidFill>
                <a:highlight>
                  <a:schemeClr val="lt1"/>
                </a:highlight>
              </a:rPr>
              <a:t>, mit dem z. B. ein linearer Klassifikator erfolgreich auf nicht linear klassifizierbare Daten angewendet werden kann. Dies wird erreicht, indem man die Daten in einen höherdimensionalen Raum transformiert, in welchem man sich eine bessere lineare Separierbarkeit erhofft (siehe Bild). Dieser Vorgang kann als eine Art </a:t>
            </a:r>
            <a:r>
              <a:rPr lang="de" sz="1050">
                <a:solidFill>
                  <a:srgbClr val="BA0000"/>
                </a:solidFill>
                <a:highlight>
                  <a:schemeClr val="lt1"/>
                </a:highlight>
                <a:uFill>
                  <a:noFill/>
                </a:uFill>
                <a:hlinkClick r:id="rId2">
                  <a:extLst>
                    <a:ext uri="{A12FA001-AC4F-418D-AE19-62706E023703}">
                      <ahyp:hlinkClr val="tx"/>
                    </a:ext>
                  </a:extLst>
                </a:hlinkClick>
              </a:rPr>
              <a:t>Feature-Engineering</a:t>
            </a:r>
            <a:r>
              <a:rPr lang="de" sz="1050">
                <a:solidFill>
                  <a:srgbClr val="202122"/>
                </a:solidFill>
                <a:highlight>
                  <a:schemeClr val="lt1"/>
                </a:highlight>
              </a:rPr>
              <a:t> aufgefasst werden.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74de5cc3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74de5cc3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br>
              <a:rPr lang="de"/>
            </a:br>
            <a:r>
              <a:rPr lang="de"/>
              <a:t>P300, was ist das und wofür steht die P300?</a:t>
            </a:r>
            <a:br>
              <a:rPr lang="de"/>
            </a:br>
            <a:br>
              <a:rPr lang="de"/>
            </a:br>
            <a:r>
              <a:rPr lang="de"/>
              <a:t>P300 Speller: wie funktionieren die einzelnen Teilschritte des VP3S (von Preprocessing über die classification bis hin zum Feedback)?</a:t>
            </a:r>
            <a:br>
              <a:rPr lang="de"/>
            </a:br>
            <a:br>
              <a:rPr lang="de"/>
            </a:br>
            <a:r>
              <a:rPr lang="de"/>
              <a:t>Fazit der Autoren aber auch unser Fazit und Kritik am Paper</a:t>
            </a:r>
            <a:br>
              <a:rPr lang="de"/>
            </a:br>
            <a:br>
              <a:rPr lang="de"/>
            </a:br>
            <a:r>
              <a:rPr lang="de"/>
              <a:t>Alternativen zum VP3S bei verschiedenen Stadien der ALS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35458a5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35458a5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200">
                <a:solidFill>
                  <a:srgbClr val="002032"/>
                </a:solidFill>
                <a:highlight>
                  <a:srgbClr val="FFFFFF"/>
                </a:highlight>
                <a:latin typeface="Roboto"/>
                <a:ea typeface="Roboto"/>
                <a:cs typeface="Roboto"/>
                <a:sym typeface="Roboto"/>
              </a:rPr>
              <a: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74de5cc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74de5cc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400">
                <a:solidFill>
                  <a:schemeClr val="dk1"/>
                </a:solidFill>
              </a:rPr>
              <a:t>R</a:t>
            </a:r>
            <a:br>
              <a:rPr lang="de" sz="1400">
                <a:solidFill>
                  <a:schemeClr val="dk1"/>
                </a:solidFill>
              </a:rPr>
            </a:br>
            <a:r>
              <a:rPr lang="de" sz="1400">
                <a:solidFill>
                  <a:schemeClr val="dk1"/>
                </a:solidFill>
              </a:rPr>
              <a:t>Ähnlichkeiten zu Neuronen und deren Aufbau </a:t>
            </a:r>
            <a:endParaRPr sz="1400">
              <a:solidFill>
                <a:schemeClr val="dk1"/>
              </a:solidFill>
            </a:endParaRPr>
          </a:p>
          <a:p>
            <a:pPr indent="0" lvl="0" marL="0" rtl="0" algn="l">
              <a:lnSpc>
                <a:spcPct val="115000"/>
              </a:lnSpc>
              <a:spcBef>
                <a:spcPts val="0"/>
              </a:spcBef>
              <a:spcAft>
                <a:spcPts val="1200"/>
              </a:spcAft>
              <a:buClr>
                <a:schemeClr val="dk1"/>
              </a:buClr>
              <a:buSzPts val="1100"/>
              <a:buFont typeface="Arial"/>
              <a:buNone/>
            </a:pPr>
            <a:r>
              <a:rPr lang="de" sz="1400">
                <a:solidFill>
                  <a:schemeClr val="dk1"/>
                </a:solidFill>
              </a:rPr>
              <a:t>Multilayer Neural Network: Diese haben Error- Feedback - Mechanismen </a:t>
            </a:r>
            <a:endParaRPr sz="1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74de5cc3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874de5cc3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r>
              <a:rPr lang="de"/>
              <a:t>Iteratives Training = Prozess in Phasen aufteilen und diese in mehreren Schleifen wiederholen, um sich einem (zu Beginn noch unbekannten Ziel) schrittweise anzunähern. </a:t>
            </a:r>
            <a:br>
              <a:rPr lang="de"/>
            </a:br>
            <a:r>
              <a:rPr lang="de" sz="1200">
                <a:solidFill>
                  <a:srgbClr val="58595B"/>
                </a:solidFill>
                <a:highlight>
                  <a:srgbClr val="FEFEFE"/>
                </a:highlight>
              </a:rPr>
              <a:t>Unter Modelfit versteht man das Ausmaß der Übereinstimmung (Passung) zwischen einem statistischen Modell und den vorliegenden Daten.</a:t>
            </a:r>
            <a:br>
              <a:rPr lang="de"/>
            </a:b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91d420ba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91d420ba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endParaRPr/>
          </a:p>
          <a:p>
            <a:pPr indent="0" lvl="0" marL="0" rtl="0" algn="l">
              <a:spcBef>
                <a:spcPts val="0"/>
              </a:spcBef>
              <a:spcAft>
                <a:spcPts val="0"/>
              </a:spcAft>
              <a:buNone/>
            </a:pPr>
            <a:br>
              <a:rPr lang="de"/>
            </a:br>
            <a:br>
              <a:rPr lang="de"/>
            </a:br>
            <a:r>
              <a:rPr lang="de"/>
              <a:t>TT unterscheidet sich ebenfalls nach Classifier und ist insgesamt eher langsam. Teilweise wurden im Paper TT.s von im Mittel 1.85 pro Wort angegeben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1d420ba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1d420ba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0c10d6b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0c10d6b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74de5cc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74de5cc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endParaRPr/>
          </a:p>
          <a:p>
            <a:pPr indent="-304800" lvl="0" marL="457200" rtl="0" algn="l">
              <a:lnSpc>
                <a:spcPct val="115000"/>
              </a:lnSpc>
              <a:spcBef>
                <a:spcPts val="0"/>
              </a:spcBef>
              <a:spcAft>
                <a:spcPts val="0"/>
              </a:spcAft>
              <a:buClr>
                <a:srgbClr val="595959"/>
              </a:buClr>
              <a:buSzPts val="1200"/>
              <a:buChar char="●"/>
            </a:pPr>
            <a:r>
              <a:rPr lang="de" sz="1200">
                <a:solidFill>
                  <a:srgbClr val="595959"/>
                </a:solidFill>
              </a:rPr>
              <a:t>Recherche zu den Autoren und dem Magazin </a:t>
            </a:r>
            <a:endParaRPr sz="1200">
              <a:solidFill>
                <a:srgbClr val="595959"/>
              </a:solidFill>
            </a:endParaRPr>
          </a:p>
          <a:p>
            <a:pPr indent="0" lvl="0" marL="914400" rtl="0" algn="l">
              <a:lnSpc>
                <a:spcPct val="115000"/>
              </a:lnSpc>
              <a:spcBef>
                <a:spcPts val="1200"/>
              </a:spcBef>
              <a:spcAft>
                <a:spcPts val="0"/>
              </a:spcAft>
              <a:buNone/>
            </a:pPr>
            <a:r>
              <a:rPr lang="de" sz="1200">
                <a:solidFill>
                  <a:srgbClr val="595959"/>
                </a:solidFill>
              </a:rPr>
              <a:t>→ scheint in keinem schlechten Journal erschienen zu sein (würde den Punkt eher rausnehmen)</a:t>
            </a:r>
            <a:endParaRPr sz="1200">
              <a:solidFill>
                <a:srgbClr val="595959"/>
              </a:solidFill>
            </a:endParaRPr>
          </a:p>
          <a:p>
            <a:pPr indent="0" lvl="0" marL="914400" rtl="0" algn="l">
              <a:lnSpc>
                <a:spcPct val="115000"/>
              </a:lnSpc>
              <a:spcBef>
                <a:spcPts val="1200"/>
              </a:spcBef>
              <a:spcAft>
                <a:spcPts val="0"/>
              </a:spcAft>
              <a:buNone/>
            </a:pPr>
            <a:r>
              <a:t/>
            </a:r>
            <a:endParaRPr sz="1200">
              <a:solidFill>
                <a:srgbClr val="595959"/>
              </a:solidFill>
            </a:endParaRPr>
          </a:p>
          <a:p>
            <a:pPr indent="0" lvl="0" marL="914400" rtl="0" algn="l">
              <a:lnSpc>
                <a:spcPct val="115000"/>
              </a:lnSpc>
              <a:spcBef>
                <a:spcPts val="1200"/>
              </a:spcBef>
              <a:spcAft>
                <a:spcPts val="1200"/>
              </a:spcAft>
              <a:buNone/>
            </a:pPr>
            <a:r>
              <a:rPr lang="de" sz="1200">
                <a:solidFill>
                  <a:srgbClr val="595959"/>
                </a:solidFill>
              </a:rPr>
              <a:t>Es wurde nur vereinzelt erwähnt, welche Paradigmen verwendet wurden</a:t>
            </a:r>
            <a:endParaRPr sz="1200">
              <a:solidFill>
                <a:srgbClr val="595959"/>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91d420baf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91d420baf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 + 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8a57e754e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8a57e754e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r>
              <a:rPr b="1" lang="de" sz="1200">
                <a:solidFill>
                  <a:srgbClr val="212121"/>
                </a:solidFill>
                <a:highlight>
                  <a:srgbClr val="FFFFFF"/>
                </a:highlight>
                <a:latin typeface="Roboto"/>
                <a:ea typeface="Roboto"/>
                <a:cs typeface="Roboto"/>
                <a:sym typeface="Roboto"/>
              </a:rPr>
              <a:t>Results: </a:t>
            </a:r>
            <a:r>
              <a:rPr lang="de" sz="1200">
                <a:solidFill>
                  <a:srgbClr val="212121"/>
                </a:solidFill>
                <a:highlight>
                  <a:srgbClr val="FFFFFF"/>
                </a:highlight>
                <a:latin typeface="Roboto"/>
                <a:ea typeface="Roboto"/>
                <a:cs typeface="Roboto"/>
                <a:sym typeface="Roboto"/>
              </a:rPr>
              <a:t>The results showed that the BCI was significantly less accurate, slower, and with lower usability and higher cognitive workload compared to the eye-tracking camera and EyeLink board. Participants rated the eye-tracking camera as the most favorable AAC system on all measures.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a57e754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a57e754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br>
              <a:rPr lang="de"/>
            </a:br>
            <a:r>
              <a:rPr lang="de"/>
              <a:t>Versuchsaufbau hier neben dem, das wir schon zu Beginn gesehen haben: Proband*innen schauen auf ein Fixationskreuz in der Mitte des Bildschirms, um das sich die Buchstaben wie im Bild zu sehen anordnen. Gleiche “Aufgabe” für Proband’innen wie in der Bedingung, die der sie auf die Buchstaben schauen sollen, die sie auswählen wollen. </a:t>
            </a:r>
            <a:br>
              <a:rPr lang="de"/>
            </a:br>
            <a:br>
              <a:rPr lang="de"/>
            </a:br>
            <a:r>
              <a:rPr lang="de"/>
              <a:t>Ergebnisse zweite Graphik: Je weiter die Buchstaben vom Fixationskreuz entfernt liegen, desto schlechter die Erkennungsleistung des BCI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74de5cc3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74de5cc3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1"/>
                </a:solidFill>
              </a:rPr>
              <a:t>R</a:t>
            </a:r>
            <a:br>
              <a:rPr lang="de">
                <a:solidFill>
                  <a:schemeClr val="dk1"/>
                </a:solidFill>
              </a:rPr>
            </a:br>
            <a:r>
              <a:rPr lang="de">
                <a:solidFill>
                  <a:schemeClr val="dk1"/>
                </a:solidFill>
              </a:rPr>
              <a:t>Entscheidungen treffen, Reaktion / Relevanz für Person wird durch die P300 charakterisiert. Stimulus Evaluierung und Kategorisierung</a:t>
            </a:r>
            <a:endParaRPr>
              <a:solidFill>
                <a:schemeClr val="dk1"/>
              </a:solidFill>
            </a:endParaRPr>
          </a:p>
          <a:p>
            <a:pPr indent="0" lvl="0" marL="0" rtl="0" algn="l">
              <a:spcBef>
                <a:spcPts val="0"/>
              </a:spcBef>
              <a:spcAft>
                <a:spcPts val="0"/>
              </a:spcAft>
              <a:buNone/>
            </a:pPr>
            <a:r>
              <a:rPr lang="de">
                <a:solidFill>
                  <a:schemeClr val="dk1"/>
                </a:solidFill>
              </a:rPr>
              <a:t>reaktiv auf Reiz hin. Beispiel mit dem Messer und Lügen /Täuschen?</a:t>
            </a:r>
            <a:endParaRPr>
              <a:solidFill>
                <a:schemeClr val="dk1"/>
              </a:solidFill>
            </a:endParaRPr>
          </a:p>
          <a:p>
            <a:pPr indent="0" lvl="0" marL="0" rtl="0" algn="l">
              <a:spcBef>
                <a:spcPts val="0"/>
              </a:spcBef>
              <a:spcAft>
                <a:spcPts val="0"/>
              </a:spcAft>
              <a:buNone/>
            </a:pPr>
            <a:r>
              <a:rPr lang="de">
                <a:solidFill>
                  <a:schemeClr val="dk1"/>
                </a:solidFill>
              </a:rPr>
              <a:t>Hier Entscheidung des Oddball Paradigmas, ob target oder nontarget. </a:t>
            </a:r>
            <a:br>
              <a:rPr lang="de">
                <a:solidFill>
                  <a:schemeClr val="dk1"/>
                </a:solidFill>
              </a:rPr>
            </a:br>
            <a:endParaRPr>
              <a:solidFill>
                <a:schemeClr val="dk1"/>
              </a:solidFill>
            </a:endParaRPr>
          </a:p>
          <a:p>
            <a:pPr indent="0" lvl="0" marL="0" rtl="0" algn="l">
              <a:spcBef>
                <a:spcPts val="0"/>
              </a:spcBef>
              <a:spcAft>
                <a:spcPts val="0"/>
              </a:spcAft>
              <a:buNone/>
            </a:pPr>
            <a:r>
              <a:rPr lang="de">
                <a:solidFill>
                  <a:schemeClr val="dk1"/>
                </a:solidFill>
              </a:rPr>
              <a:t>Signalweg der P300 (Elektroden). PZl nach OZ (</a:t>
            </a:r>
            <a:r>
              <a:rPr lang="de">
                <a:solidFill>
                  <a:schemeClr val="dk1"/>
                </a:solidFill>
              </a:rPr>
              <a:t>Recherchen</a:t>
            </a:r>
            <a:r>
              <a:rPr lang="de">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874de5cc3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874de5cc3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br>
              <a:rPr lang="de"/>
            </a:br>
            <a:r>
              <a:rPr lang="de"/>
              <a:t>Tod: 2018 </a:t>
            </a:r>
            <a:endParaRPr/>
          </a:p>
          <a:p>
            <a:pPr indent="0" lvl="0" marL="0" rtl="0" algn="l">
              <a:spcBef>
                <a:spcPts val="0"/>
              </a:spcBef>
              <a:spcAft>
                <a:spcPts val="0"/>
              </a:spcAft>
              <a:buNone/>
            </a:pPr>
            <a:r>
              <a:rPr lang="de"/>
              <a:t>britischer theoretischer Physiker und Astrophysiker</a:t>
            </a:r>
            <a:endParaRPr/>
          </a:p>
          <a:p>
            <a:pPr indent="0" lvl="0" marL="0" rtl="0" algn="l">
              <a:spcBef>
                <a:spcPts val="0"/>
              </a:spcBef>
              <a:spcAft>
                <a:spcPts val="0"/>
              </a:spcAft>
              <a:buNone/>
            </a:pPr>
            <a:r>
              <a:rPr lang="de" u="sng">
                <a:solidFill>
                  <a:schemeClr val="hlink"/>
                </a:solidFill>
                <a:hlinkClick r:id="rId2"/>
              </a:rPr>
              <a:t>https://github.com/intel/acat</a:t>
            </a:r>
            <a:r>
              <a:rPr lang="de"/>
              <a:t> . Die Software seine Sprachcomputers ist frei zugänglich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https://www.scienceabc.com/innovation/stephen-hawking-cheek-communication-help-computer-speech-generating-device.html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1d420ba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1d420ba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br>
              <a:rPr lang="de"/>
            </a:br>
            <a:r>
              <a:rPr lang="de"/>
              <a:t>Experiment von Chaudry und Kollegen</a:t>
            </a:r>
            <a:br>
              <a:rPr lang="de"/>
            </a:br>
            <a:r>
              <a:rPr lang="de"/>
              <a:t>Single Case Study mit einem deutschen ALS Patienten, im Endstadium (komplett locked-in)</a:t>
            </a:r>
            <a:br>
              <a:rPr lang="de"/>
            </a:br>
            <a:r>
              <a:rPr lang="de"/>
              <a:t>Implantierung von Microelektroden im präzentralen Gyrus und Gyrus frontalis superior ~ entspricht mehreren EEG Chanels</a:t>
            </a:r>
            <a:br>
              <a:rPr lang="de"/>
            </a:br>
            <a:r>
              <a:rPr lang="de"/>
              <a:t>Channelsignale wurden von Forschenden am PC gesichtet.</a:t>
            </a:r>
            <a:br>
              <a:rPr lang="de"/>
            </a:br>
            <a:r>
              <a:rPr lang="de"/>
              <a:t>Trainingsphase (Video 1):</a:t>
            </a:r>
            <a:br>
              <a:rPr lang="de"/>
            </a:br>
            <a:r>
              <a:rPr lang="de"/>
              <a:t>Patient wurde ein hoher oder niedriger Ton vorgespielt und er sollte versuchen sich einen entsprechenden Ton vorzustellen. </a:t>
            </a:r>
            <a:br>
              <a:rPr lang="de"/>
            </a:br>
            <a:r>
              <a:rPr lang="de"/>
              <a:t>Channel wurden gesucht, bei denen Feuerrate Veränderung aufwiesen. </a:t>
            </a:r>
            <a:br>
              <a:rPr lang="de"/>
            </a:br>
            <a:r>
              <a:rPr lang="de"/>
              <a:t>Musste täglich geübt werden für einige Monate</a:t>
            </a:r>
            <a:br>
              <a:rPr lang="de"/>
            </a:br>
            <a:r>
              <a:rPr lang="de"/>
              <a:t>Free Speller Phase (Video 2):</a:t>
            </a:r>
            <a:br>
              <a:rPr lang="de"/>
            </a:br>
            <a:r>
              <a:rPr lang="de"/>
              <a:t>Patient kann nun mit Modulierung von einem Hohen Ton Dinge bejahen und mit einem niedrige Ton verneinen. </a:t>
            </a:r>
            <a:br>
              <a:rPr lang="de"/>
            </a:br>
            <a:r>
              <a:rPr lang="de"/>
              <a:t>In Versuchaufbau implementierter Sprachcomputer schlägt Patienten zunächst Farben vor (Siehe Bild unten), die zu bestimmten Buchstabenreihen gehören. Wird die Farbe bejaht, so geht der Sprachcomputer die Buchstaben der Reihe durch. </a:t>
            </a:r>
            <a:br>
              <a:rPr lang="de"/>
            </a:br>
            <a:r>
              <a:rPr lang="de"/>
              <a:t>So lassen sich dann Wörter buchstabieren. </a:t>
            </a:r>
            <a:br>
              <a:rPr lang="de"/>
            </a:br>
            <a:br>
              <a:rPr lang="de"/>
            </a:br>
            <a:br>
              <a:rPr lang="de"/>
            </a:br>
            <a:br>
              <a:rPr lang="de"/>
            </a:br>
            <a:r>
              <a:rPr lang="de"/>
              <a:t>Für besseres Verständnis Videos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91d420baf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91d420baf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91d420ba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91d420ba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r>
              <a:rPr lang="de"/>
              <a:t>PRO: Keine Augenbewegung oder irgendeine muskuläre Aktivität nötig.</a:t>
            </a:r>
            <a:br>
              <a:rPr lang="de"/>
            </a:br>
            <a:r>
              <a:rPr lang="de"/>
              <a:t>PROBLEM: extrem langsam (P300 ist allerdings in etwa gleich zeitintensiv) </a:t>
            </a:r>
            <a:br>
              <a:rPr lang="de"/>
            </a:br>
            <a:r>
              <a:rPr lang="de"/>
              <a:t>Ethisch: Darf man einem Locked-In Patienten einfach Elektroden operativ implantieren ohne deren Zustimmung? </a:t>
            </a:r>
            <a:br>
              <a:rPr lang="de"/>
            </a:br>
            <a:r>
              <a:rPr lang="de"/>
              <a:t>Bzw. WANN wäre ein Zeitpunkt, an dem die Elektroden am besten implantiert werden sollen? </a:t>
            </a:r>
            <a:br>
              <a:rPr lang="de"/>
            </a:b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8a57e754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8a57e754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874de5cc3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874de5cc3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br>
              <a:rPr lang="de"/>
            </a:br>
            <a:r>
              <a:rPr lang="de"/>
              <a:t>BCI: als Sprachübersetzer zwischen Gehirn und Computern. Hier reaktiv.</a:t>
            </a:r>
            <a:endParaRPr/>
          </a:p>
          <a:p>
            <a:pPr indent="0" lvl="0" marL="0" rtl="0" algn="l">
              <a:spcBef>
                <a:spcPts val="0"/>
              </a:spcBef>
              <a:spcAft>
                <a:spcPts val="0"/>
              </a:spcAft>
              <a:buNone/>
            </a:pPr>
            <a:r>
              <a:rPr lang="de"/>
              <a:t>Warum macht man das? Hier ausgewählte Buchstaben, um Wörter zu “schreiben”, da Kommunikation nicht möglich </a:t>
            </a:r>
            <a:endParaRPr/>
          </a:p>
          <a:p>
            <a:pPr indent="-298450" lvl="0" marL="457200" rtl="0" algn="l">
              <a:spcBef>
                <a:spcPts val="0"/>
              </a:spcBef>
              <a:spcAft>
                <a:spcPts val="0"/>
              </a:spcAft>
              <a:buSzPts val="1100"/>
              <a:buAutoNum type="alphaUcParenR"/>
            </a:pPr>
            <a:r>
              <a:rPr lang="de"/>
              <a:t>Video wird gezeigt</a:t>
            </a:r>
            <a:endParaRPr/>
          </a:p>
          <a:p>
            <a:pPr indent="457200" lvl="0" marL="0" rtl="0" algn="l">
              <a:spcBef>
                <a:spcPts val="0"/>
              </a:spcBef>
              <a:spcAft>
                <a:spcPts val="0"/>
              </a:spcAft>
              <a:buNone/>
            </a:pPr>
            <a:r>
              <a:rPr lang="de"/>
              <a:t>D)  (Fehlende Muskeln) ALS Blickstarre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a57e754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a57e754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endParaRPr/>
          </a:p>
          <a:p>
            <a:pPr indent="0" lvl="0" marL="0" rtl="0" algn="l">
              <a:spcBef>
                <a:spcPts val="0"/>
              </a:spcBef>
              <a:spcAft>
                <a:spcPts val="0"/>
              </a:spcAft>
              <a:buNone/>
            </a:pPr>
            <a:br>
              <a:rPr lang="de"/>
            </a:br>
            <a:r>
              <a:rPr lang="de"/>
              <a:t>Link startet beim Training der Daten für den Classifier.  So leider nicht :D ab 2:14 starten bis 4:35 zeigen</a:t>
            </a:r>
            <a:endParaRPr/>
          </a:p>
          <a:p>
            <a:pPr indent="-298450" lvl="0" marL="457200" rtl="0" algn="l">
              <a:spcBef>
                <a:spcPts val="0"/>
              </a:spcBef>
              <a:spcAft>
                <a:spcPts val="0"/>
              </a:spcAft>
              <a:buSzPts val="1100"/>
              <a:buAutoNum type="arabicParenR"/>
            </a:pPr>
            <a:r>
              <a:rPr lang="de"/>
              <a:t>Trainingsphase, in der die VP vorgegebene Wörter zählt (wie häufig diese aufblinken). Dadurch wird der Alghorithmus trainiert und abgeglichen, wie häufig die Zahl in einer Reihe oder Spalte aufgeblinkt hat und wie häufig und wann die P300 erzeugt wurde. </a:t>
            </a:r>
            <a:endParaRPr/>
          </a:p>
          <a:p>
            <a:pPr indent="-298450" lvl="0" marL="457200" rtl="0" algn="l">
              <a:spcBef>
                <a:spcPts val="0"/>
              </a:spcBef>
              <a:spcAft>
                <a:spcPts val="0"/>
              </a:spcAft>
              <a:buSzPts val="1100"/>
              <a:buAutoNum type="arabicParenR"/>
            </a:pPr>
            <a:r>
              <a:rPr lang="de"/>
              <a:t>Schreibphase: VP schaut danach die Buchstaben nur noch an und denkt an sie. P300 schlägt aus und der gelernte Algorithmus kann errechnen, welcher Buchstabe zum Ausschlag gehört. </a:t>
            </a:r>
            <a:endParaRPr/>
          </a:p>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74de5c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74de5c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r>
              <a:rPr lang="de"/>
              <a:t>Eine der Kernabbildungen des Papers </a:t>
            </a:r>
            <a:br>
              <a:rPr lang="de"/>
            </a:br>
            <a:r>
              <a:rPr lang="de"/>
              <a:t>Wollen wir uns im Folgenden dran entlanghangeln</a:t>
            </a:r>
            <a:br>
              <a:rPr lang="de"/>
            </a:br>
            <a:br>
              <a:rPr lang="de"/>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74de5cc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74de5cc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a:t>
            </a:r>
            <a:br>
              <a:rPr lang="de"/>
            </a:br>
            <a:br>
              <a:rPr lang="de"/>
            </a:br>
            <a:r>
              <a:rPr lang="de"/>
              <a:t>Hatte Lynn auch schon vor 2 Wochen kurz erwähnt. Online = Echtzeitmessung und Verarbeitung von EEG Daten mit direktem Feedback auf Monitor (in unserem Fall z.B. der Buchstabe)</a:t>
            </a:r>
            <a:br>
              <a:rPr lang="de"/>
            </a:br>
            <a:r>
              <a:rPr lang="de"/>
              <a:t>Offline = keine Echtzeitmessung, kein direktes Feedbak → eher ganz zu Beginn, wenn Algorithmus noch komplett neu lernen muss.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74de5cc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74de5cc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R</a:t>
            </a:r>
            <a:br>
              <a:rPr lang="de"/>
            </a:br>
            <a:r>
              <a:rPr lang="de"/>
              <a:t>Augenbewegungen können nicht einfach gefiltert werden, da dies Biases versursachen würde und viele Infos verloren gingen </a:t>
            </a:r>
            <a:endParaRPr/>
          </a:p>
          <a:p>
            <a:pPr indent="0" lvl="0" marL="0" rtl="0" algn="l">
              <a:spcBef>
                <a:spcPts val="0"/>
              </a:spcBef>
              <a:spcAft>
                <a:spcPts val="0"/>
              </a:spcAft>
              <a:buNone/>
            </a:pPr>
            <a:r>
              <a:rPr lang="de"/>
              <a:t>→ EOG nutzen, das parallel gemessen wird</a:t>
            </a:r>
            <a:endParaRPr/>
          </a:p>
          <a:p>
            <a:pPr indent="0" lvl="0" marL="0" rtl="0" algn="l">
              <a:spcBef>
                <a:spcPts val="0"/>
              </a:spcBef>
              <a:spcAft>
                <a:spcPts val="0"/>
              </a:spcAft>
              <a:buNone/>
            </a:pPr>
            <a:r>
              <a:rPr lang="de"/>
              <a:t>Individualität der Person hervorheben, Signal ist erstmal kaum sichtbar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74de5cc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74de5cc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1"/>
                </a:solidFill>
              </a:rPr>
              <a:t>R</a:t>
            </a:r>
            <a:br>
              <a:rPr lang="de">
                <a:solidFill>
                  <a:schemeClr val="dk1"/>
                </a:solidFill>
              </a:rPr>
            </a:br>
            <a:r>
              <a:rPr lang="de">
                <a:solidFill>
                  <a:schemeClr val="dk1"/>
                </a:solidFill>
              </a:rPr>
              <a:t>Der Begriff überwachtes Lernen entstammt der Idee, dass ein</a:t>
            </a:r>
            <a:r>
              <a:rPr lang="de">
                <a:solidFill>
                  <a:schemeClr val="dk1"/>
                </a:solidFill>
                <a:uFill>
                  <a:noFill/>
                </a:uFill>
                <a:hlinkClick r:id="rId2">
                  <a:extLst>
                    <a:ext uri="{A12FA001-AC4F-418D-AE19-62706E023703}">
                      <ahyp:hlinkClr val="tx"/>
                    </a:ext>
                  </a:extLst>
                </a:hlinkClick>
              </a:rPr>
              <a:t> </a:t>
            </a:r>
            <a:r>
              <a:rPr lang="de" u="sng">
                <a:solidFill>
                  <a:schemeClr val="hlink"/>
                </a:solidFill>
                <a:hlinkClick r:id="rId3"/>
              </a:rPr>
              <a:t>Algorithmus</a:t>
            </a:r>
            <a:r>
              <a:rPr lang="de">
                <a:solidFill>
                  <a:schemeClr val="dk1"/>
                </a:solidFill>
              </a:rPr>
              <a:t> aus einem Trainingsdatensatz lernt, den man sich als eine Art Lehrer vorstellen kann</a:t>
            </a:r>
            <a:endParaRPr>
              <a:solidFill>
                <a:schemeClr val="dk1"/>
              </a:solidFill>
            </a:endParaRPr>
          </a:p>
          <a:p>
            <a:pPr indent="0" lvl="0" marL="0" rtl="0" algn="l">
              <a:spcBef>
                <a:spcPts val="0"/>
              </a:spcBef>
              <a:spcAft>
                <a:spcPts val="0"/>
              </a:spcAft>
              <a:buNone/>
            </a:pPr>
            <a:r>
              <a:rPr lang="de">
                <a:solidFill>
                  <a:schemeClr val="dk1"/>
                </a:solidFill>
              </a:rPr>
              <a:t>Aus der Quelle vom Kommentar: Supervised: Traingsddaten, die Funktionen erstellen und Daten in vorher festgelegte Labels packen.</a:t>
            </a:r>
            <a:endParaRPr>
              <a:solidFill>
                <a:schemeClr val="dk1"/>
              </a:solidFill>
            </a:endParaRPr>
          </a:p>
          <a:p>
            <a:pPr indent="0" lvl="0" marL="0" rtl="0" algn="l">
              <a:spcBef>
                <a:spcPts val="0"/>
              </a:spcBef>
              <a:spcAft>
                <a:spcPts val="0"/>
              </a:spcAft>
              <a:buNone/>
            </a:pPr>
            <a:r>
              <a:rPr lang="de">
                <a:solidFill>
                  <a:schemeClr val="dk1"/>
                </a:solidFill>
              </a:rPr>
              <a:t>Unsupervised: Will unbekannte Muster erkennen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drive.google.com/file/d/1R0npnUbDRIlcOztG0AhInhHAj1hkpUps/view" TargetMode="External"/><Relationship Id="rId4"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KA8iD2JNvFGL509V7srQV3vNyr5_W_Ir/view" TargetMode="External"/><Relationship Id="rId4"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oi.org/10.1038/s41467-022-28859-8" TargetMode="External"/><Relationship Id="rId4" Type="http://schemas.openxmlformats.org/officeDocument/2006/relationships/hyperlink" Target="https://doi.org/10.1044/2022_JSLHR-21-00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XIr2cRKFolY"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de" sz="2000"/>
              <a:t>Visual P300 Mind-Speller Brain-Computer</a:t>
            </a:r>
            <a:endParaRPr sz="2000"/>
          </a:p>
          <a:p>
            <a:pPr indent="0" lvl="0" marL="0" rtl="0" algn="ctr">
              <a:spcBef>
                <a:spcPts val="0"/>
              </a:spcBef>
              <a:spcAft>
                <a:spcPts val="0"/>
              </a:spcAft>
              <a:buClr>
                <a:schemeClr val="dk1"/>
              </a:buClr>
              <a:buSzPts val="1100"/>
              <a:buFont typeface="Arial"/>
              <a:buNone/>
            </a:pPr>
            <a:r>
              <a:rPr lang="de" sz="2000"/>
              <a:t>Interfaces: A Walk Through the Recent</a:t>
            </a:r>
            <a:endParaRPr sz="2000"/>
          </a:p>
          <a:p>
            <a:pPr indent="0" lvl="0" marL="0" rtl="0" algn="ctr">
              <a:spcBef>
                <a:spcPts val="0"/>
              </a:spcBef>
              <a:spcAft>
                <a:spcPts val="0"/>
              </a:spcAft>
              <a:buClr>
                <a:schemeClr val="dk1"/>
              </a:buClr>
              <a:buSzPts val="1100"/>
              <a:buFont typeface="Arial"/>
              <a:buNone/>
            </a:pPr>
            <a:r>
              <a:rPr lang="de" sz="2000"/>
              <a:t>Developments With Special Focus on</a:t>
            </a:r>
            <a:endParaRPr sz="2000"/>
          </a:p>
          <a:p>
            <a:pPr indent="0" lvl="0" marL="0" rtl="0" algn="ctr">
              <a:spcBef>
                <a:spcPts val="0"/>
              </a:spcBef>
              <a:spcAft>
                <a:spcPts val="0"/>
              </a:spcAft>
              <a:buNone/>
            </a:pPr>
            <a:r>
              <a:rPr lang="de" sz="2000"/>
              <a:t>Classification Algorithms </a:t>
            </a:r>
            <a:r>
              <a:rPr lang="de" sz="1700"/>
              <a:t>(Philip &amp; George, 2020)</a:t>
            </a:r>
            <a:endParaRPr sz="1700"/>
          </a:p>
        </p:txBody>
      </p:sp>
      <p:sp>
        <p:nvSpPr>
          <p:cNvPr id="60" name="Google Shape;60;p13"/>
          <p:cNvSpPr txBox="1"/>
          <p:nvPr>
            <p:ph idx="1" type="subTitle"/>
          </p:nvPr>
        </p:nvSpPr>
        <p:spPr>
          <a:xfrm>
            <a:off x="253900" y="3139600"/>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de"/>
              <a:t>Referentinnen: Hanna Mevs und Rieke Aden</a:t>
            </a:r>
            <a:endParaRPr/>
          </a:p>
          <a:p>
            <a:pPr indent="0" lvl="0" marL="0" rtl="0" algn="ctr">
              <a:spcBef>
                <a:spcPts val="0"/>
              </a:spcBef>
              <a:spcAft>
                <a:spcPts val="0"/>
              </a:spcAft>
              <a:buNone/>
            </a:pPr>
            <a:r>
              <a:rPr lang="de"/>
              <a:t>Modul: </a:t>
            </a:r>
            <a:r>
              <a:rPr lang="de"/>
              <a:t>PSY_M1_1 "Biologische Psychologie"</a:t>
            </a:r>
            <a:endParaRPr/>
          </a:p>
          <a:p>
            <a:pPr indent="0" lvl="0" marL="0" rtl="0" algn="ctr">
              <a:spcBef>
                <a:spcPts val="0"/>
              </a:spcBef>
              <a:spcAft>
                <a:spcPts val="0"/>
              </a:spcAft>
              <a:buNone/>
            </a:pPr>
            <a:r>
              <a:rPr lang="de"/>
              <a:t>Dozent: Julian Keil </a:t>
            </a:r>
            <a:endParaRPr/>
          </a:p>
          <a:p>
            <a:pPr indent="0" lvl="0" marL="0" rtl="0" algn="ctr">
              <a:spcBef>
                <a:spcPts val="0"/>
              </a:spcBef>
              <a:spcAft>
                <a:spcPts val="0"/>
              </a:spcAft>
              <a:buNone/>
            </a:pPr>
            <a:r>
              <a:rPr lang="de"/>
              <a:t>WiSe22/23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Performance Metrics</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Messung Performanz CA (Klassifikationsgenauigkeit) und Zeit</a:t>
            </a:r>
            <a:endParaRPr/>
          </a:p>
          <a:p>
            <a:pPr indent="-342900" lvl="0" marL="457200" rtl="0" algn="l">
              <a:spcBef>
                <a:spcPts val="0"/>
              </a:spcBef>
              <a:spcAft>
                <a:spcPts val="0"/>
              </a:spcAft>
              <a:buSzPts val="1800"/>
              <a:buChar char="-"/>
            </a:pPr>
            <a:r>
              <a:rPr lang="de"/>
              <a:t>Information transfer rate (</a:t>
            </a:r>
            <a:r>
              <a:rPr b="1" lang="de"/>
              <a:t>ITR</a:t>
            </a:r>
            <a:r>
              <a:rPr lang="de"/>
              <a:t>) = Menge der Information, die vom User beim BCI System ankommen.</a:t>
            </a:r>
            <a:br>
              <a:rPr lang="de"/>
            </a:br>
            <a:r>
              <a:rPr lang="de"/>
              <a:t>→ </a:t>
            </a:r>
            <a:r>
              <a:rPr lang="de" sz="1600"/>
              <a:t>Einheit: </a:t>
            </a:r>
            <a:r>
              <a:rPr b="1" i="1" lang="de" sz="1600"/>
              <a:t>bits/min</a:t>
            </a:r>
            <a:r>
              <a:rPr lang="de" sz="1600"/>
              <a:t> nach Wolpaw et al. (2000) oder </a:t>
            </a:r>
            <a:r>
              <a:rPr b="1" i="1" lang="de" sz="1600"/>
              <a:t>bits/symbol </a:t>
            </a:r>
            <a:r>
              <a:rPr lang="de" sz="1600"/>
              <a:t>nach Nykopp (2001)</a:t>
            </a:r>
            <a:endParaRPr sz="1600"/>
          </a:p>
          <a:p>
            <a:pPr indent="-342900" lvl="0" marL="457200" rtl="0" algn="l">
              <a:spcBef>
                <a:spcPts val="0"/>
              </a:spcBef>
              <a:spcAft>
                <a:spcPts val="0"/>
              </a:spcAft>
              <a:buSzPts val="1800"/>
              <a:buChar char="-"/>
            </a:pPr>
            <a:r>
              <a:rPr lang="de"/>
              <a:t>Typing time (</a:t>
            </a:r>
            <a:r>
              <a:rPr b="1" lang="de"/>
              <a:t>TT</a:t>
            </a:r>
            <a:r>
              <a:rPr lang="de"/>
              <a:t>) = Zeit, die benötigt wird, bis ein Buchstabe/Symbol “geschrieben” wird. </a:t>
            </a:r>
            <a:endParaRPr/>
          </a:p>
          <a:p>
            <a:pPr indent="-342900" lvl="0" marL="457200" rtl="0" algn="l">
              <a:spcBef>
                <a:spcPts val="0"/>
              </a:spcBef>
              <a:spcAft>
                <a:spcPts val="0"/>
              </a:spcAft>
              <a:buSzPts val="1800"/>
              <a:buChar char="-"/>
            </a:pPr>
            <a:r>
              <a:rPr lang="de"/>
              <a:t>Classification accuracy (</a:t>
            </a:r>
            <a:r>
              <a:rPr b="1" lang="de"/>
              <a:t>CA</a:t>
            </a:r>
            <a:r>
              <a:rPr lang="de"/>
              <a:t>) = </a:t>
            </a:r>
            <a:endParaRPr/>
          </a:p>
        </p:txBody>
      </p:sp>
      <p:pic>
        <p:nvPicPr>
          <p:cNvPr id="147" name="Google Shape;147;p22"/>
          <p:cNvPicPr preferRelativeResize="0"/>
          <p:nvPr/>
        </p:nvPicPr>
        <p:blipFill>
          <a:blip r:embed="rId3">
            <a:alphaModFix/>
          </a:blip>
          <a:stretch>
            <a:fillRect/>
          </a:stretch>
        </p:blipFill>
        <p:spPr>
          <a:xfrm>
            <a:off x="3987725" y="3050350"/>
            <a:ext cx="2030425" cy="489750"/>
          </a:xfrm>
          <a:prstGeom prst="rect">
            <a:avLst/>
          </a:prstGeom>
          <a:noFill/>
          <a:ln>
            <a:noFill/>
          </a:ln>
        </p:spPr>
      </p:pic>
      <p:sp>
        <p:nvSpPr>
          <p:cNvPr id="148" name="Google Shape;148;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49" name="Google Shape;149;p22"/>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Classification → Classifiers</a:t>
            </a:r>
            <a:endParaRPr/>
          </a:p>
        </p:txBody>
      </p:sp>
      <p:pic>
        <p:nvPicPr>
          <p:cNvPr id="155" name="Google Shape;155;p23"/>
          <p:cNvPicPr preferRelativeResize="0"/>
          <p:nvPr/>
        </p:nvPicPr>
        <p:blipFill>
          <a:blip r:embed="rId3">
            <a:alphaModFix/>
          </a:blip>
          <a:stretch>
            <a:fillRect/>
          </a:stretch>
        </p:blipFill>
        <p:spPr>
          <a:xfrm>
            <a:off x="7411400" y="120276"/>
            <a:ext cx="1548151" cy="2081375"/>
          </a:xfrm>
          <a:prstGeom prst="rect">
            <a:avLst/>
          </a:prstGeom>
          <a:noFill/>
          <a:ln>
            <a:noFill/>
          </a:ln>
        </p:spPr>
      </p:pic>
      <p:sp>
        <p:nvSpPr>
          <p:cNvPr id="156" name="Google Shape;156;p23"/>
          <p:cNvSpPr/>
          <p:nvPr/>
        </p:nvSpPr>
        <p:spPr>
          <a:xfrm>
            <a:off x="7906069" y="1709161"/>
            <a:ext cx="913800" cy="246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3"/>
          <p:cNvPicPr preferRelativeResize="0"/>
          <p:nvPr/>
        </p:nvPicPr>
        <p:blipFill>
          <a:blip r:embed="rId4">
            <a:alphaModFix/>
          </a:blip>
          <a:stretch>
            <a:fillRect/>
          </a:stretch>
        </p:blipFill>
        <p:spPr>
          <a:xfrm>
            <a:off x="2581275" y="2137663"/>
            <a:ext cx="3981450" cy="1885950"/>
          </a:xfrm>
          <a:prstGeom prst="rect">
            <a:avLst/>
          </a:prstGeom>
          <a:noFill/>
          <a:ln>
            <a:noFill/>
          </a:ln>
        </p:spPr>
      </p:pic>
      <p:sp>
        <p:nvSpPr>
          <p:cNvPr id="158" name="Google Shape;158;p23"/>
          <p:cNvSpPr txBox="1"/>
          <p:nvPr/>
        </p:nvSpPr>
        <p:spPr>
          <a:xfrm rot="479">
            <a:off x="6562724" y="2595193"/>
            <a:ext cx="215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solidFill>
                  <a:srgbClr val="1155CC"/>
                </a:solidFill>
                <a:highlight>
                  <a:schemeClr val="dk1"/>
                </a:highlight>
              </a:rPr>
              <a:t>Classifiers Based on Discriminant Analysis </a:t>
            </a:r>
            <a:r>
              <a:rPr b="1" lang="de" sz="1200">
                <a:solidFill>
                  <a:srgbClr val="1155CC"/>
                </a:solidFill>
                <a:highlight>
                  <a:schemeClr val="dk1"/>
                </a:highlight>
              </a:rPr>
              <a:t>(DA)</a:t>
            </a:r>
            <a:endParaRPr b="1" sz="1200">
              <a:solidFill>
                <a:srgbClr val="1155CC"/>
              </a:solidFill>
              <a:highlight>
                <a:schemeClr val="dk1"/>
              </a:highlight>
            </a:endParaRPr>
          </a:p>
        </p:txBody>
      </p:sp>
      <p:sp>
        <p:nvSpPr>
          <p:cNvPr id="159" name="Google Shape;159;p23"/>
          <p:cNvSpPr txBox="1"/>
          <p:nvPr/>
        </p:nvSpPr>
        <p:spPr>
          <a:xfrm>
            <a:off x="3963450" y="3924325"/>
            <a:ext cx="221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solidFill>
                  <a:srgbClr val="B45F06"/>
                </a:solidFill>
              </a:rPr>
              <a:t>Support Vector Machine Classifiers </a:t>
            </a:r>
            <a:r>
              <a:rPr b="1" lang="de" sz="1200">
                <a:solidFill>
                  <a:srgbClr val="B45F06"/>
                </a:solidFill>
              </a:rPr>
              <a:t>(SVM)</a:t>
            </a:r>
            <a:endParaRPr b="1" sz="1200">
              <a:solidFill>
                <a:srgbClr val="B45F06"/>
              </a:solidFill>
            </a:endParaRPr>
          </a:p>
          <a:p>
            <a:pPr indent="0" lvl="0" marL="0" rtl="0" algn="l">
              <a:spcBef>
                <a:spcPts val="0"/>
              </a:spcBef>
              <a:spcAft>
                <a:spcPts val="0"/>
              </a:spcAft>
              <a:buNone/>
            </a:pPr>
            <a:r>
              <a:rPr lang="de" sz="1200">
                <a:solidFill>
                  <a:srgbClr val="B45F06"/>
                </a:solidFill>
              </a:rPr>
              <a:t>linear und nicht-linear</a:t>
            </a:r>
            <a:endParaRPr sz="1200">
              <a:solidFill>
                <a:srgbClr val="B45F06"/>
              </a:solidFill>
            </a:endParaRPr>
          </a:p>
        </p:txBody>
      </p:sp>
      <p:sp>
        <p:nvSpPr>
          <p:cNvPr id="160" name="Google Shape;160;p23"/>
          <p:cNvSpPr txBox="1"/>
          <p:nvPr/>
        </p:nvSpPr>
        <p:spPr>
          <a:xfrm>
            <a:off x="1437250" y="3370225"/>
            <a:ext cx="12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solidFill>
                  <a:schemeClr val="dk2"/>
                </a:solidFill>
              </a:rPr>
              <a:t>Artificial Neural Network </a:t>
            </a:r>
            <a:r>
              <a:rPr b="1" lang="de" sz="1200">
                <a:solidFill>
                  <a:schemeClr val="dk2"/>
                </a:solidFill>
              </a:rPr>
              <a:t>(ANN)</a:t>
            </a:r>
            <a:endParaRPr b="1" sz="1200">
              <a:solidFill>
                <a:schemeClr val="dk2"/>
              </a:solidFill>
            </a:endParaRPr>
          </a:p>
        </p:txBody>
      </p:sp>
      <p:sp>
        <p:nvSpPr>
          <p:cNvPr id="161" name="Google Shape;161;p23"/>
          <p:cNvSpPr txBox="1"/>
          <p:nvPr/>
        </p:nvSpPr>
        <p:spPr>
          <a:xfrm>
            <a:off x="2700275" y="1308700"/>
            <a:ext cx="233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de" sz="1200">
                <a:solidFill>
                  <a:srgbClr val="0000FF"/>
                </a:solidFill>
                <a:highlight>
                  <a:schemeClr val="accent3"/>
                </a:highlight>
              </a:rPr>
              <a:t>Ensemble of Classifiers </a:t>
            </a:r>
            <a:r>
              <a:rPr b="1" lang="de" sz="1200">
                <a:solidFill>
                  <a:srgbClr val="0000FF"/>
                </a:solidFill>
                <a:highlight>
                  <a:schemeClr val="accent3"/>
                </a:highlight>
              </a:rPr>
              <a:t>(MCS)</a:t>
            </a:r>
            <a:endParaRPr b="1" sz="1200">
              <a:solidFill>
                <a:srgbClr val="0000FF"/>
              </a:solidFill>
              <a:highlight>
                <a:schemeClr val="accent3"/>
              </a:highlight>
            </a:endParaRPr>
          </a:p>
          <a:p>
            <a:pPr indent="0" lvl="0" marL="0" rtl="0" algn="l">
              <a:spcBef>
                <a:spcPts val="0"/>
              </a:spcBef>
              <a:spcAft>
                <a:spcPts val="0"/>
              </a:spcAft>
              <a:buNone/>
            </a:pPr>
            <a:r>
              <a:rPr lang="de" sz="1200">
                <a:solidFill>
                  <a:srgbClr val="0000FF"/>
                </a:solidFill>
                <a:highlight>
                  <a:schemeClr val="accent3"/>
                </a:highlight>
              </a:rPr>
              <a:t>- Zusammenschluss aus Subclassifiern</a:t>
            </a:r>
            <a:endParaRPr sz="1200">
              <a:solidFill>
                <a:srgbClr val="0000FF"/>
              </a:solidFill>
              <a:highlight>
                <a:schemeClr val="accent3"/>
              </a:highlight>
            </a:endParaRPr>
          </a:p>
        </p:txBody>
      </p:sp>
      <p:sp>
        <p:nvSpPr>
          <p:cNvPr id="162" name="Google Shape;162;p23"/>
          <p:cNvSpPr/>
          <p:nvPr/>
        </p:nvSpPr>
        <p:spPr>
          <a:xfrm>
            <a:off x="2667250" y="2672225"/>
            <a:ext cx="206400" cy="153000"/>
          </a:xfrm>
          <a:prstGeom prst="rect">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64" name="Google Shape;164;p23"/>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de"/>
              <a:t>Classification → Classifiers</a:t>
            </a:r>
            <a:endParaRPr/>
          </a:p>
        </p:txBody>
      </p:sp>
      <p:sp>
        <p:nvSpPr>
          <p:cNvPr id="170" name="Google Shape;170;p24"/>
          <p:cNvSpPr txBox="1"/>
          <p:nvPr>
            <p:ph idx="1" type="body"/>
          </p:nvPr>
        </p:nvSpPr>
        <p:spPr>
          <a:xfrm>
            <a:off x="311700" y="1152475"/>
            <a:ext cx="609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de">
                <a:solidFill>
                  <a:schemeClr val="accent1"/>
                </a:solidFill>
              </a:rPr>
              <a:t>Classifiers Based on Discriminant Analysis (</a:t>
            </a:r>
            <a:r>
              <a:rPr b="1" i="1" lang="de">
                <a:solidFill>
                  <a:schemeClr val="accent1"/>
                </a:solidFill>
              </a:rPr>
              <a:t>DA</a:t>
            </a:r>
            <a:r>
              <a:rPr i="1" lang="de">
                <a:solidFill>
                  <a:schemeClr val="accent1"/>
                </a:solidFill>
              </a:rPr>
              <a:t>)</a:t>
            </a:r>
            <a:endParaRPr i="1">
              <a:solidFill>
                <a:schemeClr val="accent1"/>
              </a:solidFill>
            </a:endParaRPr>
          </a:p>
          <a:p>
            <a:pPr indent="-342900" lvl="0" marL="457200" rtl="0" algn="l">
              <a:spcBef>
                <a:spcPts val="1200"/>
              </a:spcBef>
              <a:spcAft>
                <a:spcPts val="0"/>
              </a:spcAft>
              <a:buSzPts val="1800"/>
              <a:buChar char="-"/>
            </a:pPr>
            <a:r>
              <a:rPr lang="de"/>
              <a:t>Analysieren Datenpunkte mit bekannter Verteilung</a:t>
            </a:r>
            <a:br>
              <a:rPr lang="de"/>
            </a:br>
            <a:r>
              <a:rPr b="1" lang="de"/>
              <a:t>Schritt 1:</a:t>
            </a:r>
            <a:r>
              <a:rPr lang="de"/>
              <a:t> Zwischen Klassen von Datenpunkten innerhalb von Datensätzen unterscheiden (unter Supervision)</a:t>
            </a:r>
            <a:br>
              <a:rPr lang="de"/>
            </a:br>
            <a:r>
              <a:rPr b="1" lang="de"/>
              <a:t>Schritt 2): </a:t>
            </a:r>
            <a:r>
              <a:rPr lang="de"/>
              <a:t>Entscheiden, zu welcher Datenklasse neue Datenpunkte gehören</a:t>
            </a:r>
            <a:endParaRPr/>
          </a:p>
          <a:p>
            <a:pPr indent="0" lvl="0" marL="0" rtl="0" algn="l">
              <a:spcBef>
                <a:spcPts val="1200"/>
              </a:spcBef>
              <a:spcAft>
                <a:spcPts val="1200"/>
              </a:spcAft>
              <a:buNone/>
            </a:pPr>
            <a:r>
              <a:t/>
            </a:r>
            <a:endParaRPr/>
          </a:p>
        </p:txBody>
      </p:sp>
      <p:sp>
        <p:nvSpPr>
          <p:cNvPr id="171" name="Google Shape;171;p24"/>
          <p:cNvSpPr/>
          <p:nvPr/>
        </p:nvSpPr>
        <p:spPr>
          <a:xfrm rot="-6741">
            <a:off x="6084100" y="2120816"/>
            <a:ext cx="153000" cy="660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nvSpPr>
        <p:spPr>
          <a:xfrm>
            <a:off x="6431400" y="225087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Trainingsphase</a:t>
            </a:r>
            <a:endParaRPr/>
          </a:p>
        </p:txBody>
      </p:sp>
      <p:sp>
        <p:nvSpPr>
          <p:cNvPr id="173" name="Google Shape;173;p24"/>
          <p:cNvSpPr/>
          <p:nvPr/>
        </p:nvSpPr>
        <p:spPr>
          <a:xfrm rot="-8736">
            <a:off x="6195302" y="3054970"/>
            <a:ext cx="236101" cy="534900"/>
          </a:xfrm>
          <a:prstGeom prst="rightBrace">
            <a:avLst>
              <a:gd fmla="val 4374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nvSpPr>
        <p:spPr>
          <a:xfrm>
            <a:off x="6567250" y="305467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Prädiktionsphase</a:t>
            </a:r>
            <a:endParaRPr/>
          </a:p>
        </p:txBody>
      </p:sp>
      <p:sp>
        <p:nvSpPr>
          <p:cNvPr id="175" name="Google Shape;175;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76" name="Google Shape;176;p24"/>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de">
                <a:solidFill>
                  <a:schemeClr val="accent1"/>
                </a:solidFill>
              </a:rPr>
              <a:t>Beispiel: Fisher’s Linear Discriminant Analysis (FLDA)</a:t>
            </a:r>
            <a:endParaRPr>
              <a:solidFill>
                <a:schemeClr val="accent1"/>
              </a:solidFill>
            </a:endParaRPr>
          </a:p>
          <a:p>
            <a:pPr indent="0" lvl="0" marL="0" rtl="0" algn="l">
              <a:spcBef>
                <a:spcPts val="0"/>
              </a:spcBef>
              <a:spcAft>
                <a:spcPts val="0"/>
              </a:spcAft>
              <a:buNone/>
            </a:pPr>
            <a:r>
              <a:t/>
            </a:r>
            <a:endParaRPr/>
          </a:p>
        </p:txBody>
      </p:sp>
      <p:sp>
        <p:nvSpPr>
          <p:cNvPr id="182" name="Google Shape;182;p25"/>
          <p:cNvSpPr txBox="1"/>
          <p:nvPr>
            <p:ph idx="1" type="body"/>
          </p:nvPr>
        </p:nvSpPr>
        <p:spPr>
          <a:xfrm>
            <a:off x="311700" y="13378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Dimensionsreduktion </a:t>
            </a:r>
            <a:endParaRPr/>
          </a:p>
        </p:txBody>
      </p:sp>
      <p:pic>
        <p:nvPicPr>
          <p:cNvPr id="183" name="Google Shape;183;p25"/>
          <p:cNvPicPr preferRelativeResize="0"/>
          <p:nvPr/>
        </p:nvPicPr>
        <p:blipFill rotWithShape="1">
          <a:blip r:embed="rId3">
            <a:alphaModFix/>
          </a:blip>
          <a:srcRect b="7011" l="0" r="0" t="0"/>
          <a:stretch/>
        </p:blipFill>
        <p:spPr>
          <a:xfrm>
            <a:off x="644175" y="1972250"/>
            <a:ext cx="6620299" cy="1957800"/>
          </a:xfrm>
          <a:prstGeom prst="rect">
            <a:avLst/>
          </a:prstGeom>
          <a:noFill/>
          <a:ln>
            <a:noFill/>
          </a:ln>
        </p:spPr>
      </p:pic>
      <p:sp>
        <p:nvSpPr>
          <p:cNvPr id="184" name="Google Shape;184;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de">
                <a:solidFill>
                  <a:schemeClr val="accent1"/>
                </a:solidFill>
              </a:rPr>
              <a:t>Beispiel: Fisher’s Linear Discriminant Analysis (FLDA)</a:t>
            </a:r>
            <a:endParaRPr/>
          </a:p>
        </p:txBody>
      </p:sp>
      <p:sp>
        <p:nvSpPr>
          <p:cNvPr id="190" name="Google Shape;19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Finden eines Vektors, der die Klassen am besten trennt </a:t>
            </a:r>
            <a:endParaRPr/>
          </a:p>
          <a:p>
            <a:pPr indent="0" lvl="0" marL="0" rtl="0" algn="l">
              <a:spcBef>
                <a:spcPts val="1200"/>
              </a:spcBef>
              <a:spcAft>
                <a:spcPts val="1200"/>
              </a:spcAft>
              <a:buNone/>
            </a:pPr>
            <a:r>
              <a:t/>
            </a:r>
            <a:endParaRPr/>
          </a:p>
        </p:txBody>
      </p:sp>
      <p:pic>
        <p:nvPicPr>
          <p:cNvPr id="191" name="Google Shape;191;p26"/>
          <p:cNvPicPr preferRelativeResize="0"/>
          <p:nvPr/>
        </p:nvPicPr>
        <p:blipFill>
          <a:blip r:embed="rId3">
            <a:alphaModFix/>
          </a:blip>
          <a:stretch>
            <a:fillRect/>
          </a:stretch>
        </p:blipFill>
        <p:spPr>
          <a:xfrm>
            <a:off x="57900" y="1907359"/>
            <a:ext cx="4386673" cy="2214700"/>
          </a:xfrm>
          <a:prstGeom prst="rect">
            <a:avLst/>
          </a:prstGeom>
          <a:noFill/>
          <a:ln>
            <a:noFill/>
          </a:ln>
        </p:spPr>
      </p:pic>
      <p:pic>
        <p:nvPicPr>
          <p:cNvPr id="192" name="Google Shape;192;p26"/>
          <p:cNvPicPr preferRelativeResize="0"/>
          <p:nvPr/>
        </p:nvPicPr>
        <p:blipFill>
          <a:blip r:embed="rId4">
            <a:alphaModFix/>
          </a:blip>
          <a:stretch>
            <a:fillRect/>
          </a:stretch>
        </p:blipFill>
        <p:spPr>
          <a:xfrm>
            <a:off x="4572000" y="2033627"/>
            <a:ext cx="4587201" cy="1962148"/>
          </a:xfrm>
          <a:prstGeom prst="rect">
            <a:avLst/>
          </a:prstGeom>
          <a:noFill/>
          <a:ln>
            <a:noFill/>
          </a:ln>
        </p:spPr>
      </p:pic>
      <p:sp>
        <p:nvSpPr>
          <p:cNvPr id="193" name="Google Shape;193;p26"/>
          <p:cNvSpPr txBox="1"/>
          <p:nvPr/>
        </p:nvSpPr>
        <p:spPr>
          <a:xfrm>
            <a:off x="482000" y="4703625"/>
            <a:ext cx="548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https://towardsdatascience.com/fishers-linear-discriminant-intuitively-explained-52a1ba79e1bb</a:t>
            </a:r>
            <a:endParaRPr sz="1000"/>
          </a:p>
        </p:txBody>
      </p:sp>
      <p:sp>
        <p:nvSpPr>
          <p:cNvPr id="194" name="Google Shape;194;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accent1"/>
                </a:solidFill>
              </a:rPr>
              <a:t>Beispiel: Fisher’s Linear Discriminant Analysis (FLDA)</a:t>
            </a:r>
            <a:endParaRPr>
              <a:solidFill>
                <a:schemeClr val="accent1"/>
              </a:solidFill>
            </a:endParaRPr>
          </a:p>
          <a:p>
            <a:pPr indent="0" lvl="0" marL="0" rtl="0" algn="l">
              <a:spcBef>
                <a:spcPts val="0"/>
              </a:spcBef>
              <a:spcAft>
                <a:spcPts val="0"/>
              </a:spcAft>
              <a:buNone/>
            </a:pPr>
            <a:r>
              <a:t/>
            </a:r>
            <a:endParaRPr/>
          </a:p>
        </p:txBody>
      </p:sp>
      <p:sp>
        <p:nvSpPr>
          <p:cNvPr id="200" name="Google Shape;200;p27"/>
          <p:cNvSpPr txBox="1"/>
          <p:nvPr>
            <p:ph idx="1" type="body"/>
          </p:nvPr>
        </p:nvSpPr>
        <p:spPr>
          <a:xfrm>
            <a:off x="149525" y="11322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01" name="Google Shape;201;p27"/>
          <p:cNvGraphicFramePr/>
          <p:nvPr/>
        </p:nvGraphicFramePr>
        <p:xfrm>
          <a:off x="952500" y="1520125"/>
          <a:ext cx="3000000" cy="3000000"/>
        </p:xfrm>
        <a:graphic>
          <a:graphicData uri="http://schemas.openxmlformats.org/drawingml/2006/table">
            <a:tbl>
              <a:tblPr>
                <a:noFill/>
                <a:tableStyleId>{02DE5484-937A-42E0-AC4E-128015133E39}</a:tableStyleId>
              </a:tblPr>
              <a:tblGrid>
                <a:gridCol w="3619500"/>
                <a:gridCol w="3619500"/>
              </a:tblGrid>
              <a:tr h="381000">
                <a:tc>
                  <a:txBody>
                    <a:bodyPr/>
                    <a:lstStyle/>
                    <a:p>
                      <a:pPr indent="0" lvl="0" marL="0" rtl="0" algn="l">
                        <a:lnSpc>
                          <a:spcPct val="115000"/>
                        </a:lnSpc>
                        <a:spcBef>
                          <a:spcPts val="0"/>
                        </a:spcBef>
                        <a:spcAft>
                          <a:spcPts val="1200"/>
                        </a:spcAft>
                        <a:buClr>
                          <a:schemeClr val="dk1"/>
                        </a:buClr>
                        <a:buSzPts val="1100"/>
                        <a:buFont typeface="Arial"/>
                        <a:buNone/>
                      </a:pPr>
                      <a:r>
                        <a:rPr lang="de" sz="1800">
                          <a:solidFill>
                            <a:schemeClr val="dk2"/>
                          </a:solidFill>
                        </a:rPr>
                        <a:t>Pro</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de" sz="1800">
                          <a:solidFill>
                            <a:schemeClr val="dk2"/>
                          </a:solidFill>
                        </a:rPr>
                        <a:t>Contra: </a:t>
                      </a:r>
                      <a:endParaRPr/>
                    </a:p>
                  </a:txBody>
                  <a:tcPr marT="91425" marB="91425" marR="91425" marL="91425"/>
                </a:tc>
              </a:tr>
              <a:tr h="381000">
                <a:tc>
                  <a:txBody>
                    <a:bodyPr/>
                    <a:lstStyle/>
                    <a:p>
                      <a:pPr indent="0" lvl="0" marL="0" rtl="0" algn="l">
                        <a:lnSpc>
                          <a:spcPct val="115000"/>
                        </a:lnSpc>
                        <a:spcBef>
                          <a:spcPts val="0"/>
                        </a:spcBef>
                        <a:spcAft>
                          <a:spcPts val="0"/>
                        </a:spcAft>
                        <a:buNone/>
                      </a:pPr>
                      <a:r>
                        <a:rPr lang="de" sz="1800">
                          <a:solidFill>
                            <a:schemeClr val="dk2"/>
                          </a:solidFill>
                        </a:rPr>
                        <a:t>91.3 % CA (mean) </a:t>
                      </a:r>
                      <a:r>
                        <a:rPr lang="de" sz="1200">
                          <a:solidFill>
                            <a:schemeClr val="dk2"/>
                          </a:solidFill>
                        </a:rPr>
                        <a:t>(Meshriky et al, 2017)</a:t>
                      </a:r>
                      <a:endParaRPr sz="12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de" sz="1800">
                          <a:solidFill>
                            <a:schemeClr val="dk2"/>
                          </a:solidFill>
                        </a:rPr>
                        <a:t>→ </a:t>
                      </a:r>
                      <a:r>
                        <a:rPr lang="de" sz="1800">
                          <a:solidFill>
                            <a:schemeClr val="dk2"/>
                          </a:solidFill>
                        </a:rPr>
                        <a:t>unterscheidet schnell und akkurat zwischen Target und Non-Target Signalen</a:t>
                      </a:r>
                      <a:endParaRPr/>
                    </a:p>
                  </a:txBody>
                  <a:tcPr marT="91425" marB="91425" marR="91425" marL="91425"/>
                </a:tc>
                <a:tc>
                  <a:txBody>
                    <a:bodyPr/>
                    <a:lstStyle/>
                    <a:p>
                      <a:pPr indent="0" lvl="0" marL="0" rtl="0" algn="l">
                        <a:lnSpc>
                          <a:spcPct val="115000"/>
                        </a:lnSpc>
                        <a:spcBef>
                          <a:spcPts val="0"/>
                        </a:spcBef>
                        <a:spcAft>
                          <a:spcPts val="0"/>
                        </a:spcAft>
                        <a:buNone/>
                      </a:pPr>
                      <a:r>
                        <a:rPr lang="de" sz="1800">
                          <a:solidFill>
                            <a:schemeClr val="dk2"/>
                          </a:solidFill>
                        </a:rPr>
                        <a:t>Wenn ein Feature Set größer ist, als das, mit dem der Algorithmus “gelernt” hat, funktioniert die Diskriminierung nicht mehr</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de" sz="1800">
                          <a:solidFill>
                            <a:schemeClr val="dk2"/>
                          </a:solidFill>
                        </a:rPr>
                        <a:t> Kann ausschließlich mit linearen Daten arbeiten</a:t>
                      </a:r>
                      <a:endParaRPr/>
                    </a:p>
                  </a:txBody>
                  <a:tcPr marT="91425" marB="91425" marR="91425" marL="91425"/>
                </a:tc>
              </a:tr>
            </a:tbl>
          </a:graphicData>
        </a:graphic>
      </p:graphicFrame>
      <p:sp>
        <p:nvSpPr>
          <p:cNvPr id="202" name="Google Shape;202;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03" name="Google Shape;203;p27"/>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de"/>
              <a:t>Classification → Classifiers</a:t>
            </a:r>
            <a:endParaRPr/>
          </a:p>
        </p:txBody>
      </p:sp>
      <p:sp>
        <p:nvSpPr>
          <p:cNvPr id="209" name="Google Shape;20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de">
                <a:solidFill>
                  <a:srgbClr val="B45F06"/>
                </a:solidFill>
              </a:rPr>
              <a:t>Support Vector Machine Classifiers (</a:t>
            </a:r>
            <a:r>
              <a:rPr b="1" i="1" lang="de">
                <a:solidFill>
                  <a:srgbClr val="B45F06"/>
                </a:solidFill>
              </a:rPr>
              <a:t>SVM</a:t>
            </a:r>
            <a:r>
              <a:rPr i="1" lang="de">
                <a:solidFill>
                  <a:srgbClr val="B45F06"/>
                </a:solidFill>
              </a:rPr>
              <a:t>)</a:t>
            </a:r>
            <a:endParaRPr i="1">
              <a:solidFill>
                <a:srgbClr val="B45F06"/>
              </a:solidFill>
            </a:endParaRPr>
          </a:p>
          <a:p>
            <a:pPr indent="-342900" lvl="0" marL="457200" rtl="0" algn="l">
              <a:spcBef>
                <a:spcPts val="1200"/>
              </a:spcBef>
              <a:spcAft>
                <a:spcPts val="0"/>
              </a:spcAft>
              <a:buSzPts val="1800"/>
              <a:buChar char="-"/>
            </a:pPr>
            <a:r>
              <a:rPr lang="de"/>
              <a:t>überwachtes Lernmodell, das eine Hyperebene (oder Entscheidungsgrenze) verwendet, um zwischen Datenklassen zu unterscheiden.</a:t>
            </a:r>
            <a:endParaRPr/>
          </a:p>
          <a:p>
            <a:pPr indent="-342900" lvl="0" marL="457200" rtl="0" algn="l">
              <a:spcBef>
                <a:spcPts val="0"/>
              </a:spcBef>
              <a:spcAft>
                <a:spcPts val="0"/>
              </a:spcAft>
              <a:buSzPts val="1800"/>
              <a:buChar char="-"/>
            </a:pPr>
            <a:r>
              <a:rPr lang="de"/>
              <a:t>In den Algorithmus wählt immer die optimale Hyperebene aus, die den maximalen Abstand (als "Marge" bezeichnet) vom nächstgelegenen Datenpunkt (bezeichnet als "Stützvektoren") in jeder der Klassen liegt.</a:t>
            </a:r>
            <a:br>
              <a:rPr lang="de"/>
            </a:br>
            <a:r>
              <a:rPr lang="de"/>
              <a:t>→ Je nach Hyperebene kann in ein </a:t>
            </a:r>
            <a:r>
              <a:rPr lang="de"/>
              <a:t>lineares oder nicht-lineares </a:t>
            </a:r>
            <a:r>
              <a:rPr lang="de"/>
              <a:t>Verfahren eingeteilt werden</a:t>
            </a:r>
            <a:endParaRPr/>
          </a:p>
          <a:p>
            <a:pPr indent="0" lvl="0" marL="0" rtl="0" algn="l">
              <a:spcBef>
                <a:spcPts val="1200"/>
              </a:spcBef>
              <a:spcAft>
                <a:spcPts val="1200"/>
              </a:spcAft>
              <a:buNone/>
            </a:pPr>
            <a:r>
              <a:rPr lang="de"/>
              <a:t>→ Gute Klassifikationsgenauigkeit. Werte schwanken allerdings stark (Anzahl Epochen in Lernphase, Online/Offline, Linear/Nicht-Linear).</a:t>
            </a:r>
            <a:endParaRPr/>
          </a:p>
        </p:txBody>
      </p:sp>
      <p:sp>
        <p:nvSpPr>
          <p:cNvPr id="210" name="Google Shape;210;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11" name="Google Shape;211;p28"/>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i="1" lang="de" sz="2800">
                <a:solidFill>
                  <a:srgbClr val="B45F06"/>
                </a:solidFill>
              </a:rPr>
              <a:t>Support Vector Machine Classifiers (</a:t>
            </a:r>
            <a:r>
              <a:rPr b="1" i="1" lang="de" sz="2800">
                <a:solidFill>
                  <a:srgbClr val="B45F06"/>
                </a:solidFill>
              </a:rPr>
              <a:t>SVM</a:t>
            </a:r>
            <a:r>
              <a:rPr i="1" lang="de" sz="2800">
                <a:solidFill>
                  <a:srgbClr val="B45F06"/>
                </a:solidFill>
              </a:rPr>
              <a:t>)</a:t>
            </a:r>
            <a:endParaRPr sz="3800">
              <a:solidFill>
                <a:srgbClr val="B45F06"/>
              </a:solidFill>
            </a:endParaRPr>
          </a:p>
        </p:txBody>
      </p:sp>
      <p:sp>
        <p:nvSpPr>
          <p:cNvPr id="217" name="Google Shape;21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9"/>
          <p:cNvPicPr preferRelativeResize="0"/>
          <p:nvPr/>
        </p:nvPicPr>
        <p:blipFill>
          <a:blip r:embed="rId3">
            <a:alphaModFix/>
          </a:blip>
          <a:stretch>
            <a:fillRect/>
          </a:stretch>
        </p:blipFill>
        <p:spPr>
          <a:xfrm>
            <a:off x="2654462" y="1200813"/>
            <a:ext cx="3835075" cy="3319726"/>
          </a:xfrm>
          <a:prstGeom prst="rect">
            <a:avLst/>
          </a:prstGeom>
          <a:noFill/>
          <a:ln>
            <a:noFill/>
          </a:ln>
        </p:spPr>
      </p:pic>
      <p:sp>
        <p:nvSpPr>
          <p:cNvPr id="219" name="Google Shape;219;p29"/>
          <p:cNvSpPr txBox="1"/>
          <p:nvPr/>
        </p:nvSpPr>
        <p:spPr>
          <a:xfrm>
            <a:off x="311700" y="4513675"/>
            <a:ext cx="2825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100"/>
              <a:t>https://en.wikipedia.org/wiki/Support_vector_machine#/media/File:Svm_separating_hyperplanes_(SVG).svg</a:t>
            </a:r>
            <a:endParaRPr/>
          </a:p>
        </p:txBody>
      </p:sp>
      <p:sp>
        <p:nvSpPr>
          <p:cNvPr id="220" name="Google Shape;220;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i="1" lang="de" sz="2800">
                <a:solidFill>
                  <a:srgbClr val="B45F06"/>
                </a:solidFill>
              </a:rPr>
              <a:t>Support Vector Machine Classifiers (</a:t>
            </a:r>
            <a:r>
              <a:rPr b="1" i="1" lang="de" sz="2800">
                <a:solidFill>
                  <a:srgbClr val="B45F06"/>
                </a:solidFill>
              </a:rPr>
              <a:t>SVM</a:t>
            </a:r>
            <a:r>
              <a:rPr i="1" lang="de" sz="2800">
                <a:solidFill>
                  <a:srgbClr val="B45F06"/>
                </a:solidFill>
              </a:rPr>
              <a:t>)</a:t>
            </a:r>
            <a:endParaRPr>
              <a:solidFill>
                <a:srgbClr val="B45F06"/>
              </a:solidFill>
            </a:endParaRPr>
          </a:p>
        </p:txBody>
      </p:sp>
      <p:sp>
        <p:nvSpPr>
          <p:cNvPr id="226" name="Google Shape;22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0"/>
          <p:cNvPicPr preferRelativeResize="0"/>
          <p:nvPr/>
        </p:nvPicPr>
        <p:blipFill>
          <a:blip r:embed="rId3">
            <a:alphaModFix/>
          </a:blip>
          <a:stretch>
            <a:fillRect/>
          </a:stretch>
        </p:blipFill>
        <p:spPr>
          <a:xfrm>
            <a:off x="1169268" y="1390936"/>
            <a:ext cx="6805457" cy="2939475"/>
          </a:xfrm>
          <a:prstGeom prst="rect">
            <a:avLst/>
          </a:prstGeom>
          <a:noFill/>
          <a:ln>
            <a:noFill/>
          </a:ln>
        </p:spPr>
      </p:pic>
      <p:sp>
        <p:nvSpPr>
          <p:cNvPr id="228" name="Google Shape;228;p30"/>
          <p:cNvSpPr txBox="1"/>
          <p:nvPr/>
        </p:nvSpPr>
        <p:spPr>
          <a:xfrm>
            <a:off x="686550" y="4648275"/>
            <a:ext cx="441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https://de.wikipedia.org/wiki/Support_Vector_Machine#/media/Datei:Diskriminanzfunktion.png</a:t>
            </a:r>
            <a:endParaRPr/>
          </a:p>
        </p:txBody>
      </p:sp>
      <p:sp>
        <p:nvSpPr>
          <p:cNvPr id="229" name="Google Shape;229;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i="1" lang="de" sz="2800">
                <a:solidFill>
                  <a:srgbClr val="B45F06"/>
                </a:solidFill>
              </a:rPr>
              <a:t>Support Vector Machine Classifiers (</a:t>
            </a:r>
            <a:r>
              <a:rPr b="1" i="1" lang="de" sz="2800">
                <a:solidFill>
                  <a:srgbClr val="B45F06"/>
                </a:solidFill>
              </a:rPr>
              <a:t>SVM</a:t>
            </a:r>
            <a:r>
              <a:rPr i="1" lang="de" sz="2800">
                <a:solidFill>
                  <a:srgbClr val="B45F06"/>
                </a:solidFill>
              </a:rPr>
              <a:t>)</a:t>
            </a:r>
            <a:endParaRPr>
              <a:solidFill>
                <a:srgbClr val="B45F06"/>
              </a:solidFill>
            </a:endParaRPr>
          </a:p>
        </p:txBody>
      </p:sp>
      <p:sp>
        <p:nvSpPr>
          <p:cNvPr id="235" name="Google Shape;23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31"/>
          <p:cNvPicPr preferRelativeResize="0"/>
          <p:nvPr/>
        </p:nvPicPr>
        <p:blipFill>
          <a:blip r:embed="rId3">
            <a:alphaModFix/>
          </a:blip>
          <a:stretch>
            <a:fillRect/>
          </a:stretch>
        </p:blipFill>
        <p:spPr>
          <a:xfrm>
            <a:off x="0" y="900906"/>
            <a:ext cx="9144000" cy="3919538"/>
          </a:xfrm>
          <a:prstGeom prst="rect">
            <a:avLst/>
          </a:prstGeom>
          <a:noFill/>
          <a:ln>
            <a:noFill/>
          </a:ln>
        </p:spPr>
      </p:pic>
      <p:sp>
        <p:nvSpPr>
          <p:cNvPr id="237" name="Google Shape;237;p31"/>
          <p:cNvSpPr txBox="1"/>
          <p:nvPr/>
        </p:nvSpPr>
        <p:spPr>
          <a:xfrm>
            <a:off x="4043650" y="4598425"/>
            <a:ext cx="316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100"/>
              <a:t>https://en.wikipedia.org/wiki/Support_vector_machine#/media/File:Kernel_trick_idea.svg</a:t>
            </a:r>
            <a:endParaRPr/>
          </a:p>
        </p:txBody>
      </p:sp>
      <p:sp>
        <p:nvSpPr>
          <p:cNvPr id="238" name="Google Shape;238;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2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Gliederungspunkte</a:t>
            </a:r>
            <a:endParaRPr/>
          </a:p>
        </p:txBody>
      </p:sp>
      <p:sp>
        <p:nvSpPr>
          <p:cNvPr id="66" name="Google Shape;66;p14"/>
          <p:cNvSpPr txBox="1"/>
          <p:nvPr>
            <p:ph idx="1" type="body"/>
          </p:nvPr>
        </p:nvSpPr>
        <p:spPr>
          <a:xfrm>
            <a:off x="311700" y="795275"/>
            <a:ext cx="8520600" cy="4130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90000"/>
              <a:buChar char="●"/>
            </a:pPr>
            <a:r>
              <a:rPr lang="de" sz="2000"/>
              <a:t>P300</a:t>
            </a:r>
            <a:br>
              <a:rPr lang="de"/>
            </a:br>
            <a:r>
              <a:rPr lang="de" sz="1750">
                <a:highlight>
                  <a:schemeClr val="lt1"/>
                </a:highlight>
              </a:rPr>
              <a:t>○</a:t>
            </a:r>
            <a:r>
              <a:rPr lang="de" sz="1750">
                <a:highlight>
                  <a:schemeClr val="lt1"/>
                </a:highlight>
              </a:rPr>
              <a:t> Was ist die P300 und wofür steht sie?</a:t>
            </a:r>
            <a:br>
              <a:rPr lang="de" sz="1750">
                <a:highlight>
                  <a:schemeClr val="lt1"/>
                </a:highlight>
              </a:rPr>
            </a:br>
            <a:r>
              <a:rPr lang="de" sz="1750">
                <a:highlight>
                  <a:schemeClr val="lt1"/>
                </a:highlight>
              </a:rPr>
              <a:t>○ </a:t>
            </a:r>
            <a:r>
              <a:rPr lang="de" sz="1750"/>
              <a:t>P300 Speller Paradigmen</a:t>
            </a:r>
            <a:endParaRPr sz="1750"/>
          </a:p>
          <a:p>
            <a:pPr indent="-325755" lvl="0" marL="457200" rtl="0" algn="l">
              <a:spcBef>
                <a:spcPts val="0"/>
              </a:spcBef>
              <a:spcAft>
                <a:spcPts val="0"/>
              </a:spcAft>
              <a:buSzPct val="90000"/>
              <a:buChar char="●"/>
            </a:pPr>
            <a:r>
              <a:rPr lang="de" sz="2000"/>
              <a:t>Visual P300 Speller (VP3S)</a:t>
            </a:r>
            <a:br>
              <a:rPr lang="de"/>
            </a:br>
            <a:r>
              <a:rPr lang="de" sz="1750">
                <a:highlight>
                  <a:schemeClr val="lt1"/>
                </a:highlight>
              </a:rPr>
              <a:t>○  </a:t>
            </a:r>
            <a:r>
              <a:rPr lang="de" sz="1750"/>
              <a:t>Process Flow Online vs. Offline</a:t>
            </a:r>
            <a:br>
              <a:rPr lang="de" sz="1750"/>
            </a:br>
            <a:r>
              <a:rPr lang="de" sz="1750">
                <a:highlight>
                  <a:schemeClr val="lt1"/>
                </a:highlight>
              </a:rPr>
              <a:t>○  </a:t>
            </a:r>
            <a:r>
              <a:rPr lang="de" sz="1750"/>
              <a:t>Preprocessing and Feature Extraction</a:t>
            </a:r>
            <a:br>
              <a:rPr lang="de" sz="1750"/>
            </a:br>
            <a:r>
              <a:rPr lang="de" sz="1750">
                <a:highlight>
                  <a:schemeClr val="lt1"/>
                </a:highlight>
              </a:rPr>
              <a:t>○ </a:t>
            </a:r>
            <a:r>
              <a:rPr lang="de" sz="1750"/>
              <a:t> Classification </a:t>
            </a:r>
            <a:br>
              <a:rPr lang="de" sz="1750"/>
            </a:br>
            <a:r>
              <a:rPr lang="de" sz="1750">
                <a:highlight>
                  <a:schemeClr val="lt1"/>
                </a:highlight>
              </a:rPr>
              <a:t>○  </a:t>
            </a:r>
            <a:r>
              <a:rPr lang="de" sz="1750"/>
              <a:t>Performance Metrics</a:t>
            </a:r>
            <a:br>
              <a:rPr lang="de" sz="1750"/>
            </a:br>
            <a:r>
              <a:rPr lang="de" sz="1750">
                <a:highlight>
                  <a:schemeClr val="lt1"/>
                </a:highlight>
              </a:rPr>
              <a:t>○  </a:t>
            </a:r>
            <a:r>
              <a:rPr lang="de" sz="1750"/>
              <a:t>Grundprinzipien der Classifier (DA, SVM, ANN, kNN)</a:t>
            </a:r>
            <a:endParaRPr sz="1750"/>
          </a:p>
          <a:p>
            <a:pPr indent="-336550" lvl="0" marL="457200" rtl="0" algn="l">
              <a:spcBef>
                <a:spcPts val="0"/>
              </a:spcBef>
              <a:spcAft>
                <a:spcPts val="0"/>
              </a:spcAft>
              <a:buSzPct val="100000"/>
              <a:buChar char="●"/>
            </a:pPr>
            <a:r>
              <a:rPr lang="de" sz="2000"/>
              <a:t>Fazit der Autoren zu Classifiern</a:t>
            </a:r>
            <a:endParaRPr sz="2000"/>
          </a:p>
          <a:p>
            <a:pPr indent="-336550" lvl="0" marL="457200" rtl="0" algn="l">
              <a:spcBef>
                <a:spcPts val="0"/>
              </a:spcBef>
              <a:spcAft>
                <a:spcPts val="0"/>
              </a:spcAft>
              <a:buSzPct val="100000"/>
              <a:buChar char="●"/>
            </a:pPr>
            <a:r>
              <a:rPr lang="de" sz="2000"/>
              <a:t>Kritik am Paper und kurze Zusammenfassung</a:t>
            </a:r>
            <a:endParaRPr sz="2000"/>
          </a:p>
          <a:p>
            <a:pPr indent="-336550" lvl="0" marL="457200" rtl="0" algn="l">
              <a:spcBef>
                <a:spcPts val="0"/>
              </a:spcBef>
              <a:spcAft>
                <a:spcPts val="0"/>
              </a:spcAft>
              <a:buSzPct val="100000"/>
              <a:buChar char="●"/>
            </a:pPr>
            <a:r>
              <a:rPr lang="de" sz="2000"/>
              <a:t>Unser Fazit zu VP3S</a:t>
            </a:r>
            <a:endParaRPr sz="2000"/>
          </a:p>
          <a:p>
            <a:pPr indent="-325755" lvl="0" marL="457200" rtl="0" algn="l">
              <a:spcBef>
                <a:spcPts val="0"/>
              </a:spcBef>
              <a:spcAft>
                <a:spcPts val="0"/>
              </a:spcAft>
              <a:buSzPct val="90000"/>
              <a:buChar char="●"/>
            </a:pPr>
            <a:r>
              <a:rPr lang="de" sz="2000"/>
              <a:t>Andere Verfahren und Alternativen </a:t>
            </a:r>
            <a:br>
              <a:rPr lang="de"/>
            </a:br>
            <a:r>
              <a:rPr lang="de">
                <a:highlight>
                  <a:schemeClr val="lt1"/>
                </a:highlight>
              </a:rPr>
              <a:t>○ </a:t>
            </a:r>
            <a:r>
              <a:rPr lang="de"/>
              <a:t> Hawking</a:t>
            </a:r>
            <a:br>
              <a:rPr lang="de"/>
            </a:br>
            <a:r>
              <a:rPr lang="de">
                <a:highlight>
                  <a:schemeClr val="lt1"/>
                </a:highlight>
              </a:rPr>
              <a:t>○ </a:t>
            </a:r>
            <a:r>
              <a:rPr lang="de"/>
              <a:t> Spelling interface using intracortical signals in a completely locked-in patient enabled via</a:t>
            </a:r>
            <a:br>
              <a:rPr lang="de"/>
            </a:br>
            <a:r>
              <a:rPr lang="de"/>
              <a:t>    auditory neurofeedback training</a:t>
            </a:r>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de"/>
              <a:t>Classification → Classifiers</a:t>
            </a:r>
            <a:endParaRPr/>
          </a:p>
        </p:txBody>
      </p:sp>
      <p:sp>
        <p:nvSpPr>
          <p:cNvPr id="244" name="Google Shape;24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de">
                <a:solidFill>
                  <a:srgbClr val="B45F06"/>
                </a:solidFill>
              </a:rPr>
              <a:t>Support Vector Machine Classifiers (</a:t>
            </a:r>
            <a:r>
              <a:rPr b="1" i="1" lang="de">
                <a:solidFill>
                  <a:srgbClr val="B45F06"/>
                </a:solidFill>
              </a:rPr>
              <a:t>SVM</a:t>
            </a:r>
            <a:r>
              <a:rPr i="1" lang="de">
                <a:solidFill>
                  <a:srgbClr val="B45F06"/>
                </a:solidFill>
              </a:rPr>
              <a:t>)</a:t>
            </a:r>
            <a:endParaRPr i="1">
              <a:solidFill>
                <a:srgbClr val="B45F06"/>
              </a:solidFill>
            </a:endParaRPr>
          </a:p>
          <a:p>
            <a:pPr indent="0" lvl="0" marL="0" rtl="0" algn="l">
              <a:spcBef>
                <a:spcPts val="1200"/>
              </a:spcBef>
              <a:spcAft>
                <a:spcPts val="0"/>
              </a:spcAft>
              <a:buNone/>
            </a:pPr>
            <a:r>
              <a:rPr lang="de"/>
              <a:t>Zusammenfassend kann man sagen: </a:t>
            </a:r>
            <a:endParaRPr/>
          </a:p>
          <a:p>
            <a:pPr indent="0" lvl="0" marL="0" rtl="0" algn="l">
              <a:spcBef>
                <a:spcPts val="1200"/>
              </a:spcBef>
              <a:spcAft>
                <a:spcPts val="1200"/>
              </a:spcAft>
              <a:buNone/>
            </a:pPr>
            <a:r>
              <a:rPr lang="de"/>
              <a:t>→ Gute Klassifikationsgenauigkeit.</a:t>
            </a:r>
            <a:br>
              <a:rPr lang="de"/>
            </a:br>
            <a:r>
              <a:rPr lang="de"/>
              <a:t>→ Auch das Verarbeiten von nicht-linearen Datensätzen möglich</a:t>
            </a:r>
            <a:br>
              <a:rPr lang="de"/>
            </a:br>
            <a:br>
              <a:rPr lang="de"/>
            </a:br>
            <a:r>
              <a:rPr lang="de"/>
              <a:t>→ CA Werte schwanken allerdings stark (Anzahl Epochen in Lernphase, Online/Offline, Linear/Nicht-Linear).</a:t>
            </a:r>
            <a:endParaRPr/>
          </a:p>
        </p:txBody>
      </p:sp>
      <p:sp>
        <p:nvSpPr>
          <p:cNvPr id="245" name="Google Shape;245;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46" name="Google Shape;246;p32"/>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de"/>
              <a:t>Classification → Classifiers</a:t>
            </a:r>
            <a:endParaRPr/>
          </a:p>
        </p:txBody>
      </p:sp>
      <p:sp>
        <p:nvSpPr>
          <p:cNvPr id="252" name="Google Shape;25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de"/>
              <a:t>Artificial Neural Network (</a:t>
            </a:r>
            <a:r>
              <a:rPr b="1" i="1" lang="de"/>
              <a:t>ANN</a:t>
            </a:r>
            <a:r>
              <a:rPr i="1" lang="de"/>
              <a:t>)</a:t>
            </a:r>
            <a:endParaRPr i="1"/>
          </a:p>
          <a:p>
            <a:pPr indent="-342900" lvl="0" marL="457200" rtl="0" algn="l">
              <a:spcBef>
                <a:spcPts val="1200"/>
              </a:spcBef>
              <a:spcAft>
                <a:spcPts val="0"/>
              </a:spcAft>
              <a:buSzPts val="1800"/>
              <a:buChar char="-"/>
            </a:pPr>
            <a:r>
              <a:rPr lang="de"/>
              <a:t>Computermodelle für die Informationsverarbeitung, die hinsichtlich ihres Aufbaus und ihrer Funktionsweise analog zu biologisch neuronalen Systemen sind</a:t>
            </a:r>
            <a:endParaRPr/>
          </a:p>
          <a:p>
            <a:pPr indent="-342900" lvl="0" marL="457200" rtl="0" algn="l">
              <a:spcBef>
                <a:spcPts val="0"/>
              </a:spcBef>
              <a:spcAft>
                <a:spcPts val="0"/>
              </a:spcAft>
              <a:buSzPts val="1800"/>
              <a:buChar char="-"/>
            </a:pPr>
            <a:r>
              <a:rPr lang="de"/>
              <a:t>Können sich Muster in Eingabedaten “merken” und so Klassifizierung auf Grundlage des Trainingsdatensatzes erstellen</a:t>
            </a:r>
            <a:br>
              <a:rPr lang="de"/>
            </a:br>
            <a:r>
              <a:rPr lang="de"/>
              <a:t>→ Besonders geeignet für höherdimensionale, nicht-lineare Datensätze mit wenig Informationen über Out-/Input Karten.  </a:t>
            </a:r>
            <a:endParaRPr/>
          </a:p>
          <a:p>
            <a:pPr indent="0" lvl="0" marL="0" rtl="0" algn="l">
              <a:spcBef>
                <a:spcPts val="1200"/>
              </a:spcBef>
              <a:spcAft>
                <a:spcPts val="1200"/>
              </a:spcAft>
              <a:buNone/>
            </a:pPr>
            <a:r>
              <a:rPr lang="de"/>
              <a:t>Beispiel: Multilayer Neural Network</a:t>
            </a:r>
            <a:endParaRPr/>
          </a:p>
        </p:txBody>
      </p:sp>
      <p:sp>
        <p:nvSpPr>
          <p:cNvPr id="253" name="Google Shape;253;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54" name="Google Shape;254;p33"/>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de"/>
              <a:t>Classification → Classifiers</a:t>
            </a:r>
            <a:endParaRPr/>
          </a:p>
        </p:txBody>
      </p:sp>
      <p:sp>
        <p:nvSpPr>
          <p:cNvPr id="260" name="Google Shape;26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de"/>
              <a:t>Distance-Based Classifiers </a:t>
            </a:r>
            <a:endParaRPr i="1"/>
          </a:p>
          <a:p>
            <a:pPr indent="-334327" lvl="0" marL="457200" rtl="0" algn="l">
              <a:spcBef>
                <a:spcPts val="1200"/>
              </a:spcBef>
              <a:spcAft>
                <a:spcPts val="0"/>
              </a:spcAft>
              <a:buSzPct val="100000"/>
              <a:buChar char="-"/>
            </a:pPr>
            <a:r>
              <a:rPr lang="de"/>
              <a:t>bekanntester Distance-Based Classifier: k-nearest neighbors (</a:t>
            </a:r>
            <a:r>
              <a:rPr b="1" lang="de"/>
              <a:t>kNN</a:t>
            </a:r>
            <a:r>
              <a:rPr lang="de"/>
              <a:t>)</a:t>
            </a:r>
            <a:br>
              <a:rPr lang="de"/>
            </a:br>
            <a:r>
              <a:rPr lang="de"/>
              <a:t>- Daten nicht-parametrisch</a:t>
            </a:r>
            <a:br>
              <a:rPr lang="de"/>
            </a:br>
            <a:r>
              <a:rPr lang="de"/>
              <a:t>- Prinzip: noch nicht klassifizierter Datenpunkt wird einer vorherrschenden Klasse unter den </a:t>
            </a:r>
            <a:r>
              <a:rPr i="1" lang="de"/>
              <a:t>k</a:t>
            </a:r>
            <a:r>
              <a:rPr lang="de"/>
              <a:t> nächstgelegenen beschrifteten Nachbarpunkten zugeordnet. </a:t>
            </a:r>
            <a:br>
              <a:rPr lang="de"/>
            </a:br>
            <a:r>
              <a:rPr lang="de"/>
              <a:t>- </a:t>
            </a:r>
            <a:r>
              <a:rPr b="1" lang="de"/>
              <a:t>Schritt 1)</a:t>
            </a:r>
            <a:r>
              <a:rPr lang="de"/>
              <a:t> Identifizierung der k nächsten Nachbarpunkte nach verschiedenen Metriken (euklidisch, Mahalanobis-Abstand). </a:t>
            </a:r>
            <a:br>
              <a:rPr lang="de"/>
            </a:br>
            <a:r>
              <a:rPr lang="de"/>
              <a:t>- </a:t>
            </a:r>
            <a:r>
              <a:rPr b="1" lang="de"/>
              <a:t>Schritt 2) </a:t>
            </a:r>
            <a:r>
              <a:rPr lang="de"/>
              <a:t>Klassifizierung des neuen Datenpunktes anhand seiner in Schritt 1 ermittelten Nachbarn. </a:t>
            </a:r>
            <a:endParaRPr/>
          </a:p>
          <a:p>
            <a:pPr indent="0" lvl="0" marL="0" rtl="0" algn="l">
              <a:spcBef>
                <a:spcPts val="1200"/>
              </a:spcBef>
              <a:spcAft>
                <a:spcPts val="1200"/>
              </a:spcAft>
              <a:buNone/>
            </a:pPr>
            <a:r>
              <a:rPr lang="de"/>
              <a:t>Pro: kNN Entscheidungen sind nicht-linear und brauchen kein iteratives Training, weil es keinen Modelfit der Daten braucht</a:t>
            </a:r>
            <a:br>
              <a:rPr lang="de"/>
            </a:br>
            <a:r>
              <a:rPr lang="de"/>
              <a:t>Contra: kNN ist verhältnismäßig ungenau in der Klassifikation (64,7% akkurat)</a:t>
            </a:r>
            <a:endParaRPr/>
          </a:p>
        </p:txBody>
      </p:sp>
      <p:sp>
        <p:nvSpPr>
          <p:cNvPr id="261" name="Google Shape;261;p34"/>
          <p:cNvSpPr/>
          <p:nvPr/>
        </p:nvSpPr>
        <p:spPr>
          <a:xfrm>
            <a:off x="396850" y="1248300"/>
            <a:ext cx="2683200" cy="297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63" name="Google Shape;263;p34"/>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Zusammenfassung Classifier</a:t>
            </a:r>
            <a:endParaRPr/>
          </a:p>
        </p:txBody>
      </p:sp>
      <p:sp>
        <p:nvSpPr>
          <p:cNvPr id="269" name="Google Shape;26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Je nach Classifier/Paradigma und Online/Offline unterschiedlich gute CA</a:t>
            </a:r>
            <a:br>
              <a:rPr lang="de"/>
            </a:br>
            <a:r>
              <a:rPr lang="de"/>
              <a:t>- Range zwischen ~45% und ~99%</a:t>
            </a:r>
            <a:endParaRPr/>
          </a:p>
          <a:p>
            <a:pPr indent="-342900" lvl="0" marL="457200" rtl="0" algn="l">
              <a:spcBef>
                <a:spcPts val="0"/>
              </a:spcBef>
              <a:spcAft>
                <a:spcPts val="0"/>
              </a:spcAft>
              <a:buSzPts val="1800"/>
              <a:buChar char="-"/>
            </a:pPr>
            <a:r>
              <a:rPr lang="de"/>
              <a:t>TT leider noch sehr hoch. </a:t>
            </a:r>
            <a:endParaRPr/>
          </a:p>
        </p:txBody>
      </p:sp>
      <p:sp>
        <p:nvSpPr>
          <p:cNvPr id="270" name="Google Shape;270;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71" name="Google Shape;271;p35"/>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Flussdiagramm eines VP3S</a:t>
            </a:r>
            <a:endParaRPr/>
          </a:p>
        </p:txBody>
      </p:sp>
      <p:pic>
        <p:nvPicPr>
          <p:cNvPr id="277" name="Google Shape;277;p36"/>
          <p:cNvPicPr preferRelativeResize="0"/>
          <p:nvPr/>
        </p:nvPicPr>
        <p:blipFill>
          <a:blip r:embed="rId3">
            <a:alphaModFix/>
          </a:blip>
          <a:stretch>
            <a:fillRect/>
          </a:stretch>
        </p:blipFill>
        <p:spPr>
          <a:xfrm>
            <a:off x="4737700" y="696325"/>
            <a:ext cx="3155899" cy="4412774"/>
          </a:xfrm>
          <a:prstGeom prst="rect">
            <a:avLst/>
          </a:prstGeom>
          <a:noFill/>
          <a:ln>
            <a:noFill/>
          </a:ln>
        </p:spPr>
      </p:pic>
      <p:sp>
        <p:nvSpPr>
          <p:cNvPr id="278" name="Google Shape;278;p36"/>
          <p:cNvSpPr/>
          <p:nvPr/>
        </p:nvSpPr>
        <p:spPr>
          <a:xfrm>
            <a:off x="5889024" y="4629926"/>
            <a:ext cx="1619700" cy="460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rot="5400000">
            <a:off x="4299552" y="2875325"/>
            <a:ext cx="1015500" cy="31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81" name="Google Shape;281;p36"/>
          <p:cNvSpPr txBox="1"/>
          <p:nvPr/>
        </p:nvSpPr>
        <p:spPr>
          <a:xfrm>
            <a:off x="3143250" y="4723900"/>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Fazit des Papers</a:t>
            </a:r>
            <a:endParaRPr/>
          </a:p>
        </p:txBody>
      </p:sp>
      <p:sp>
        <p:nvSpPr>
          <p:cNvPr id="287" name="Google Shape;28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VP3S´s sind (noch) nicht geeignet für Personen, die motorisch stark eingeschränkt sind</a:t>
            </a:r>
            <a:endParaRPr/>
          </a:p>
          <a:p>
            <a:pPr indent="-317500" lvl="1" marL="914400" rtl="0" algn="l">
              <a:spcBef>
                <a:spcPts val="0"/>
              </a:spcBef>
              <a:spcAft>
                <a:spcPts val="0"/>
              </a:spcAft>
              <a:buSzPts val="1400"/>
              <a:buChar char="○"/>
            </a:pPr>
            <a:r>
              <a:rPr lang="de"/>
              <a:t>hier sollte mehr geforscht werden (bei Personen mit Blickstarre)</a:t>
            </a:r>
            <a:endParaRPr/>
          </a:p>
          <a:p>
            <a:pPr indent="-342900" lvl="0" marL="457200" rtl="0" algn="l">
              <a:spcBef>
                <a:spcPts val="0"/>
              </a:spcBef>
              <a:spcAft>
                <a:spcPts val="0"/>
              </a:spcAft>
              <a:buSzPts val="1800"/>
              <a:buChar char="●"/>
            </a:pPr>
            <a:r>
              <a:rPr lang="de"/>
              <a:t>Es sollten mehrere Classifier kombiniert werden, um bestmögliche Resultate zu erzielen (Ensemble of Classifiers, MCS)</a:t>
            </a:r>
            <a:endParaRPr/>
          </a:p>
        </p:txBody>
      </p:sp>
      <p:sp>
        <p:nvSpPr>
          <p:cNvPr id="288" name="Google Shape;288;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89" name="Google Shape;289;p37"/>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Unsere Kritik am Paper </a:t>
            </a:r>
            <a:endParaRPr/>
          </a:p>
        </p:txBody>
      </p:sp>
      <p:sp>
        <p:nvSpPr>
          <p:cNvPr id="295" name="Google Shape;295;p38"/>
          <p:cNvSpPr txBox="1"/>
          <p:nvPr>
            <p:ph idx="1" type="body"/>
          </p:nvPr>
        </p:nvSpPr>
        <p:spPr>
          <a:xfrm>
            <a:off x="311700" y="1246825"/>
            <a:ext cx="3748200" cy="3599100"/>
          </a:xfrm>
          <a:prstGeom prst="rect">
            <a:avLst/>
          </a:prstGeom>
        </p:spPr>
        <p:txBody>
          <a:bodyPr anchorCtr="0" anchor="t" bIns="91425" lIns="91425" spcFirstLastPara="1" rIns="91425" wrap="square" tIns="91425">
            <a:normAutofit/>
          </a:bodyPr>
          <a:lstStyle/>
          <a:p>
            <a:pPr indent="-327977" lvl="0" marL="457200" rtl="0" algn="l">
              <a:lnSpc>
                <a:spcPct val="95000"/>
              </a:lnSpc>
              <a:spcBef>
                <a:spcPts val="0"/>
              </a:spcBef>
              <a:spcAft>
                <a:spcPts val="0"/>
              </a:spcAft>
              <a:buSzPts val="1565"/>
              <a:buChar char="●"/>
            </a:pPr>
            <a:r>
              <a:rPr lang="de" sz="1565"/>
              <a:t>Studienauswahl unklar inklusive der Übersicht, welche Classifier wie oft verwendet wurden </a:t>
            </a:r>
            <a:endParaRPr sz="1565"/>
          </a:p>
          <a:p>
            <a:pPr indent="-327977" lvl="0" marL="457200" rtl="0" algn="l">
              <a:lnSpc>
                <a:spcPct val="95000"/>
              </a:lnSpc>
              <a:spcBef>
                <a:spcPts val="0"/>
              </a:spcBef>
              <a:spcAft>
                <a:spcPts val="0"/>
              </a:spcAft>
              <a:buSzPts val="1565"/>
              <a:buChar char="●"/>
            </a:pPr>
            <a:r>
              <a:rPr lang="de" sz="1565"/>
              <a:t>schwierige Vergleichbarkeit der Verfahren (unterschiedliche Einheiten, fehlende Werte - Jahreszahlen fehlen, Kommata und Punkte uneinheitlich)</a:t>
            </a:r>
            <a:endParaRPr sz="1565"/>
          </a:p>
          <a:p>
            <a:pPr indent="-327977" lvl="0" marL="457200" rtl="0" algn="l">
              <a:lnSpc>
                <a:spcPct val="95000"/>
              </a:lnSpc>
              <a:spcBef>
                <a:spcPts val="0"/>
              </a:spcBef>
              <a:spcAft>
                <a:spcPts val="0"/>
              </a:spcAft>
              <a:buSzPts val="1565"/>
              <a:buChar char="●"/>
            </a:pPr>
            <a:r>
              <a:rPr lang="de" sz="1565"/>
              <a:t>Nicht ersichtlich, welche Paradigmen in den Studien verwendet wurden</a:t>
            </a:r>
            <a:endParaRPr sz="1565"/>
          </a:p>
          <a:p>
            <a:pPr indent="-327977" lvl="0" marL="457200" rtl="0" algn="l">
              <a:lnSpc>
                <a:spcPct val="95000"/>
              </a:lnSpc>
              <a:spcBef>
                <a:spcPts val="0"/>
              </a:spcBef>
              <a:spcAft>
                <a:spcPts val="0"/>
              </a:spcAft>
              <a:buSzPts val="1565"/>
              <a:buChar char="●"/>
            </a:pPr>
            <a:r>
              <a:rPr lang="de" sz="1565"/>
              <a:t>Nur kurz erwähnt, dass sie noch gar nicht dort angewendet werden können, wo sie vorgesehen sind </a:t>
            </a:r>
            <a:endParaRPr sz="1565"/>
          </a:p>
        </p:txBody>
      </p:sp>
      <p:pic>
        <p:nvPicPr>
          <p:cNvPr id="296" name="Google Shape;296;p38"/>
          <p:cNvPicPr preferRelativeResize="0"/>
          <p:nvPr/>
        </p:nvPicPr>
        <p:blipFill>
          <a:blip r:embed="rId3">
            <a:alphaModFix/>
          </a:blip>
          <a:stretch>
            <a:fillRect/>
          </a:stretch>
        </p:blipFill>
        <p:spPr>
          <a:xfrm>
            <a:off x="4059900" y="672200"/>
            <a:ext cx="4834284" cy="3991025"/>
          </a:xfrm>
          <a:prstGeom prst="rect">
            <a:avLst/>
          </a:prstGeom>
          <a:noFill/>
          <a:ln>
            <a:noFill/>
          </a:ln>
        </p:spPr>
      </p:pic>
      <p:sp>
        <p:nvSpPr>
          <p:cNvPr id="297" name="Google Shape;297;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98" name="Google Shape;298;p38"/>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Was denkt ihr zu den VP3S?</a:t>
            </a:r>
            <a:endParaRPr/>
          </a:p>
        </p:txBody>
      </p:sp>
      <p:sp>
        <p:nvSpPr>
          <p:cNvPr id="304" name="Google Shape;30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39"/>
          <p:cNvPicPr preferRelativeResize="0"/>
          <p:nvPr/>
        </p:nvPicPr>
        <p:blipFill>
          <a:blip r:embed="rId3">
            <a:alphaModFix/>
          </a:blip>
          <a:stretch>
            <a:fillRect/>
          </a:stretch>
        </p:blipFill>
        <p:spPr>
          <a:xfrm>
            <a:off x="2190750" y="1427150"/>
            <a:ext cx="4762500" cy="2867025"/>
          </a:xfrm>
          <a:prstGeom prst="rect">
            <a:avLst/>
          </a:prstGeom>
          <a:noFill/>
          <a:ln>
            <a:noFill/>
          </a:ln>
        </p:spPr>
      </p:pic>
      <p:sp>
        <p:nvSpPr>
          <p:cNvPr id="306" name="Google Shape;306;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Unser Fazit zu VP3S </a:t>
            </a:r>
            <a:endParaRPr/>
          </a:p>
        </p:txBody>
      </p:sp>
      <p:sp>
        <p:nvSpPr>
          <p:cNvPr id="312" name="Google Shape;31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Technik noch nicht so weit, eye-tracking oftmals effizienter und zuverlässiger </a:t>
            </a:r>
            <a:r>
              <a:rPr lang="de" sz="1600"/>
              <a:t>(siehe auch Elliot et al., 2022) </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Wieso wird nun eigentlich überhaupt noch an dem P300-Speller geforscht, wenn es doch schon andere Systeme gibt, die aktuell deutlich effizienter funktionieren?</a:t>
            </a:r>
            <a:endParaRPr/>
          </a:p>
        </p:txBody>
      </p:sp>
      <p:sp>
        <p:nvSpPr>
          <p:cNvPr id="313" name="Google Shape;313;p4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500">
                <a:solidFill>
                  <a:schemeClr val="accent6"/>
                </a:solidFill>
              </a:rPr>
              <a:t>Amyotrophe Lateralskelrose (</a:t>
            </a:r>
            <a:r>
              <a:rPr lang="de" sz="2500">
                <a:solidFill>
                  <a:schemeClr val="accent6"/>
                </a:solidFill>
              </a:rPr>
              <a:t>ALS)</a:t>
            </a:r>
            <a:endParaRPr sz="2500">
              <a:solidFill>
                <a:schemeClr val="accent6"/>
              </a:solidFill>
            </a:endParaRPr>
          </a:p>
        </p:txBody>
      </p:sp>
      <p:sp>
        <p:nvSpPr>
          <p:cNvPr id="319" name="Google Shape;31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 in späten Stadien der Erkrankung kann es vorkommen, dass nicht nur die Muskulatur an Rumpf, Händen, Beinen etc. gelähmt ist, sondern auch die Augenmuskulatur. </a:t>
            </a:r>
            <a:endParaRPr/>
          </a:p>
        </p:txBody>
      </p:sp>
      <p:pic>
        <p:nvPicPr>
          <p:cNvPr id="320" name="Google Shape;320;p41"/>
          <p:cNvPicPr preferRelativeResize="0"/>
          <p:nvPr/>
        </p:nvPicPr>
        <p:blipFill>
          <a:blip r:embed="rId3">
            <a:alphaModFix/>
          </a:blip>
          <a:stretch>
            <a:fillRect/>
          </a:stretch>
        </p:blipFill>
        <p:spPr>
          <a:xfrm>
            <a:off x="97850" y="2151994"/>
            <a:ext cx="4665476" cy="1981456"/>
          </a:xfrm>
          <a:prstGeom prst="rect">
            <a:avLst/>
          </a:prstGeom>
          <a:noFill/>
          <a:ln>
            <a:noFill/>
          </a:ln>
        </p:spPr>
      </p:pic>
      <p:pic>
        <p:nvPicPr>
          <p:cNvPr id="321" name="Google Shape;321;p41"/>
          <p:cNvPicPr preferRelativeResize="0"/>
          <p:nvPr/>
        </p:nvPicPr>
        <p:blipFill>
          <a:blip r:embed="rId4">
            <a:alphaModFix/>
          </a:blip>
          <a:stretch>
            <a:fillRect/>
          </a:stretch>
        </p:blipFill>
        <p:spPr>
          <a:xfrm>
            <a:off x="4763319" y="1995044"/>
            <a:ext cx="3735868" cy="2573825"/>
          </a:xfrm>
          <a:prstGeom prst="rect">
            <a:avLst/>
          </a:prstGeom>
          <a:noFill/>
          <a:ln>
            <a:noFill/>
          </a:ln>
        </p:spPr>
      </p:pic>
      <p:sp>
        <p:nvSpPr>
          <p:cNvPr id="322" name="Google Shape;322;p41"/>
          <p:cNvSpPr txBox="1"/>
          <p:nvPr/>
        </p:nvSpPr>
        <p:spPr>
          <a:xfrm>
            <a:off x="393925" y="4378175"/>
            <a:ext cx="443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de" sz="600"/>
              <a:t>Aus: Brunner, Peter &amp; Joshi, SS &amp; Briskin, SS &amp; Wolpaw, Jonathan &amp; Bischof, Horst &amp; Schalk, Gerwin. (2010). Does the “P300” Speller Depend on Eye Gaze?. Journal of neural engineering. 7. 056013. 10.1088/1741-2560/7/5/056013. </a:t>
            </a:r>
            <a:endParaRPr sz="600"/>
          </a:p>
          <a:p>
            <a:pPr indent="0" lvl="0" marL="0" rtl="0" algn="l">
              <a:spcBef>
                <a:spcPts val="0"/>
              </a:spcBef>
              <a:spcAft>
                <a:spcPts val="0"/>
              </a:spcAft>
              <a:buNone/>
            </a:pPr>
            <a:r>
              <a:t/>
            </a:r>
            <a:endParaRPr/>
          </a:p>
        </p:txBody>
      </p:sp>
      <p:sp>
        <p:nvSpPr>
          <p:cNvPr id="323" name="Google Shape;323;p4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Allgemein: EKP´s und die P300 </a:t>
            </a:r>
            <a:endParaRPr/>
          </a:p>
        </p:txBody>
      </p:sp>
      <p:sp>
        <p:nvSpPr>
          <p:cNvPr id="73" name="Google Shape;73;p15"/>
          <p:cNvSpPr txBox="1"/>
          <p:nvPr>
            <p:ph idx="1" type="body"/>
          </p:nvPr>
        </p:nvSpPr>
        <p:spPr>
          <a:xfrm>
            <a:off x="311700" y="1152475"/>
            <a:ext cx="3999900" cy="392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de"/>
              <a:t>Eventkorrelierte Signale (EKP´s): Signale des Gehirns auf externe Stimuli </a:t>
            </a:r>
            <a:endParaRPr/>
          </a:p>
          <a:p>
            <a:pPr indent="-304800" lvl="1" marL="914400" rtl="0" algn="l">
              <a:spcBef>
                <a:spcPts val="0"/>
              </a:spcBef>
              <a:spcAft>
                <a:spcPts val="0"/>
              </a:spcAft>
              <a:buSzPts val="1200"/>
              <a:buChar char="○"/>
            </a:pPr>
            <a:r>
              <a:rPr lang="de"/>
              <a:t>ähnliche Ereignisse erzeugen ähnliche neuronale Antworten</a:t>
            </a:r>
            <a:endParaRPr/>
          </a:p>
          <a:p>
            <a:pPr indent="-317500" lvl="0" marL="457200" rtl="0" algn="l">
              <a:spcBef>
                <a:spcPts val="0"/>
              </a:spcBef>
              <a:spcAft>
                <a:spcPts val="0"/>
              </a:spcAft>
              <a:buSzPts val="1400"/>
              <a:buChar char="●"/>
            </a:pPr>
            <a:r>
              <a:rPr lang="de"/>
              <a:t>hängt mit dem Entscheidungsprozess des Menschen zusammen</a:t>
            </a:r>
            <a:endParaRPr/>
          </a:p>
          <a:p>
            <a:pPr indent="-317500" lvl="0" marL="457200" rtl="0" algn="l">
              <a:spcBef>
                <a:spcPts val="0"/>
              </a:spcBef>
              <a:spcAft>
                <a:spcPts val="0"/>
              </a:spcAft>
              <a:buSzPts val="1400"/>
              <a:buChar char="●"/>
            </a:pPr>
            <a:r>
              <a:rPr lang="de"/>
              <a:t>Positiver Peak nach ca. 300 ms bei targets (bekannten Reizen) </a:t>
            </a:r>
            <a:endParaRPr/>
          </a:p>
          <a:p>
            <a:pPr indent="-317500" lvl="0" marL="457200" rtl="0" algn="l">
              <a:spcBef>
                <a:spcPts val="0"/>
              </a:spcBef>
              <a:spcAft>
                <a:spcPts val="0"/>
              </a:spcAft>
              <a:buSzPts val="1400"/>
              <a:buChar char="●"/>
            </a:pPr>
            <a:r>
              <a:rPr lang="de"/>
              <a:t>Amplitude und Latenz individuell verschieden </a:t>
            </a:r>
            <a:endParaRPr/>
          </a:p>
          <a:p>
            <a:pPr indent="-317500" lvl="0" marL="457200" rtl="0" algn="l">
              <a:spcBef>
                <a:spcPts val="0"/>
              </a:spcBef>
              <a:spcAft>
                <a:spcPts val="0"/>
              </a:spcAft>
              <a:buSzPts val="1400"/>
              <a:buChar char="●"/>
            </a:pPr>
            <a:r>
              <a:rPr lang="de"/>
              <a:t>stärkste und reliabelste P300 Messungen bei Oz, Cz, Pz, PO7 und PO8 bei gesunden VP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sz="1200"/>
              <a:t>[Quelle: Philip &amp; George, 2020] </a:t>
            </a:r>
            <a:endParaRPr sz="1200"/>
          </a:p>
        </p:txBody>
      </p:sp>
      <p:pic>
        <p:nvPicPr>
          <p:cNvPr id="74" name="Google Shape;74;p15"/>
          <p:cNvPicPr preferRelativeResize="0"/>
          <p:nvPr/>
        </p:nvPicPr>
        <p:blipFill>
          <a:blip r:embed="rId3">
            <a:alphaModFix/>
          </a:blip>
          <a:stretch>
            <a:fillRect/>
          </a:stretch>
        </p:blipFill>
        <p:spPr>
          <a:xfrm>
            <a:off x="5216550" y="0"/>
            <a:ext cx="3676600" cy="2601425"/>
          </a:xfrm>
          <a:prstGeom prst="rect">
            <a:avLst/>
          </a:prstGeom>
          <a:noFill/>
          <a:ln>
            <a:noFill/>
          </a:ln>
        </p:spPr>
      </p:pic>
      <p:pic>
        <p:nvPicPr>
          <p:cNvPr id="75" name="Google Shape;75;p15"/>
          <p:cNvPicPr preferRelativeResize="0"/>
          <p:nvPr/>
        </p:nvPicPr>
        <p:blipFill>
          <a:blip r:embed="rId4">
            <a:alphaModFix/>
          </a:blip>
          <a:stretch>
            <a:fillRect/>
          </a:stretch>
        </p:blipFill>
        <p:spPr>
          <a:xfrm>
            <a:off x="5971287" y="2706025"/>
            <a:ext cx="1979249" cy="2080825"/>
          </a:xfrm>
          <a:prstGeom prst="rect">
            <a:avLst/>
          </a:prstGeom>
          <a:noFill/>
          <a:ln>
            <a:noFill/>
          </a:ln>
        </p:spPr>
      </p:pic>
      <p:sp>
        <p:nvSpPr>
          <p:cNvPr id="76" name="Google Shape;76;p15"/>
          <p:cNvSpPr txBox="1"/>
          <p:nvPr/>
        </p:nvSpPr>
        <p:spPr>
          <a:xfrm>
            <a:off x="5216538" y="4706950"/>
            <a:ext cx="32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600"/>
              <a:t>https://www.researchgate.net/figure/The-eight-electrodes-configuration-The-standard-positions-ie-Fz-Cz-Pz-Oz-P7-P3_fig2_51663079</a:t>
            </a:r>
            <a:endParaRPr sz="900"/>
          </a:p>
        </p:txBody>
      </p:sp>
      <p:sp>
        <p:nvSpPr>
          <p:cNvPr id="77" name="Google Shape;77;p15"/>
          <p:cNvSpPr/>
          <p:nvPr/>
        </p:nvSpPr>
        <p:spPr>
          <a:xfrm>
            <a:off x="6850963" y="3700100"/>
            <a:ext cx="2199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6850963" y="3962475"/>
            <a:ext cx="2199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318063" y="4097950"/>
            <a:ext cx="2199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6824188" y="4400775"/>
            <a:ext cx="2199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7383863" y="4097950"/>
            <a:ext cx="219900" cy="21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12" type="sldNum"/>
          </p:nvPr>
        </p:nvSpPr>
        <p:spPr>
          <a:xfrm>
            <a:off x="8369538" y="45129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Exkurs: Stephen Hawking </a:t>
            </a:r>
            <a:endParaRPr/>
          </a:p>
        </p:txBody>
      </p:sp>
      <p:sp>
        <p:nvSpPr>
          <p:cNvPr id="329" name="Google Shape;32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an ALS erkrankt</a:t>
            </a:r>
            <a:endParaRPr/>
          </a:p>
          <a:p>
            <a:pPr indent="-342900" lvl="0" marL="457200" rtl="0" algn="l">
              <a:spcBef>
                <a:spcPts val="0"/>
              </a:spcBef>
              <a:spcAft>
                <a:spcPts val="0"/>
              </a:spcAft>
              <a:buSzPts val="1800"/>
              <a:buChar char="●"/>
            </a:pPr>
            <a:r>
              <a:rPr lang="de"/>
              <a:t>konnte ab 1985 nicht mehr sprechen </a:t>
            </a:r>
            <a:endParaRPr/>
          </a:p>
          <a:p>
            <a:pPr indent="-342900" lvl="0" marL="457200" rtl="0" algn="l">
              <a:spcBef>
                <a:spcPts val="0"/>
              </a:spcBef>
              <a:spcAft>
                <a:spcPts val="0"/>
              </a:spcAft>
              <a:buSzPts val="1800"/>
              <a:buChar char="●"/>
            </a:pPr>
            <a:r>
              <a:rPr lang="de"/>
              <a:t>nutzte ein Kommunikationssystem, das die Bewegung seiner Wangen registrierte (über Infrarotsensor in seiner Brille)</a:t>
            </a:r>
            <a:endParaRPr/>
          </a:p>
          <a:p>
            <a:pPr indent="-342900" lvl="0" marL="457200" rtl="0" algn="l">
              <a:spcBef>
                <a:spcPts val="0"/>
              </a:spcBef>
              <a:spcAft>
                <a:spcPts val="0"/>
              </a:spcAft>
              <a:buSzPts val="1800"/>
              <a:buChar char="●"/>
            </a:pPr>
            <a:r>
              <a:rPr lang="de"/>
              <a:t>später Software, die erkannte, was er als nächstes sagen wollte (unterfüttert von seinen Büchern)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30" name="Google Shape;330;p4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Ausblick</a:t>
            </a:r>
            <a:endParaRPr/>
          </a:p>
        </p:txBody>
      </p:sp>
      <p:sp>
        <p:nvSpPr>
          <p:cNvPr id="336" name="Google Shape;336;p43"/>
          <p:cNvSpPr txBox="1"/>
          <p:nvPr>
            <p:ph idx="1" type="body"/>
          </p:nvPr>
        </p:nvSpPr>
        <p:spPr>
          <a:xfrm>
            <a:off x="311700" y="1152475"/>
            <a:ext cx="392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200"/>
              <a:t>Aktuelle Forschung von Chaudry, Birbaumer und Kollegen (2022): “Spelling interface using intracortical signals in a completely locked-in patient enabled via auditory neurofeedback training”</a:t>
            </a:r>
            <a:endParaRPr sz="1200"/>
          </a:p>
          <a:p>
            <a:pPr indent="-304800" lvl="0" marL="457200" rtl="0" algn="l">
              <a:spcBef>
                <a:spcPts val="1200"/>
              </a:spcBef>
              <a:spcAft>
                <a:spcPts val="0"/>
              </a:spcAft>
              <a:buSzPts val="1200"/>
              <a:buChar char="-"/>
            </a:pPr>
            <a:r>
              <a:rPr lang="de" sz="1200"/>
              <a:t>Single Case Study (männlich, deutsch, Endstadium ALS)</a:t>
            </a:r>
            <a:endParaRPr sz="1200"/>
          </a:p>
          <a:p>
            <a:pPr indent="-304800" lvl="0" marL="457200" rtl="0" algn="l">
              <a:spcBef>
                <a:spcPts val="0"/>
              </a:spcBef>
              <a:spcAft>
                <a:spcPts val="0"/>
              </a:spcAft>
              <a:buSzPts val="1200"/>
              <a:buChar char="-"/>
            </a:pPr>
            <a:r>
              <a:rPr lang="de" sz="1200"/>
              <a:t>Elektroden operativ implantiert (im präzentralen Gyrus und im Gyrus frontalis superior)</a:t>
            </a:r>
            <a:endParaRPr sz="1200"/>
          </a:p>
          <a:p>
            <a:pPr indent="-304800" lvl="0" marL="457200" rtl="0" algn="l">
              <a:spcBef>
                <a:spcPts val="0"/>
              </a:spcBef>
              <a:spcAft>
                <a:spcPts val="0"/>
              </a:spcAft>
              <a:buSzPts val="1200"/>
              <a:buChar char="-"/>
            </a:pPr>
            <a:r>
              <a:rPr lang="de" sz="1200"/>
              <a:t>über ein Jahr Training und Justierung des Spellers nach Implementation der Elektroden</a:t>
            </a:r>
            <a:endParaRPr sz="1200"/>
          </a:p>
          <a:p>
            <a:pPr indent="-304800" lvl="0" marL="457200" rtl="0" algn="l">
              <a:spcBef>
                <a:spcPts val="0"/>
              </a:spcBef>
              <a:spcAft>
                <a:spcPts val="0"/>
              </a:spcAft>
              <a:buSzPts val="1200"/>
              <a:buChar char="-"/>
            </a:pPr>
            <a:r>
              <a:rPr lang="de" sz="1200"/>
              <a:t>Ja/Nein Auswahl anhand der Modulierung der Feuerrate verschiedener Neurone (Ton geht hoch oder runter)</a:t>
            </a:r>
            <a:endParaRPr sz="1200"/>
          </a:p>
        </p:txBody>
      </p:sp>
      <p:pic>
        <p:nvPicPr>
          <p:cNvPr id="337" name="Google Shape;337;p43"/>
          <p:cNvPicPr preferRelativeResize="0"/>
          <p:nvPr/>
        </p:nvPicPr>
        <p:blipFill>
          <a:blip r:embed="rId3">
            <a:alphaModFix/>
          </a:blip>
          <a:stretch>
            <a:fillRect/>
          </a:stretch>
        </p:blipFill>
        <p:spPr>
          <a:xfrm>
            <a:off x="4366888" y="114300"/>
            <a:ext cx="4371975" cy="4914900"/>
          </a:xfrm>
          <a:prstGeom prst="rect">
            <a:avLst/>
          </a:prstGeom>
          <a:noFill/>
          <a:ln>
            <a:noFill/>
          </a:ln>
        </p:spPr>
      </p:pic>
      <p:sp>
        <p:nvSpPr>
          <p:cNvPr id="338" name="Google Shape;338;p4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Lernphase Töne modulieren</a:t>
            </a:r>
            <a:endParaRPr/>
          </a:p>
        </p:txBody>
      </p:sp>
      <p:pic>
        <p:nvPicPr>
          <p:cNvPr id="344" name="Google Shape;344;p44" title="41467_2022_28859_MOESM4_ESM.mp4">
            <a:hlinkClick r:id="rId3"/>
          </p:cNvPr>
          <p:cNvPicPr preferRelativeResize="0"/>
          <p:nvPr/>
        </p:nvPicPr>
        <p:blipFill>
          <a:blip r:embed="rId4">
            <a:alphaModFix/>
          </a:blip>
          <a:stretch>
            <a:fillRect/>
          </a:stretch>
        </p:blipFill>
        <p:spPr>
          <a:xfrm>
            <a:off x="1160025" y="941437"/>
            <a:ext cx="6823951" cy="3838475"/>
          </a:xfrm>
          <a:prstGeom prst="rect">
            <a:avLst/>
          </a:prstGeom>
          <a:noFill/>
          <a:ln>
            <a:noFill/>
          </a:ln>
        </p:spPr>
      </p:pic>
      <p:sp>
        <p:nvSpPr>
          <p:cNvPr id="345" name="Google Shape;345;p4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Buchstabierphase</a:t>
            </a:r>
            <a:endParaRPr/>
          </a:p>
        </p:txBody>
      </p:sp>
      <p:sp>
        <p:nvSpPr>
          <p:cNvPr id="351" name="Google Shape;35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45" title="41467_2022_28859_MOESM5_ESM.mp4">
            <a:hlinkClick r:id="rId3"/>
          </p:cNvPr>
          <p:cNvPicPr preferRelativeResize="0"/>
          <p:nvPr/>
        </p:nvPicPr>
        <p:blipFill>
          <a:blip r:embed="rId4">
            <a:alphaModFix/>
          </a:blip>
          <a:stretch>
            <a:fillRect/>
          </a:stretch>
        </p:blipFill>
        <p:spPr>
          <a:xfrm>
            <a:off x="1111513" y="914150"/>
            <a:ext cx="6920976" cy="3893049"/>
          </a:xfrm>
          <a:prstGeom prst="rect">
            <a:avLst/>
          </a:prstGeom>
          <a:noFill/>
          <a:ln>
            <a:noFill/>
          </a:ln>
        </p:spPr>
      </p:pic>
      <p:sp>
        <p:nvSpPr>
          <p:cNvPr id="353" name="Google Shape;353;p4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Quellen </a:t>
            </a:r>
            <a:endParaRPr/>
          </a:p>
        </p:txBody>
      </p:sp>
      <p:sp>
        <p:nvSpPr>
          <p:cNvPr id="359" name="Google Shape;359;p46"/>
          <p:cNvSpPr txBox="1"/>
          <p:nvPr>
            <p:ph idx="1" type="body"/>
          </p:nvPr>
        </p:nvSpPr>
        <p:spPr>
          <a:xfrm>
            <a:off x="311700" y="1084950"/>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br>
              <a:rPr lang="de" sz="1200">
                <a:solidFill>
                  <a:schemeClr val="dk1"/>
                </a:solidFill>
              </a:rPr>
            </a:br>
            <a:r>
              <a:rPr lang="de" sz="1200">
                <a:solidFill>
                  <a:schemeClr val="dk1"/>
                </a:solidFill>
              </a:rPr>
              <a:t>Brunner, P., Joshi, SS., Briskin, SS., Wolpaw, J., Bischof, H., Schalk, G. (2010). Does the “P300” Speller Depend on Eye</a:t>
            </a:r>
            <a:br>
              <a:rPr lang="de" sz="1200">
                <a:solidFill>
                  <a:schemeClr val="dk1"/>
                </a:solidFill>
              </a:rPr>
            </a:br>
            <a:r>
              <a:rPr lang="de" sz="1200">
                <a:solidFill>
                  <a:schemeClr val="dk1"/>
                </a:solidFill>
              </a:rPr>
              <a:t>	Gaze? </a:t>
            </a:r>
            <a:r>
              <a:rPr i="1" lang="de" sz="1200">
                <a:solidFill>
                  <a:schemeClr val="dk1"/>
                </a:solidFill>
              </a:rPr>
              <a:t>Journal of neural engineering. 7(5): 056013</a:t>
            </a:r>
            <a:r>
              <a:rPr lang="de" sz="1200">
                <a:solidFill>
                  <a:schemeClr val="dk1"/>
                </a:solidFill>
              </a:rPr>
              <a:t>. doi:10.1088/1741-2560/7/5/056013. </a:t>
            </a:r>
            <a:br>
              <a:rPr lang="de" sz="1200">
                <a:solidFill>
                  <a:schemeClr val="dk1"/>
                </a:solidFill>
              </a:rPr>
            </a:br>
            <a:r>
              <a:rPr lang="de" sz="1200">
                <a:solidFill>
                  <a:schemeClr val="dk1"/>
                </a:solidFill>
              </a:rPr>
              <a:t>Chaudhary, U., Vlachos, I., Zimmermann, J.B. </a:t>
            </a:r>
            <a:r>
              <a:rPr i="1" lang="de" sz="1200">
                <a:solidFill>
                  <a:schemeClr val="dk1"/>
                </a:solidFill>
              </a:rPr>
              <a:t>et al.</a:t>
            </a:r>
            <a:r>
              <a:rPr lang="de" sz="1200">
                <a:solidFill>
                  <a:schemeClr val="dk1"/>
                </a:solidFill>
              </a:rPr>
              <a:t> Spelling interface using intracortical signals in a completely locked-in</a:t>
            </a:r>
            <a:br>
              <a:rPr lang="de" sz="1200">
                <a:solidFill>
                  <a:schemeClr val="dk1"/>
                </a:solidFill>
              </a:rPr>
            </a:br>
            <a:r>
              <a:rPr lang="de" sz="1200">
                <a:solidFill>
                  <a:schemeClr val="dk1"/>
                </a:solidFill>
              </a:rPr>
              <a:t>	patient enabled via auditory neurofeedback training. </a:t>
            </a:r>
            <a:r>
              <a:rPr i="1" lang="de" sz="1200">
                <a:solidFill>
                  <a:schemeClr val="dk1"/>
                </a:solidFill>
              </a:rPr>
              <a:t>Nat Commun</a:t>
            </a:r>
            <a:r>
              <a:rPr lang="de" sz="1200">
                <a:solidFill>
                  <a:schemeClr val="dk1"/>
                </a:solidFill>
              </a:rPr>
              <a:t> 13, 1236 (2022). </a:t>
            </a:r>
            <a:br>
              <a:rPr lang="de" sz="1200">
                <a:solidFill>
                  <a:schemeClr val="dk1"/>
                </a:solidFill>
              </a:rPr>
            </a:br>
            <a:r>
              <a:rPr lang="de" sz="1200">
                <a:solidFill>
                  <a:schemeClr val="dk1"/>
                </a:solidFill>
              </a:rPr>
              <a:t> 	</a:t>
            </a:r>
            <a:r>
              <a:rPr lang="de" sz="1200" u="sng">
                <a:solidFill>
                  <a:schemeClr val="dk1"/>
                </a:solidFill>
                <a:hlinkClick r:id="rId3">
                  <a:extLst>
                    <a:ext uri="{A12FA001-AC4F-418D-AE19-62706E023703}">
                      <ahyp:hlinkClr val="tx"/>
                    </a:ext>
                  </a:extLst>
                </a:hlinkClick>
              </a:rPr>
              <a:t>https://doi.org/10.1038/s41467-022-28859-8</a:t>
            </a:r>
            <a:br>
              <a:rPr lang="de" sz="1200">
                <a:solidFill>
                  <a:schemeClr val="dk1"/>
                </a:solidFill>
              </a:rPr>
            </a:br>
            <a:r>
              <a:rPr lang="de" sz="1200">
                <a:solidFill>
                  <a:schemeClr val="dk1"/>
                </a:solidFill>
              </a:rPr>
              <a:t>Elliott, C., Sutherland, D., Gerhard, D., &amp; Theys, C. (2022). An Evaluation of the P300 Brain-Computer Interface, EyeLink Board, and </a:t>
            </a:r>
            <a:br>
              <a:rPr lang="de" sz="1200">
                <a:solidFill>
                  <a:schemeClr val="dk1"/>
                </a:solidFill>
              </a:rPr>
            </a:br>
            <a:r>
              <a:rPr lang="de" sz="1200">
                <a:solidFill>
                  <a:schemeClr val="dk1"/>
                </a:solidFill>
              </a:rPr>
              <a:t> 	Eye-Tracking Camera as Augmentative and Alternative Communication Devices. Journal of speech, language, and hearing research :</a:t>
            </a:r>
            <a:br>
              <a:rPr lang="de" sz="1200">
                <a:solidFill>
                  <a:schemeClr val="dk1"/>
                </a:solidFill>
              </a:rPr>
            </a:br>
            <a:r>
              <a:rPr lang="de" sz="1200">
                <a:solidFill>
                  <a:schemeClr val="dk1"/>
                </a:solidFill>
              </a:rPr>
              <a:t> 	 JSLHR, 65(11), 4280–4290. </a:t>
            </a:r>
            <a:r>
              <a:rPr lang="de" sz="1200" u="sng">
                <a:solidFill>
                  <a:schemeClr val="dk1"/>
                </a:solidFill>
                <a:hlinkClick r:id="rId4">
                  <a:extLst>
                    <a:ext uri="{A12FA001-AC4F-418D-AE19-62706E023703}">
                      <ahyp:hlinkClr val="tx"/>
                    </a:ext>
                  </a:extLst>
                </a:hlinkClick>
              </a:rPr>
              <a:t>https://doi.org/10.1044/2022_JSLHR-21-00572</a:t>
            </a:r>
            <a:br>
              <a:rPr lang="de" sz="1200">
                <a:solidFill>
                  <a:schemeClr val="dk1"/>
                </a:solidFill>
                <a:highlight>
                  <a:srgbClr val="FFFFFF"/>
                </a:highlight>
              </a:rPr>
            </a:br>
            <a:r>
              <a:rPr lang="de" sz="1200">
                <a:solidFill>
                  <a:schemeClr val="dk1"/>
                </a:solidFill>
              </a:rPr>
              <a:t>Meshriky MR, Eldawlatly S, Aly GM. An intermixed color paradigm for P300 spellers: a comparison with gray-scale spellers. </a:t>
            </a:r>
            <a:br>
              <a:rPr lang="de" sz="1200">
                <a:solidFill>
                  <a:schemeClr val="dk1"/>
                </a:solidFill>
              </a:rPr>
            </a:br>
            <a:r>
              <a:rPr lang="de" sz="1200">
                <a:solidFill>
                  <a:schemeClr val="dk1"/>
                </a:solidFill>
              </a:rPr>
              <a:t>	Paper presented at: 2017 IEEE 30th International Symposium on Computer-Based Medical Systems (CBMS); June </a:t>
            </a:r>
            <a:br>
              <a:rPr lang="de" sz="1200">
                <a:solidFill>
                  <a:schemeClr val="dk1"/>
                </a:solidFill>
              </a:rPr>
            </a:br>
            <a:r>
              <a:rPr lang="de" sz="1200">
                <a:solidFill>
                  <a:schemeClr val="dk1"/>
                </a:solidFill>
              </a:rPr>
              <a:t>	22-24, 2017; Thessaloniki, Greece. doi:10.1109/CBMS.2017.123</a:t>
            </a:r>
            <a:br>
              <a:rPr lang="de" sz="1200">
                <a:solidFill>
                  <a:schemeClr val="dk1"/>
                </a:solidFill>
              </a:rPr>
            </a:br>
            <a:r>
              <a:rPr lang="de" sz="1200">
                <a:solidFill>
                  <a:schemeClr val="dk1"/>
                </a:solidFill>
              </a:rPr>
              <a:t>Philip, J. &amp; George, T. (2020). Visual P300 Mind-Speller Brain-Computer Interfaces: A Walk Through the Recent </a:t>
            </a:r>
            <a:br>
              <a:rPr lang="de" sz="1200">
                <a:solidFill>
                  <a:schemeClr val="dk1"/>
                </a:solidFill>
              </a:rPr>
            </a:br>
            <a:r>
              <a:rPr lang="de" sz="1200">
                <a:solidFill>
                  <a:schemeClr val="dk1"/>
                </a:solidFill>
              </a:rPr>
              <a:t> 	Developments With Special Focus on Classification Algorithms.</a:t>
            </a:r>
            <a:r>
              <a:rPr i="1" lang="de" sz="1200">
                <a:solidFill>
                  <a:schemeClr val="dk1"/>
                </a:solidFill>
              </a:rPr>
              <a:t> Clinical EEG and Neuroscience 51(1) 19–33. </a:t>
            </a:r>
            <a:br>
              <a:rPr i="1" lang="de" sz="1200">
                <a:solidFill>
                  <a:schemeClr val="dk1"/>
                </a:solidFill>
              </a:rPr>
            </a:br>
            <a:r>
              <a:rPr i="1" lang="de" sz="1200">
                <a:solidFill>
                  <a:schemeClr val="dk1"/>
                </a:solidFill>
              </a:rPr>
              <a:t> 	</a:t>
            </a:r>
            <a:r>
              <a:rPr lang="de" sz="1200">
                <a:solidFill>
                  <a:schemeClr val="dk1"/>
                </a:solidFill>
              </a:rPr>
              <a:t>doi:10.1177/1550059419842753</a:t>
            </a:r>
            <a:endParaRPr sz="1200">
              <a:solidFill>
                <a:schemeClr val="dk1"/>
              </a:solidFill>
            </a:endParaRPr>
          </a:p>
        </p:txBody>
      </p:sp>
      <p:sp>
        <p:nvSpPr>
          <p:cNvPr id="360" name="Google Shape;360;p4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Visual P300 mind-speller (VP3S)</a:t>
            </a:r>
            <a:endParaRPr/>
          </a:p>
        </p:txBody>
      </p:sp>
      <p:sp>
        <p:nvSpPr>
          <p:cNvPr id="88" name="Google Shape;88;p16"/>
          <p:cNvSpPr txBox="1"/>
          <p:nvPr>
            <p:ph idx="1" type="body"/>
          </p:nvPr>
        </p:nvSpPr>
        <p:spPr>
          <a:xfrm>
            <a:off x="356550" y="1801575"/>
            <a:ext cx="7785000" cy="985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de"/>
              <a:t>BCI, das zeigt, was eine Person für eine Wahl getroffen hat (target) anhand des neuronalen Korrelats </a:t>
            </a:r>
            <a:endParaRPr/>
          </a:p>
          <a:p>
            <a:pPr indent="0" lvl="0" marL="457200" rtl="0" algn="l">
              <a:spcBef>
                <a:spcPts val="1200"/>
              </a:spcBef>
              <a:spcAft>
                <a:spcPts val="1200"/>
              </a:spcAft>
              <a:buNone/>
            </a:pPr>
            <a:r>
              <a:t/>
            </a:r>
            <a:endParaRPr/>
          </a:p>
        </p:txBody>
      </p:sp>
      <p:pic>
        <p:nvPicPr>
          <p:cNvPr id="89" name="Google Shape;89;p16"/>
          <p:cNvPicPr preferRelativeResize="0"/>
          <p:nvPr/>
        </p:nvPicPr>
        <p:blipFill>
          <a:blip r:embed="rId4">
            <a:alphaModFix/>
          </a:blip>
          <a:stretch>
            <a:fillRect/>
          </a:stretch>
        </p:blipFill>
        <p:spPr>
          <a:xfrm>
            <a:off x="53975" y="1801577"/>
            <a:ext cx="8878676" cy="2776000"/>
          </a:xfrm>
          <a:prstGeom prst="rect">
            <a:avLst/>
          </a:prstGeom>
          <a:noFill/>
          <a:ln>
            <a:noFill/>
          </a:ln>
        </p:spPr>
      </p:pic>
      <p:sp>
        <p:nvSpPr>
          <p:cNvPr id="90" name="Google Shape;90;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91" name="Google Shape;91;p16"/>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Beispiel Video VP3S (a) </a:t>
            </a:r>
            <a:endParaRPr/>
          </a:p>
        </p:txBody>
      </p:sp>
      <p:sp>
        <p:nvSpPr>
          <p:cNvPr id="97" name="Google Shape;9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de"/>
            </a:br>
            <a:br>
              <a:rPr lang="de"/>
            </a:br>
            <a:br>
              <a:rPr lang="de"/>
            </a:br>
            <a:endParaRPr/>
          </a:p>
        </p:txBody>
      </p:sp>
      <p:pic>
        <p:nvPicPr>
          <p:cNvPr descr="P300 speller using Cognionics dry EEG system, LabStreamingLayer and OpenViBE" id="98" name="Google Shape;98;p17" title="Cognionics Dry EEG P300 Speller Demo">
            <a:hlinkClick r:id="rId3"/>
          </p:cNvPr>
          <p:cNvPicPr preferRelativeResize="0"/>
          <p:nvPr/>
        </p:nvPicPr>
        <p:blipFill>
          <a:blip r:embed="rId4">
            <a:alphaModFix/>
          </a:blip>
          <a:stretch>
            <a:fillRect/>
          </a:stretch>
        </p:blipFill>
        <p:spPr>
          <a:xfrm>
            <a:off x="2487725" y="1146175"/>
            <a:ext cx="4572000" cy="3429000"/>
          </a:xfrm>
          <a:prstGeom prst="rect">
            <a:avLst/>
          </a:prstGeom>
          <a:noFill/>
          <a:ln>
            <a:noFill/>
          </a:ln>
        </p:spPr>
      </p:pic>
      <p:sp>
        <p:nvSpPr>
          <p:cNvPr id="99" name="Google Shape;99;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Flussdiagramm eines VP3S</a:t>
            </a:r>
            <a:endParaRPr/>
          </a:p>
        </p:txBody>
      </p:sp>
      <p:pic>
        <p:nvPicPr>
          <p:cNvPr id="105" name="Google Shape;105;p18"/>
          <p:cNvPicPr preferRelativeResize="0"/>
          <p:nvPr/>
        </p:nvPicPr>
        <p:blipFill>
          <a:blip r:embed="rId3">
            <a:alphaModFix/>
          </a:blip>
          <a:stretch>
            <a:fillRect/>
          </a:stretch>
        </p:blipFill>
        <p:spPr>
          <a:xfrm>
            <a:off x="5062700" y="165949"/>
            <a:ext cx="3510549" cy="4908651"/>
          </a:xfrm>
          <a:prstGeom prst="rect">
            <a:avLst/>
          </a:prstGeom>
          <a:noFill/>
          <a:ln>
            <a:noFill/>
          </a:ln>
        </p:spPr>
      </p:pic>
      <p:sp>
        <p:nvSpPr>
          <p:cNvPr id="106" name="Google Shape;10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solidFill>
                  <a:schemeClr val="lt1"/>
                </a:solidFill>
              </a:rPr>
              <a:t>‹#›</a:t>
            </a:fld>
            <a:endParaRPr>
              <a:solidFill>
                <a:schemeClr val="lt1"/>
              </a:solidFill>
            </a:endParaRPr>
          </a:p>
        </p:txBody>
      </p:sp>
      <p:sp>
        <p:nvSpPr>
          <p:cNvPr id="107" name="Google Shape;107;p18"/>
          <p:cNvSpPr txBox="1"/>
          <p:nvPr/>
        </p:nvSpPr>
        <p:spPr>
          <a:xfrm>
            <a:off x="2844250" y="4835700"/>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Process Flow </a:t>
            </a:r>
            <a:endParaRPr/>
          </a:p>
        </p:txBody>
      </p:sp>
      <p:pic>
        <p:nvPicPr>
          <p:cNvPr id="113" name="Google Shape;113;p19"/>
          <p:cNvPicPr preferRelativeResize="0"/>
          <p:nvPr/>
        </p:nvPicPr>
        <p:blipFill>
          <a:blip r:embed="rId3">
            <a:alphaModFix/>
          </a:blip>
          <a:stretch>
            <a:fillRect/>
          </a:stretch>
        </p:blipFill>
        <p:spPr>
          <a:xfrm>
            <a:off x="7419550" y="151305"/>
            <a:ext cx="1510085" cy="1948820"/>
          </a:xfrm>
          <a:prstGeom prst="rect">
            <a:avLst/>
          </a:prstGeom>
          <a:noFill/>
          <a:ln>
            <a:noFill/>
          </a:ln>
        </p:spPr>
      </p:pic>
      <p:sp>
        <p:nvSpPr>
          <p:cNvPr id="114" name="Google Shape;114;p19"/>
          <p:cNvSpPr/>
          <p:nvPr/>
        </p:nvSpPr>
        <p:spPr>
          <a:xfrm>
            <a:off x="7547984" y="117678"/>
            <a:ext cx="891300" cy="815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8482019" y="111950"/>
            <a:ext cx="494400" cy="815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6" name="Google Shape;116;p19"/>
          <p:cNvGraphicFramePr/>
          <p:nvPr/>
        </p:nvGraphicFramePr>
        <p:xfrm>
          <a:off x="311700" y="1351350"/>
          <a:ext cx="3000000" cy="3000000"/>
        </p:xfrm>
        <a:graphic>
          <a:graphicData uri="http://schemas.openxmlformats.org/drawingml/2006/table">
            <a:tbl>
              <a:tblPr>
                <a:noFill/>
                <a:tableStyleId>{02DE5484-937A-42E0-AC4E-128015133E39}</a:tableStyleId>
              </a:tblPr>
              <a:tblGrid>
                <a:gridCol w="3246200"/>
                <a:gridCol w="3246200"/>
              </a:tblGrid>
              <a:tr h="457175">
                <a:tc>
                  <a:txBody>
                    <a:bodyPr/>
                    <a:lstStyle/>
                    <a:p>
                      <a:pPr indent="0" lvl="0" marL="0" rtl="0" algn="l">
                        <a:lnSpc>
                          <a:spcPct val="115000"/>
                        </a:lnSpc>
                        <a:spcBef>
                          <a:spcPts val="0"/>
                        </a:spcBef>
                        <a:spcAft>
                          <a:spcPts val="1200"/>
                        </a:spcAft>
                        <a:buClr>
                          <a:schemeClr val="dk1"/>
                        </a:buClr>
                        <a:buSzPts val="1100"/>
                        <a:buFont typeface="Arial"/>
                        <a:buNone/>
                      </a:pPr>
                      <a:r>
                        <a:rPr lang="de" sz="1800">
                          <a:solidFill>
                            <a:srgbClr val="FF0000"/>
                          </a:solidFill>
                        </a:rPr>
                        <a:t>Online</a:t>
                      </a:r>
                      <a:endParaRPr>
                        <a:solidFill>
                          <a:srgbClr val="FF0000"/>
                        </a:solidFill>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de" sz="1800">
                          <a:solidFill>
                            <a:srgbClr val="0000FF"/>
                          </a:solidFill>
                        </a:rPr>
                        <a:t>Offline</a:t>
                      </a:r>
                      <a:endParaRPr>
                        <a:solidFill>
                          <a:srgbClr val="0000FF"/>
                        </a:solidFill>
                      </a:endParaRPr>
                    </a:p>
                  </a:txBody>
                  <a:tcPr marT="91425" marB="91425" marR="91425" marL="91425"/>
                </a:tc>
              </a:tr>
              <a:tr h="2383000">
                <a:tc>
                  <a:txBody>
                    <a:bodyPr/>
                    <a:lstStyle/>
                    <a:p>
                      <a:pPr indent="0" lvl="0" marL="0" rtl="0" algn="l">
                        <a:lnSpc>
                          <a:spcPct val="115000"/>
                        </a:lnSpc>
                        <a:spcBef>
                          <a:spcPts val="0"/>
                        </a:spcBef>
                        <a:spcAft>
                          <a:spcPts val="1200"/>
                        </a:spcAft>
                        <a:buClr>
                          <a:schemeClr val="dk1"/>
                        </a:buClr>
                        <a:buSzPts val="1100"/>
                        <a:buFont typeface="Arial"/>
                        <a:buNone/>
                      </a:pPr>
                      <a:r>
                        <a:rPr lang="de" sz="1200">
                          <a:solidFill>
                            <a:schemeClr val="dk2"/>
                          </a:solidFill>
                        </a:rPr>
                        <a:t>System arbeitet mit Echtzeit-EEG Daten der VP, aber der Classifier kann auch Daten aus der Offline-Datenbank für Lernzwecke mit einbeziehen</a:t>
                      </a:r>
                      <a:br>
                        <a:rPr lang="de" sz="1200">
                          <a:solidFill>
                            <a:schemeClr val="dk2"/>
                          </a:solidFill>
                        </a:rPr>
                      </a:br>
                      <a:r>
                        <a:rPr lang="de" sz="1200">
                          <a:solidFill>
                            <a:schemeClr val="dk2"/>
                          </a:solidFill>
                        </a:rPr>
                        <a:t>→ Closed Loop: User bekommt online direkt Feedback </a:t>
                      </a:r>
                      <a:endParaRPr sz="800"/>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de" sz="1200">
                          <a:solidFill>
                            <a:schemeClr val="dk2"/>
                          </a:solidFill>
                        </a:rPr>
                        <a:t>System arbeitet mit aufgenommenen EEG Daten → keine Echtzeitmessung der Daten von der VP</a:t>
                      </a:r>
                      <a:endParaRPr sz="800"/>
                    </a:p>
                  </a:txBody>
                  <a:tcPr marT="91425" marB="91425" marR="91425" marL="91425"/>
                </a:tc>
              </a:tr>
            </a:tbl>
          </a:graphicData>
        </a:graphic>
      </p:graphicFrame>
      <p:sp>
        <p:nvSpPr>
          <p:cNvPr id="117" name="Google Shape;117;p19"/>
          <p:cNvSpPr/>
          <p:nvPr/>
        </p:nvSpPr>
        <p:spPr>
          <a:xfrm>
            <a:off x="7313675" y="117675"/>
            <a:ext cx="234300" cy="191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19" name="Google Shape;119;p19"/>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Preprocessing and Feature Extraction</a:t>
            </a:r>
            <a:endParaRPr/>
          </a:p>
        </p:txBody>
      </p:sp>
      <p:sp>
        <p:nvSpPr>
          <p:cNvPr id="125" name="Google Shape;125;p20"/>
          <p:cNvSpPr txBox="1"/>
          <p:nvPr>
            <p:ph idx="1" type="body"/>
          </p:nvPr>
        </p:nvSpPr>
        <p:spPr>
          <a:xfrm>
            <a:off x="311700" y="1152475"/>
            <a:ext cx="30759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de"/>
              <a:t>Bereinigung des Signals von störenden Artefakten und Rauschen</a:t>
            </a:r>
            <a:endParaRPr/>
          </a:p>
          <a:p>
            <a:pPr indent="-308610" lvl="0" marL="457200" rtl="0" algn="l">
              <a:spcBef>
                <a:spcPts val="1200"/>
              </a:spcBef>
              <a:spcAft>
                <a:spcPts val="0"/>
              </a:spcAft>
              <a:buSzPct val="100000"/>
              <a:buChar char="-"/>
            </a:pPr>
            <a:r>
              <a:rPr b="1" lang="de"/>
              <a:t>Schritt 1)</a:t>
            </a:r>
            <a:r>
              <a:rPr lang="de"/>
              <a:t> zum Beispiel Augenbewegungen, Blinzeln etc. </a:t>
            </a:r>
            <a:r>
              <a:rPr i="1" lang="de"/>
              <a:t>über Regression, Infomax,SOBI, PCA, ICA </a:t>
            </a:r>
            <a:endParaRPr i="1"/>
          </a:p>
          <a:p>
            <a:pPr indent="-308610" lvl="0" marL="457200" rtl="0" algn="l">
              <a:spcBef>
                <a:spcPts val="0"/>
              </a:spcBef>
              <a:spcAft>
                <a:spcPts val="0"/>
              </a:spcAft>
              <a:buSzPct val="100000"/>
              <a:buChar char="-"/>
            </a:pPr>
            <a:r>
              <a:rPr b="1" lang="de"/>
              <a:t>Schritt 2)</a:t>
            </a:r>
            <a:r>
              <a:rPr lang="de"/>
              <a:t> </a:t>
            </a:r>
            <a:r>
              <a:rPr lang="de"/>
              <a:t>Einteilung des bereinigten Signals in Epochen (Trials) </a:t>
            </a:r>
            <a:br>
              <a:rPr lang="de"/>
            </a:br>
            <a:r>
              <a:rPr lang="de"/>
              <a:t>→ meistens 100ms vor Stimulus onset bis zwischen 500-1000ms nach Stimulus onset</a:t>
            </a:r>
            <a:br>
              <a:rPr lang="de"/>
            </a:br>
            <a:r>
              <a:rPr lang="de"/>
              <a:t>→ P300 immer ca. 300ms nach Stimulusauftritt zu erwarten. </a:t>
            </a:r>
            <a:endParaRPr/>
          </a:p>
          <a:p>
            <a:pPr indent="-308610" lvl="0" marL="457200" rtl="0" algn="l">
              <a:spcBef>
                <a:spcPts val="0"/>
              </a:spcBef>
              <a:spcAft>
                <a:spcPts val="0"/>
              </a:spcAft>
              <a:buSzPct val="100000"/>
              <a:buChar char="-"/>
            </a:pPr>
            <a:r>
              <a:rPr b="1" lang="de"/>
              <a:t>Schritt 3) FE</a:t>
            </a:r>
            <a:r>
              <a:rPr lang="de"/>
              <a:t> Korrektur an Baseline</a:t>
            </a:r>
            <a:endParaRPr/>
          </a:p>
        </p:txBody>
      </p:sp>
      <p:pic>
        <p:nvPicPr>
          <p:cNvPr id="126" name="Google Shape;126;p20"/>
          <p:cNvPicPr preferRelativeResize="0"/>
          <p:nvPr/>
        </p:nvPicPr>
        <p:blipFill>
          <a:blip r:embed="rId3">
            <a:alphaModFix/>
          </a:blip>
          <a:stretch>
            <a:fillRect/>
          </a:stretch>
        </p:blipFill>
        <p:spPr>
          <a:xfrm>
            <a:off x="3547025" y="2054037"/>
            <a:ext cx="4784699" cy="3089463"/>
          </a:xfrm>
          <a:prstGeom prst="rect">
            <a:avLst/>
          </a:prstGeom>
          <a:noFill/>
          <a:ln>
            <a:noFill/>
          </a:ln>
        </p:spPr>
      </p:pic>
      <p:pic>
        <p:nvPicPr>
          <p:cNvPr id="127" name="Google Shape;127;p20"/>
          <p:cNvPicPr preferRelativeResize="0"/>
          <p:nvPr/>
        </p:nvPicPr>
        <p:blipFill>
          <a:blip r:embed="rId4">
            <a:alphaModFix/>
          </a:blip>
          <a:stretch>
            <a:fillRect/>
          </a:stretch>
        </p:blipFill>
        <p:spPr>
          <a:xfrm>
            <a:off x="7487550" y="0"/>
            <a:ext cx="1533600" cy="1982151"/>
          </a:xfrm>
          <a:prstGeom prst="rect">
            <a:avLst/>
          </a:prstGeom>
          <a:noFill/>
          <a:ln>
            <a:noFill/>
          </a:ln>
        </p:spPr>
      </p:pic>
      <p:sp>
        <p:nvSpPr>
          <p:cNvPr id="128" name="Google Shape;128;p20"/>
          <p:cNvSpPr/>
          <p:nvPr/>
        </p:nvSpPr>
        <p:spPr>
          <a:xfrm>
            <a:off x="7945140" y="960889"/>
            <a:ext cx="939000" cy="62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30" name="Google Shape;130;p20"/>
          <p:cNvSpPr txBox="1"/>
          <p:nvPr/>
        </p:nvSpPr>
        <p:spPr>
          <a:xfrm>
            <a:off x="5845975" y="174622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Allgemein: Classification</a:t>
            </a:r>
            <a:endParaRPr/>
          </a:p>
        </p:txBody>
      </p:sp>
      <p:sp>
        <p:nvSpPr>
          <p:cNvPr id="136" name="Google Shape;136;p21"/>
          <p:cNvSpPr txBox="1"/>
          <p:nvPr>
            <p:ph idx="1" type="body"/>
          </p:nvPr>
        </p:nvSpPr>
        <p:spPr>
          <a:xfrm>
            <a:off x="253925" y="1396675"/>
            <a:ext cx="72432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de"/>
              <a:t>Ziel: Epochen werden auf Target oder Non-Target analysiert (binäres System) </a:t>
            </a:r>
            <a:endParaRPr/>
          </a:p>
          <a:p>
            <a:pPr indent="0" lvl="0" marL="457200" rtl="0" algn="l">
              <a:spcBef>
                <a:spcPts val="1200"/>
              </a:spcBef>
              <a:spcAft>
                <a:spcPts val="0"/>
              </a:spcAft>
              <a:buNone/>
            </a:pPr>
            <a:r>
              <a:rPr lang="de"/>
              <a:t>→ mithilfe von Classifiern (Klassifikationsalgorithmen) </a:t>
            </a:r>
            <a:endParaRPr/>
          </a:p>
          <a:p>
            <a:pPr indent="-334327" lvl="0" marL="457200" rtl="0" algn="l">
              <a:spcBef>
                <a:spcPts val="1200"/>
              </a:spcBef>
              <a:spcAft>
                <a:spcPts val="0"/>
              </a:spcAft>
              <a:buSzPct val="100000"/>
              <a:buChar char="●"/>
            </a:pPr>
            <a:r>
              <a:rPr lang="de"/>
              <a:t>Target vorhanden,  P300 </a:t>
            </a:r>
            <a:r>
              <a:rPr lang="de"/>
              <a:t>sollte </a:t>
            </a:r>
            <a:r>
              <a:rPr lang="de"/>
              <a:t>im EEG Signal ausschlagen</a:t>
            </a:r>
            <a:br>
              <a:rPr lang="de"/>
            </a:br>
            <a:r>
              <a:rPr lang="de"/>
              <a:t>→ Epochen werden von “lernenden” Klassifikationsalgorithmen analysiert</a:t>
            </a:r>
            <a:br>
              <a:rPr lang="de"/>
            </a:br>
            <a:r>
              <a:rPr lang="de"/>
              <a:t>	→ Problem: funktioniert nur unter </a:t>
            </a:r>
            <a:r>
              <a:rPr lang="de"/>
              <a:t>Supervision</a:t>
            </a:r>
            <a:br>
              <a:rPr lang="de"/>
            </a:br>
            <a:r>
              <a:rPr lang="de"/>
              <a:t>		 → ohne Supervision kann ein Algorithmus aufgrund   </a:t>
            </a:r>
            <a:br>
              <a:rPr lang="de"/>
            </a:br>
            <a:r>
              <a:rPr lang="de"/>
              <a:t>			von inter-/intraindividuellen Schwankungen im EEG </a:t>
            </a:r>
            <a:br>
              <a:rPr lang="de"/>
            </a:br>
            <a:r>
              <a:rPr lang="de"/>
              <a:t>			keine reliable Performanz erzielen</a:t>
            </a:r>
            <a:endParaRPr/>
          </a:p>
          <a:p>
            <a:pPr indent="0" lvl="0" marL="457200" rtl="0" algn="l">
              <a:spcBef>
                <a:spcPts val="1200"/>
              </a:spcBef>
              <a:spcAft>
                <a:spcPts val="1200"/>
              </a:spcAft>
              <a:buNone/>
            </a:pPr>
            <a:r>
              <a:t/>
            </a:r>
            <a:endParaRPr/>
          </a:p>
        </p:txBody>
      </p:sp>
      <p:pic>
        <p:nvPicPr>
          <p:cNvPr id="137" name="Google Shape;137;p21"/>
          <p:cNvPicPr preferRelativeResize="0"/>
          <p:nvPr/>
        </p:nvPicPr>
        <p:blipFill>
          <a:blip r:embed="rId4">
            <a:alphaModFix/>
          </a:blip>
          <a:stretch>
            <a:fillRect/>
          </a:stretch>
        </p:blipFill>
        <p:spPr>
          <a:xfrm>
            <a:off x="7605675" y="69520"/>
            <a:ext cx="1353874" cy="1751426"/>
          </a:xfrm>
          <a:prstGeom prst="rect">
            <a:avLst/>
          </a:prstGeom>
          <a:noFill/>
          <a:ln>
            <a:noFill/>
          </a:ln>
        </p:spPr>
      </p:pic>
      <p:sp>
        <p:nvSpPr>
          <p:cNvPr id="138" name="Google Shape;138;p21"/>
          <p:cNvSpPr/>
          <p:nvPr/>
        </p:nvSpPr>
        <p:spPr>
          <a:xfrm>
            <a:off x="8033102" y="1396687"/>
            <a:ext cx="799200" cy="207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40" name="Google Shape;140;p21"/>
          <p:cNvSpPr txBox="1"/>
          <p:nvPr/>
        </p:nvSpPr>
        <p:spPr>
          <a:xfrm>
            <a:off x="6084100" y="4726775"/>
            <a:ext cx="2333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de" sz="800">
                <a:solidFill>
                  <a:schemeClr val="accent3"/>
                </a:solidFill>
                <a:latin typeface="Average"/>
                <a:ea typeface="Average"/>
                <a:cs typeface="Average"/>
                <a:sym typeface="Average"/>
              </a:rPr>
              <a:t>[Quelle: Philip &amp; George, 2020] </a:t>
            </a:r>
            <a:endParaRPr sz="800">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