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72" r:id="rId12"/>
    <p:sldId id="271" r:id="rId13"/>
    <p:sldId id="274" r:id="rId14"/>
    <p:sldId id="273" r:id="rId15"/>
    <p:sldId id="275" r:id="rId16"/>
    <p:sldId id="276" r:id="rId17"/>
    <p:sldId id="26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35173-93EB-4F54-A3A1-904972955C29}" type="slidenum">
              <a:rPr lang="en-GB" smtClean="0"/>
              <a:t>‹#›</a:t>
            </a:fld>
            <a:endParaRPr lang="en-GB"/>
          </a:p>
        </p:txBody>
      </p:sp>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ynbiohub.org/public/bsu/SubtilinReceiver_spaRK_separate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3" name="Subtitle 2">
            <a:extLst>
              <a:ext uri="{FF2B5EF4-FFF2-40B4-BE49-F238E27FC236}">
                <a16:creationId xmlns:a16="http://schemas.microsoft.com/office/drawing/2014/main" id="{CB73E82E-B915-4532-A868-441A7FC2BCD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r>
              <a:rPr lang="en-GB" dirty="0" smtClean="0"/>
              <a:t>).</a:t>
            </a:r>
            <a:endParaRPr lang="pl-PL" dirty="0" smtClean="0"/>
          </a:p>
          <a:p>
            <a:endParaRPr lang="pl-PL" dirty="0"/>
          </a:p>
          <a:p>
            <a:pPr marL="0" indent="0">
              <a:buNone/>
            </a:pPr>
            <a:r>
              <a:rPr lang="en-GB" dirty="0">
                <a:solidFill>
                  <a:schemeClr val="accent6">
                    <a:lumMod val="75000"/>
                  </a:schemeClr>
                </a:solidFill>
              </a:rPr>
              <a:t>https://doi.org</a:t>
            </a:r>
            <a:r>
              <a:rPr lang="en-GB" dirty="0">
                <a:hlinkClick r:id="rId2"/>
              </a:rPr>
              <a:t>/</a:t>
            </a:r>
            <a:r>
              <a:rPr lang="en-GB" dirty="0">
                <a:solidFill>
                  <a:srgbClr val="7030A0"/>
                </a:solidFill>
              </a:rPr>
              <a:t>10.1038/sdata.2016.18</a:t>
            </a:r>
          </a:p>
          <a:p>
            <a:endParaRPr lang="en-GB" dirty="0"/>
          </a:p>
        </p:txBody>
      </p:sp>
    </p:spTree>
    <p:extLst>
      <p:ext uri="{BB962C8B-B14F-4D97-AF65-F5344CB8AC3E}">
        <p14:creationId xmlns:p14="http://schemas.microsoft.com/office/powerpoint/2010/main" val="1317427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b="1" dirty="0"/>
              <a:t>Interoperable</a:t>
            </a:r>
          </a:p>
          <a:p>
            <a:r>
              <a:rPr lang="en-GB" dirty="0"/>
              <a:t>Use common file formats (domain specific)</a:t>
            </a:r>
          </a:p>
          <a:p>
            <a:r>
              <a:rPr lang="pl-PL" dirty="0" smtClean="0"/>
              <a:t>U</a:t>
            </a:r>
            <a:r>
              <a:rPr lang="en-GB" dirty="0" smtClean="0"/>
              <a:t>se </a:t>
            </a:r>
            <a:r>
              <a:rPr lang="en-GB" dirty="0"/>
              <a:t>.csv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the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lnSpcReduction="10000"/>
          </a:bodyPr>
          <a:lstStyle/>
          <a:p>
            <a:pPr marL="0" indent="0">
              <a:buNone/>
            </a:pPr>
            <a:r>
              <a:rPr lang="en-GB" b="1" dirty="0"/>
              <a:t>Reusable</a:t>
            </a:r>
          </a:p>
          <a:p>
            <a:pPr marL="0" indent="0">
              <a:buNone/>
            </a:pPr>
            <a:endParaRPr lang="en-GB" dirty="0"/>
          </a:p>
          <a:p>
            <a:pPr marL="0" indent="0">
              <a:buNone/>
            </a:pPr>
            <a:r>
              <a:rPr lang="en-GB" dirty="0"/>
              <a:t>Describe your data well (good metadata)</a:t>
            </a:r>
          </a:p>
          <a:p>
            <a:r>
              <a:rPr lang="en-GB" dirty="0"/>
              <a:t>write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b="1" dirty="0"/>
              <a:t>Reusable</a:t>
            </a:r>
          </a:p>
          <a:p>
            <a:pPr marL="0" indent="0">
              <a:buNone/>
            </a:pPr>
            <a:endParaRPr lang="en-GB" dirty="0"/>
          </a:p>
          <a:p>
            <a:pPr marL="0" indent="0">
              <a:buNone/>
            </a:pPr>
            <a:r>
              <a:rPr lang="en-GB" dirty="0"/>
              <a:t>Attach license files. Licenses explicitly declare conditions and terms by which data and software can be re-used. We recommend: </a:t>
            </a:r>
          </a:p>
          <a:p>
            <a:pPr marL="0" indent="0">
              <a:buNone/>
            </a:pPr>
            <a:endParaRPr lang="en-GB" dirty="0"/>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pl-PL" dirty="0" smtClean="0"/>
              <a:t>Licence, </a:t>
            </a:r>
            <a:r>
              <a:rPr lang="en-GB" dirty="0" smtClean="0"/>
              <a:t>Copyright </a:t>
            </a:r>
            <a:r>
              <a:rPr lang="en-GB" dirty="0"/>
              <a:t>and </a:t>
            </a:r>
            <a:r>
              <a:rPr lang="pl-PL" dirty="0" smtClean="0"/>
              <a:t>D</a:t>
            </a:r>
            <a:r>
              <a:rPr lang="en-GB" dirty="0" err="1" smtClean="0"/>
              <a:t>ata</a:t>
            </a:r>
            <a:endParaRPr lang="en-GB" dirty="0"/>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32238"/>
            <a:ext cx="10515600" cy="5066269"/>
          </a:xfrm>
        </p:spPr>
        <p:txBody>
          <a:bodyPr>
            <a:normAutofit lnSpcReduction="10000"/>
          </a:bodyPr>
          <a:lstStyle/>
          <a:p>
            <a:r>
              <a:rPr lang="en-GB" dirty="0"/>
              <a:t>Software code (the text) gets by default copyright protection which prevents others from copying or modifying it. </a:t>
            </a:r>
            <a:r>
              <a:rPr lang="pl-PL" dirty="0"/>
              <a:t/>
            </a:r>
            <a:br>
              <a:rPr lang="pl-PL" dirty="0"/>
            </a:br>
            <a:r>
              <a:rPr lang="pl-PL" dirty="0" smtClean="0"/>
              <a:t>Adding an</a:t>
            </a:r>
            <a:r>
              <a:rPr lang="en-GB" dirty="0" smtClean="0"/>
              <a:t> </a:t>
            </a:r>
            <a:r>
              <a:rPr lang="en-GB" dirty="0"/>
              <a:t>explicit licence is needed to permit re-use.</a:t>
            </a:r>
          </a:p>
          <a:p>
            <a:endParaRPr lang="pl-PL" dirty="0" smtClean="0"/>
          </a:p>
          <a:p>
            <a:r>
              <a:rPr lang="en-GB" dirty="0" smtClean="0"/>
              <a:t>Data</a:t>
            </a:r>
            <a:r>
              <a:rPr lang="en-GB" dirty="0"/>
              <a:t>, being factual, cannot be copyrighted. </a:t>
            </a:r>
          </a:p>
          <a:p>
            <a:endParaRPr lang="pl-PL" dirty="0" smtClean="0"/>
          </a:p>
          <a:p>
            <a:r>
              <a:rPr lang="en-GB" dirty="0" smtClean="0"/>
              <a:t>While </a:t>
            </a:r>
            <a:r>
              <a:rPr lang="en-GB" dirty="0"/>
              <a:t>the data itself cannot be copyrighted, the way how it is presented can be. The extend of protection is ultimately settled by a court.</a:t>
            </a:r>
          </a:p>
          <a:p>
            <a:endParaRPr lang="pl-PL" dirty="0" smtClean="0"/>
          </a:p>
          <a:p>
            <a:r>
              <a:rPr lang="pl-PL" dirty="0" smtClean="0"/>
              <a:t>Without licence t</a:t>
            </a:r>
            <a:r>
              <a:rPr lang="en-GB" dirty="0" smtClean="0"/>
              <a:t>he </a:t>
            </a:r>
            <a:r>
              <a:rPr lang="en-GB" dirty="0"/>
              <a:t>“good actors” will restrain from using your data to avoid “court” risks. </a:t>
            </a:r>
          </a:p>
          <a:p>
            <a:pPr marL="0" indent="0">
              <a:buNone/>
            </a:pPr>
            <a:endParaRPr lang="en-GB" dirty="0"/>
          </a:p>
        </p:txBody>
      </p:sp>
    </p:spTree>
    <p:extLst>
      <p:ext uri="{BB962C8B-B14F-4D97-AF65-F5344CB8AC3E}">
        <p14:creationId xmlns:p14="http://schemas.microsoft.com/office/powerpoint/2010/main" val="3224048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smtClean="0"/>
              <a:t>…</a:t>
            </a:r>
            <a:endParaRPr lang="pl-PL" dirty="0" smtClean="0"/>
          </a:p>
          <a:p>
            <a:pPr marL="0" indent="0">
              <a:buNone/>
            </a:pPr>
            <a:endParaRPr lang="pl-PL" dirty="0"/>
          </a:p>
          <a:p>
            <a:pPr marL="0" indent="0">
              <a:buNone/>
            </a:pPr>
            <a:endParaRPr lang="pl-PL" dirty="0" smtClean="0"/>
          </a:p>
          <a:p>
            <a:pPr marL="0" indent="0">
              <a:buNone/>
            </a:pPr>
            <a:endParaRPr lang="pl-PL" dirty="0" smtClean="0"/>
          </a:p>
          <a:p>
            <a:pPr marL="0" indent="0">
              <a:buNone/>
            </a:pPr>
            <a:endParaRPr lang="pl-PL" dirty="0"/>
          </a:p>
          <a:p>
            <a:pPr marL="0" indent="0">
              <a:buNone/>
            </a:pPr>
            <a:endParaRPr lang="pl-PL" dirty="0"/>
          </a:p>
          <a:p>
            <a:pPr marL="0" indent="0">
              <a:buNone/>
            </a:pPr>
            <a:r>
              <a:rPr lang="en-GB" dirty="0">
                <a:hlinkClick r:id="rId2"/>
              </a:rPr>
              <a:t>https://</a:t>
            </a:r>
            <a:r>
              <a:rPr lang="en-GB" dirty="0" smtClean="0">
                <a:hlinkClick r:id="rId2"/>
              </a:rPr>
              <a:t>synbiohub.org/public/bsu/SubtilinReceiver_spaRK_separated/1</a:t>
            </a:r>
            <a:endParaRPr lang="pl-PL" dirty="0" smtClean="0"/>
          </a:p>
          <a:p>
            <a:pPr marL="0" indent="0">
              <a:buNone/>
            </a:pPr>
            <a:endParaRPr lang="en-GB" dirty="0"/>
          </a:p>
        </p:txBody>
      </p:sp>
    </p:spTree>
    <p:extLst>
      <p:ext uri="{BB962C8B-B14F-4D97-AF65-F5344CB8AC3E}">
        <p14:creationId xmlns:p14="http://schemas.microsoft.com/office/powerpoint/2010/main" val="2890082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p:txBody>
          <a:bodyPr/>
          <a:lstStyle/>
          <a:p>
            <a:r>
              <a:rPr lang="en-GB"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p:txBody>
          <a:bodyPr/>
          <a:lstStyle/>
          <a:p>
            <a:r>
              <a:rPr lang="en-GB" dirty="0"/>
              <a:t>What is data</a:t>
            </a:r>
          </a:p>
        </p:txBody>
      </p:sp>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p:txBody>
          <a:bodyPr/>
          <a:lstStyle/>
          <a:p>
            <a:pPr marL="0" indent="0">
              <a:buNone/>
            </a:pPr>
            <a:r>
              <a:rPr lang="en-GB" dirty="0"/>
              <a:t>Data does not mean Excel files with recorded measurements from a machine. Data also includes:</a:t>
            </a:r>
          </a:p>
          <a:p>
            <a:endParaRPr lang="en-GB" dirty="0"/>
          </a:p>
          <a:p>
            <a:r>
              <a:rPr lang="en-GB" dirty="0"/>
              <a:t>images, not only from microscopes</a:t>
            </a:r>
          </a:p>
          <a:p>
            <a:r>
              <a:rPr lang="en-GB" dirty="0"/>
              <a:t>information about biological materials, like strain or patient details</a:t>
            </a:r>
          </a:p>
          <a:p>
            <a:r>
              <a:rPr lang="en-GB" dirty="0"/>
              <a:t>recipes, laboratory and measurement protocols</a:t>
            </a:r>
          </a:p>
          <a:p>
            <a:r>
              <a:rPr lang="en-GB" dirty="0"/>
              <a:t>scripts, analysis procedures, and custom software are also considered data</a:t>
            </a:r>
          </a:p>
        </p:txBody>
      </p:sp>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649" y="2296161"/>
            <a:ext cx="8954702" cy="3410266"/>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smtClean="0"/>
          </a:p>
          <a:p>
            <a:r>
              <a:rPr lang="en-GB" dirty="0" smtClean="0"/>
              <a:t>Only </a:t>
            </a:r>
            <a:r>
              <a:rPr lang="en-GB" dirty="0"/>
              <a:t>averaged data available</a:t>
            </a:r>
          </a:p>
          <a:p>
            <a:r>
              <a:rPr lang="en-GB" dirty="0"/>
              <a:t>No numerical data available</a:t>
            </a:r>
          </a:p>
          <a:p>
            <a:r>
              <a:rPr lang="en-GB" dirty="0"/>
              <a:t>Data tables in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 </a:t>
            </a:r>
          </a:p>
          <a:p>
            <a:r>
              <a:rPr lang="en-GB" dirty="0"/>
              <a:t>the protocol difficult to </a:t>
            </a:r>
            <a:r>
              <a:rPr lang="en-GB" b="1" i="1" dirty="0"/>
              <a:t>access</a:t>
            </a:r>
            <a:r>
              <a:rPr lang="en-GB" dirty="0"/>
              <a:t> (pay wall), </a:t>
            </a:r>
          </a:p>
          <a:p>
            <a:r>
              <a:rPr lang="en-GB" dirty="0"/>
              <a:t>and not </a:t>
            </a:r>
            <a:r>
              <a:rPr lang="en-GB" b="1" i="1" dirty="0"/>
              <a:t>reusable</a:t>
            </a:r>
            <a:r>
              <a:rPr lang="en-GB" dirty="0"/>
              <a:t> as it lacked the necessary details (dead-end). </a:t>
            </a:r>
          </a:p>
          <a:p>
            <a:pPr marL="0" indent="0">
              <a:buNone/>
            </a:pPr>
            <a:endParaRPr lang="en-GB" dirty="0"/>
          </a:p>
          <a:p>
            <a:pPr marL="0" indent="0">
              <a:buNone/>
            </a:pPr>
            <a:r>
              <a:rPr lang="en-GB" dirty="0"/>
              <a:t>In the second example the data were not </a:t>
            </a:r>
            <a:r>
              <a:rPr lang="en-GB" b="1" i="1" dirty="0"/>
              <a:t>interoperable</a:t>
            </a:r>
            <a:r>
              <a:rPr lang="en-GB" dirty="0"/>
              <a:t> and </a:t>
            </a:r>
            <a:r>
              <a:rPr lang="en-GB" b="1" i="1" dirty="0"/>
              <a:t>reusable</a:t>
            </a:r>
            <a:r>
              <a:rPr lang="en-GB" dirty="0"/>
              <a:t> as their were only available as a figure graph so not a numerical format</a:t>
            </a:r>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t>Findable</a:t>
            </a:r>
            <a:r>
              <a:rPr lang="en-GB" sz="2000" dirty="0"/>
              <a:t>:  Easy to find the data and the metadata for both humans and computers. Automatic and reliable discovery of datasets and services depends on machine-readable persistent identifiers (PIDs) and metadata.</a:t>
            </a:r>
          </a:p>
          <a:p>
            <a:endParaRPr lang="en-GB" sz="2000" dirty="0"/>
          </a:p>
          <a:p>
            <a:r>
              <a:rPr lang="en-GB" sz="2000" b="1" dirty="0"/>
              <a:t>Accessible</a:t>
            </a:r>
            <a:r>
              <a:rPr lang="en-GB" sz="2000" dirty="0"/>
              <a:t>: The (meta)data retrievable by their identifier using a standardized and open communications protocol (including authentication and authorisation). Metadata should be available even when the data are no longer available.</a:t>
            </a:r>
          </a:p>
          <a:p>
            <a:endParaRPr lang="en-GB" sz="2000" dirty="0"/>
          </a:p>
          <a:p>
            <a:r>
              <a:rPr lang="en-GB" sz="2000" b="1" dirty="0"/>
              <a:t>Interoperable</a:t>
            </a:r>
            <a:r>
              <a:rPr lang="en-GB" sz="2000" dirty="0"/>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p>
          <a:p>
            <a:r>
              <a:rPr lang="en-GB" sz="2000" b="1" dirty="0"/>
              <a:t>Re-usable</a:t>
            </a:r>
            <a:r>
              <a:rPr lang="en-GB" sz="2000" dirty="0"/>
              <a:t>: FAIR aims at optimizing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in biological practice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893647"/>
          </a:xfrm>
          <a:prstGeom prst="rect">
            <a:avLst/>
          </a:prstGeom>
        </p:spPr>
        <p:txBody>
          <a:bodyPr wrap="square">
            <a:spAutoFit/>
          </a:bodyPr>
          <a:lstStyle/>
          <a:p>
            <a:r>
              <a:rPr lang="en-GB" sz="2400" b="1" dirty="0"/>
              <a:t>Findable &amp; Accessible  </a:t>
            </a:r>
          </a:p>
          <a:p>
            <a:endParaRPr lang="en-GB" sz="2400" dirty="0"/>
          </a:p>
          <a:p>
            <a:r>
              <a:rPr lang="en-GB" sz="2400" dirty="0"/>
              <a:t>Deposit data to an external, reputable public repository.</a:t>
            </a:r>
          </a:p>
          <a:p>
            <a:endParaRPr lang="en-GB" sz="2400" dirty="0"/>
          </a:p>
          <a:p>
            <a:r>
              <a:rPr lang="en-GB" sz="2400" dirty="0"/>
              <a:t>Repositories provide </a:t>
            </a:r>
            <a:r>
              <a:rPr lang="en-GB" sz="2400" b="1" dirty="0"/>
              <a:t>persistent identifiers </a:t>
            </a:r>
            <a:r>
              <a:rPr lang="en-GB" sz="2400" dirty="0"/>
              <a:t>(PIDs), catalogue options, advanced metadata searching, and download statistics. Some repositories can also host private data or provide embargo periods, meaning access to all data can be delayed.</a:t>
            </a:r>
          </a:p>
          <a:p>
            <a:endParaRPr lang="en-GB" sz="2400" dirty="0"/>
          </a:p>
          <a:p>
            <a:r>
              <a:rPr lang="en-GB" sz="2400" dirty="0"/>
              <a:t>There are general “data agnostic” repositories, for example: </a:t>
            </a:r>
            <a:r>
              <a:rPr lang="en-GB" sz="2400" dirty="0">
                <a:hlinkClick r:id="rId2"/>
              </a:rPr>
              <a:t>Dryad</a:t>
            </a:r>
            <a:r>
              <a:rPr lang="en-GB" sz="2400" dirty="0"/>
              <a:t>, </a:t>
            </a:r>
            <a:r>
              <a:rPr lang="en-GB" sz="2400" dirty="0" err="1">
                <a:hlinkClick r:id="rId3"/>
              </a:rPr>
              <a:t>Zenodo</a:t>
            </a:r>
            <a:r>
              <a:rPr lang="en-GB" sz="2400" dirty="0"/>
              <a:t>, </a:t>
            </a:r>
            <a:r>
              <a:rPr lang="en-GB" sz="2400" dirty="0" err="1">
                <a:hlinkClick r:id="rId4"/>
              </a:rPr>
              <a:t>FigShare</a:t>
            </a:r>
            <a:r>
              <a:rPr lang="en-GB" sz="2400" dirty="0"/>
              <a:t>, </a:t>
            </a:r>
            <a:r>
              <a:rPr lang="en-GB" sz="2400" dirty="0" err="1">
                <a:hlinkClick r:id="rId5"/>
              </a:rPr>
              <a:t>Dataverse</a:t>
            </a:r>
            <a:r>
              <a:rPr lang="en-GB" sz="2400" dirty="0"/>
              <a:t>. </a:t>
            </a:r>
          </a:p>
          <a:p>
            <a:endParaRPr lang="en-GB" sz="2400" dirty="0"/>
          </a:p>
          <a:p>
            <a:r>
              <a:rPr lang="en-GB" sz="2400" dirty="0"/>
              <a:t>Or domain specific, for example: </a:t>
            </a:r>
            <a:r>
              <a:rPr lang="en-GB" sz="2400" dirty="0" err="1">
                <a:hlinkClick r:id="rId6"/>
              </a:rPr>
              <a:t>UniProt</a:t>
            </a:r>
            <a:r>
              <a:rPr lang="en-GB" sz="2400" dirty="0"/>
              <a:t> protein data, </a:t>
            </a:r>
            <a:r>
              <a:rPr lang="en-GB" sz="2400" dirty="0">
                <a:hlinkClick r:id="rId7"/>
              </a:rPr>
              <a:t>GenBank</a:t>
            </a:r>
            <a:r>
              <a:rPr lang="en-GB" sz="2400" dirty="0"/>
              <a:t> sequence data, </a:t>
            </a:r>
            <a:r>
              <a:rPr lang="en-GB" sz="2400" dirty="0" err="1">
                <a:hlinkClick r:id="rId8"/>
              </a:rPr>
              <a:t>MetaboLights</a:t>
            </a:r>
            <a:r>
              <a:rPr lang="en-GB" sz="2400" dirty="0"/>
              <a:t>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890</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data</vt:lpstr>
      <vt:lpstr>Data from publications</vt:lpstr>
      <vt:lpstr>Impossible protocol</vt:lpstr>
      <vt:lpstr>Common problems</vt:lpstr>
      <vt:lpstr>Common problems</vt:lpstr>
      <vt:lpstr>FAIR principles</vt:lpstr>
      <vt:lpstr>FAIR principles</vt:lpstr>
      <vt:lpstr>FAIR in biological practice</vt:lpstr>
      <vt:lpstr>Persistent identifiers (PIDs)</vt:lpstr>
      <vt:lpstr>Persistent identifiers (PIDs)</vt:lpstr>
      <vt:lpstr>FAIR in biological practice</vt:lpstr>
      <vt:lpstr>FAIR in biological practice</vt:lpstr>
      <vt:lpstr>FAIR in biological practice</vt:lpstr>
      <vt:lpstr>Licence, Copyright and Data</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19</cp:revision>
  <dcterms:created xsi:type="dcterms:W3CDTF">2021-05-18T22:49:39Z</dcterms:created>
  <dcterms:modified xsi:type="dcterms:W3CDTF">2021-05-20T16:45:13Z</dcterms:modified>
</cp:coreProperties>
</file>