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8" r:id="rId9"/>
    <p:sldId id="269" r:id="rId10"/>
    <p:sldId id="270" r:id="rId11"/>
    <p:sldId id="272" r:id="rId12"/>
    <p:sldId id="271" r:id="rId13"/>
    <p:sldId id="273" r:id="rId14"/>
    <p:sldId id="275" r:id="rId15"/>
    <p:sldId id="274" r:id="rId16"/>
    <p:sldId id="276" r:id="rId17"/>
    <p:sldId id="266"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295-26B3-41C9-95E6-C551129A52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2539A74-1C5A-4F66-BFF1-1B661771D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34FEA5-78D3-48F4-AE88-464C46462BA7}"/>
              </a:ext>
            </a:extLst>
          </p:cNvPr>
          <p:cNvSpPr>
            <a:spLocks noGrp="1"/>
          </p:cNvSpPr>
          <p:nvPr>
            <p:ph type="dt" sz="half" idx="10"/>
          </p:nvPr>
        </p:nvSpPr>
        <p:spPr/>
        <p:txBody>
          <a:bodyPr/>
          <a:lstStyle/>
          <a:p>
            <a:fld id="{DE72BEAC-A25F-4480-8AFC-1D3E290F2CC8}" type="datetimeFigureOut">
              <a:rPr lang="en-GB" smtClean="0"/>
              <a:t>18/05/2021</a:t>
            </a:fld>
            <a:endParaRPr lang="en-GB"/>
          </a:p>
        </p:txBody>
      </p:sp>
      <p:sp>
        <p:nvSpPr>
          <p:cNvPr id="5" name="Footer Placeholder 4">
            <a:extLst>
              <a:ext uri="{FF2B5EF4-FFF2-40B4-BE49-F238E27FC236}">
                <a16:creationId xmlns:a16="http://schemas.microsoft.com/office/drawing/2014/main" id="{E305627F-73C3-43A5-A2C3-273359C39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43864D-ABEB-4D58-B594-32EBD9CCA73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985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20-41D5-4EE8-BB61-F69927AC27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096252-51F7-442D-9DD5-42AFEEA48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27A02-BF18-4FCF-97D0-E6749301EFAF}"/>
              </a:ext>
            </a:extLst>
          </p:cNvPr>
          <p:cNvSpPr>
            <a:spLocks noGrp="1"/>
          </p:cNvSpPr>
          <p:nvPr>
            <p:ph type="dt" sz="half" idx="10"/>
          </p:nvPr>
        </p:nvSpPr>
        <p:spPr/>
        <p:txBody>
          <a:bodyPr/>
          <a:lstStyle/>
          <a:p>
            <a:fld id="{DE72BEAC-A25F-4480-8AFC-1D3E290F2CC8}" type="datetimeFigureOut">
              <a:rPr lang="en-GB" smtClean="0"/>
              <a:t>18/05/2021</a:t>
            </a:fld>
            <a:endParaRPr lang="en-GB"/>
          </a:p>
        </p:txBody>
      </p:sp>
      <p:sp>
        <p:nvSpPr>
          <p:cNvPr id="5" name="Footer Placeholder 4">
            <a:extLst>
              <a:ext uri="{FF2B5EF4-FFF2-40B4-BE49-F238E27FC236}">
                <a16:creationId xmlns:a16="http://schemas.microsoft.com/office/drawing/2014/main" id="{7E62590C-4A05-4413-8540-9ECC157D69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BFCF21-9DC9-461A-A759-117ECC2D35B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756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C8110-B0D1-4490-A4FB-9D0934BBF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54CCB-C2F5-41E6-BCD1-AED0A86D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6C680-74DB-4302-B8CE-C7DB4C7EC19B}"/>
              </a:ext>
            </a:extLst>
          </p:cNvPr>
          <p:cNvSpPr>
            <a:spLocks noGrp="1"/>
          </p:cNvSpPr>
          <p:nvPr>
            <p:ph type="dt" sz="half" idx="10"/>
          </p:nvPr>
        </p:nvSpPr>
        <p:spPr/>
        <p:txBody>
          <a:bodyPr/>
          <a:lstStyle/>
          <a:p>
            <a:fld id="{DE72BEAC-A25F-4480-8AFC-1D3E290F2CC8}" type="datetimeFigureOut">
              <a:rPr lang="en-GB" smtClean="0"/>
              <a:t>18/05/2021</a:t>
            </a:fld>
            <a:endParaRPr lang="en-GB"/>
          </a:p>
        </p:txBody>
      </p:sp>
      <p:sp>
        <p:nvSpPr>
          <p:cNvPr id="5" name="Footer Placeholder 4">
            <a:extLst>
              <a:ext uri="{FF2B5EF4-FFF2-40B4-BE49-F238E27FC236}">
                <a16:creationId xmlns:a16="http://schemas.microsoft.com/office/drawing/2014/main" id="{1BCF768A-C394-4FF1-90C5-81475829F6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5E12AC-B925-4904-8BB7-C3490A990211}"/>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75137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808-2433-4D2D-B019-1499DF8F5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E123E-CF79-4172-A678-9FC263735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BFE6E-17CC-47FA-915F-BE95A6DF5847}"/>
              </a:ext>
            </a:extLst>
          </p:cNvPr>
          <p:cNvSpPr>
            <a:spLocks noGrp="1"/>
          </p:cNvSpPr>
          <p:nvPr>
            <p:ph type="dt" sz="half" idx="10"/>
          </p:nvPr>
        </p:nvSpPr>
        <p:spPr/>
        <p:txBody>
          <a:bodyPr/>
          <a:lstStyle/>
          <a:p>
            <a:fld id="{DE72BEAC-A25F-4480-8AFC-1D3E290F2CC8}" type="datetimeFigureOut">
              <a:rPr lang="en-GB" smtClean="0"/>
              <a:t>18/05/2021</a:t>
            </a:fld>
            <a:endParaRPr lang="en-GB"/>
          </a:p>
        </p:txBody>
      </p:sp>
      <p:sp>
        <p:nvSpPr>
          <p:cNvPr id="5" name="Footer Placeholder 4">
            <a:extLst>
              <a:ext uri="{FF2B5EF4-FFF2-40B4-BE49-F238E27FC236}">
                <a16:creationId xmlns:a16="http://schemas.microsoft.com/office/drawing/2014/main" id="{E1E338E3-8047-4394-99E8-95402965FE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AC1097-324E-4725-B954-6A90551AA21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3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9314-DE96-4358-BE79-45A03D6E5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B6B324-C724-4950-AD56-DECC01B1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997C-5385-4335-8460-B5D10E25652F}"/>
              </a:ext>
            </a:extLst>
          </p:cNvPr>
          <p:cNvSpPr>
            <a:spLocks noGrp="1"/>
          </p:cNvSpPr>
          <p:nvPr>
            <p:ph type="dt" sz="half" idx="10"/>
          </p:nvPr>
        </p:nvSpPr>
        <p:spPr/>
        <p:txBody>
          <a:bodyPr/>
          <a:lstStyle/>
          <a:p>
            <a:fld id="{DE72BEAC-A25F-4480-8AFC-1D3E290F2CC8}" type="datetimeFigureOut">
              <a:rPr lang="en-GB" smtClean="0"/>
              <a:t>18/05/2021</a:t>
            </a:fld>
            <a:endParaRPr lang="en-GB"/>
          </a:p>
        </p:txBody>
      </p:sp>
      <p:sp>
        <p:nvSpPr>
          <p:cNvPr id="5" name="Footer Placeholder 4">
            <a:extLst>
              <a:ext uri="{FF2B5EF4-FFF2-40B4-BE49-F238E27FC236}">
                <a16:creationId xmlns:a16="http://schemas.microsoft.com/office/drawing/2014/main" id="{F1CA7831-F9A0-4AE3-A028-FCC03E7FE6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31DC24-5588-4C4A-A393-F0D117803A60}"/>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32088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ED64-79A3-400A-A4D6-A1E77C7D3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05473A-04F8-481F-9D60-BF2CF6EC7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FBE9EF-C2A8-45FE-A165-BD1A4F62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6F964-0401-4A14-A5BA-7CA2562DFF2B}"/>
              </a:ext>
            </a:extLst>
          </p:cNvPr>
          <p:cNvSpPr>
            <a:spLocks noGrp="1"/>
          </p:cNvSpPr>
          <p:nvPr>
            <p:ph type="dt" sz="half" idx="10"/>
          </p:nvPr>
        </p:nvSpPr>
        <p:spPr/>
        <p:txBody>
          <a:bodyPr/>
          <a:lstStyle/>
          <a:p>
            <a:fld id="{DE72BEAC-A25F-4480-8AFC-1D3E290F2CC8}" type="datetimeFigureOut">
              <a:rPr lang="en-GB" smtClean="0"/>
              <a:t>18/05/2021</a:t>
            </a:fld>
            <a:endParaRPr lang="en-GB"/>
          </a:p>
        </p:txBody>
      </p:sp>
      <p:sp>
        <p:nvSpPr>
          <p:cNvPr id="6" name="Footer Placeholder 5">
            <a:extLst>
              <a:ext uri="{FF2B5EF4-FFF2-40B4-BE49-F238E27FC236}">
                <a16:creationId xmlns:a16="http://schemas.microsoft.com/office/drawing/2014/main" id="{E8F2E3FF-7B47-469F-B35F-D15ED078A6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1ED31C-097E-43FE-98B0-B2ED3233B0A7}"/>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0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70B7-7649-460D-B208-1CC87D75C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D84A5-FD51-4CAF-A1C9-08FEAB029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87700-E1FC-4BC3-A369-6AA8D934E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85F8D8-F248-42EB-9EDC-0A49A1C9C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372C7-E0AD-41C1-9EE4-5C9DFE8B5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7672E-7A00-4BB2-BDAE-93D19D815FF7}"/>
              </a:ext>
            </a:extLst>
          </p:cNvPr>
          <p:cNvSpPr>
            <a:spLocks noGrp="1"/>
          </p:cNvSpPr>
          <p:nvPr>
            <p:ph type="dt" sz="half" idx="10"/>
          </p:nvPr>
        </p:nvSpPr>
        <p:spPr/>
        <p:txBody>
          <a:bodyPr/>
          <a:lstStyle/>
          <a:p>
            <a:fld id="{DE72BEAC-A25F-4480-8AFC-1D3E290F2CC8}" type="datetimeFigureOut">
              <a:rPr lang="en-GB" smtClean="0"/>
              <a:t>18/05/2021</a:t>
            </a:fld>
            <a:endParaRPr lang="en-GB"/>
          </a:p>
        </p:txBody>
      </p:sp>
      <p:sp>
        <p:nvSpPr>
          <p:cNvPr id="8" name="Footer Placeholder 7">
            <a:extLst>
              <a:ext uri="{FF2B5EF4-FFF2-40B4-BE49-F238E27FC236}">
                <a16:creationId xmlns:a16="http://schemas.microsoft.com/office/drawing/2014/main" id="{C1886579-38F3-4A3D-8183-B14C0C84C3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7045356-34FB-40F2-8A57-90EF178A22DA}"/>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3361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BD2-9189-4D6E-9441-40EDE81C32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A73B2-3F75-440F-A3D1-B31AE56EFECD}"/>
              </a:ext>
            </a:extLst>
          </p:cNvPr>
          <p:cNvSpPr>
            <a:spLocks noGrp="1"/>
          </p:cNvSpPr>
          <p:nvPr>
            <p:ph type="dt" sz="half" idx="10"/>
          </p:nvPr>
        </p:nvSpPr>
        <p:spPr/>
        <p:txBody>
          <a:bodyPr/>
          <a:lstStyle/>
          <a:p>
            <a:fld id="{DE72BEAC-A25F-4480-8AFC-1D3E290F2CC8}" type="datetimeFigureOut">
              <a:rPr lang="en-GB" smtClean="0"/>
              <a:t>18/05/2021</a:t>
            </a:fld>
            <a:endParaRPr lang="en-GB"/>
          </a:p>
        </p:txBody>
      </p:sp>
      <p:sp>
        <p:nvSpPr>
          <p:cNvPr id="4" name="Footer Placeholder 3">
            <a:extLst>
              <a:ext uri="{FF2B5EF4-FFF2-40B4-BE49-F238E27FC236}">
                <a16:creationId xmlns:a16="http://schemas.microsoft.com/office/drawing/2014/main" id="{08ED4FDB-E39C-40AE-88F9-265974CFB2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9E5B42-C05D-4329-9D80-961A1C0EE0F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2789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E329-B9CE-4533-A3DB-67B3106F6B91}"/>
              </a:ext>
            </a:extLst>
          </p:cNvPr>
          <p:cNvSpPr>
            <a:spLocks noGrp="1"/>
          </p:cNvSpPr>
          <p:nvPr>
            <p:ph type="dt" sz="half" idx="10"/>
          </p:nvPr>
        </p:nvSpPr>
        <p:spPr/>
        <p:txBody>
          <a:bodyPr/>
          <a:lstStyle/>
          <a:p>
            <a:fld id="{DE72BEAC-A25F-4480-8AFC-1D3E290F2CC8}" type="datetimeFigureOut">
              <a:rPr lang="en-GB" smtClean="0"/>
              <a:t>18/05/2021</a:t>
            </a:fld>
            <a:endParaRPr lang="en-GB"/>
          </a:p>
        </p:txBody>
      </p:sp>
      <p:sp>
        <p:nvSpPr>
          <p:cNvPr id="3" name="Footer Placeholder 2">
            <a:extLst>
              <a:ext uri="{FF2B5EF4-FFF2-40B4-BE49-F238E27FC236}">
                <a16:creationId xmlns:a16="http://schemas.microsoft.com/office/drawing/2014/main" id="{3EDD6749-1C55-4698-8AFD-8951E3590D6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6D5A77B-BF7E-4C08-9C2E-090A6DDF2E8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0476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5CC-5EA9-4B70-BB92-976B176CF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1E8C7-778E-45F1-A4A9-885888F8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674D4-709E-40F1-8A79-0C421066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69695-027E-40B7-9A72-1DCD130C4221}"/>
              </a:ext>
            </a:extLst>
          </p:cNvPr>
          <p:cNvSpPr>
            <a:spLocks noGrp="1"/>
          </p:cNvSpPr>
          <p:nvPr>
            <p:ph type="dt" sz="half" idx="10"/>
          </p:nvPr>
        </p:nvSpPr>
        <p:spPr/>
        <p:txBody>
          <a:bodyPr/>
          <a:lstStyle/>
          <a:p>
            <a:fld id="{DE72BEAC-A25F-4480-8AFC-1D3E290F2CC8}" type="datetimeFigureOut">
              <a:rPr lang="en-GB" smtClean="0"/>
              <a:t>18/05/2021</a:t>
            </a:fld>
            <a:endParaRPr lang="en-GB"/>
          </a:p>
        </p:txBody>
      </p:sp>
      <p:sp>
        <p:nvSpPr>
          <p:cNvPr id="6" name="Footer Placeholder 5">
            <a:extLst>
              <a:ext uri="{FF2B5EF4-FFF2-40B4-BE49-F238E27FC236}">
                <a16:creationId xmlns:a16="http://schemas.microsoft.com/office/drawing/2014/main" id="{82DDCEA8-F11D-461F-A807-59E82A16D6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1F104-8586-4142-8098-CFC270B2EA6D}"/>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51592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FB4-AF8B-45BB-A64B-2B876A760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B48B8F-68D4-4D1B-8E88-08699DD07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257FF45-7E40-4494-AF24-DAF942BB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A4B85-B688-4614-9B1D-8DC0ED1B68E7}"/>
              </a:ext>
            </a:extLst>
          </p:cNvPr>
          <p:cNvSpPr>
            <a:spLocks noGrp="1"/>
          </p:cNvSpPr>
          <p:nvPr>
            <p:ph type="dt" sz="half" idx="10"/>
          </p:nvPr>
        </p:nvSpPr>
        <p:spPr/>
        <p:txBody>
          <a:bodyPr/>
          <a:lstStyle/>
          <a:p>
            <a:fld id="{DE72BEAC-A25F-4480-8AFC-1D3E290F2CC8}" type="datetimeFigureOut">
              <a:rPr lang="en-GB" smtClean="0"/>
              <a:t>18/05/2021</a:t>
            </a:fld>
            <a:endParaRPr lang="en-GB"/>
          </a:p>
        </p:txBody>
      </p:sp>
      <p:sp>
        <p:nvSpPr>
          <p:cNvPr id="6" name="Footer Placeholder 5">
            <a:extLst>
              <a:ext uri="{FF2B5EF4-FFF2-40B4-BE49-F238E27FC236}">
                <a16:creationId xmlns:a16="http://schemas.microsoft.com/office/drawing/2014/main" id="{00FA8824-3BB7-4F93-BD10-743A02D26F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8B3054-1D34-40FC-BBA6-0EF1825C56DC}"/>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315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2890F-8B60-4B8E-A1A0-EA03E271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16A16-4D16-42A9-82A6-65198F1F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B7D39C-8216-4495-9D4C-A434D61A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2BEAC-A25F-4480-8AFC-1D3E290F2CC8}" type="datetimeFigureOut">
              <a:rPr lang="en-GB" smtClean="0"/>
              <a:t>18/05/2021</a:t>
            </a:fld>
            <a:endParaRPr lang="en-GB"/>
          </a:p>
        </p:txBody>
      </p:sp>
      <p:sp>
        <p:nvSpPr>
          <p:cNvPr id="5" name="Footer Placeholder 4">
            <a:extLst>
              <a:ext uri="{FF2B5EF4-FFF2-40B4-BE49-F238E27FC236}">
                <a16:creationId xmlns:a16="http://schemas.microsoft.com/office/drawing/2014/main" id="{7CD89794-DEB8-422F-8851-BA9B6BEC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18A1D5E-B2A1-40D3-B4E6-8DBEC679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35173-93EB-4F54-A3A1-904972955C29}" type="slidenum">
              <a:rPr lang="en-GB" smtClean="0"/>
              <a:t>‹#›</a:t>
            </a:fld>
            <a:endParaRPr lang="en-GB"/>
          </a:p>
        </p:txBody>
      </p:sp>
    </p:spTree>
    <p:extLst>
      <p:ext uri="{BB962C8B-B14F-4D97-AF65-F5344CB8AC3E}">
        <p14:creationId xmlns:p14="http://schemas.microsoft.com/office/powerpoint/2010/main" val="272766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5" Type="http://schemas.openxmlformats.org/officeDocument/2006/relationships/hyperlink" Target="http://identifiers.org/SO:0000167" TargetMode="External"/><Relationship Id="rId4" Type="http://schemas.openxmlformats.org/officeDocument/2006/relationships/hyperlink" Target="http://repository.adress/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 Id="rId5" Type="http://schemas.openxmlformats.org/officeDocument/2006/relationships/hyperlink" Target="http://www.apache.org/licenses/" TargetMode="External"/><Relationship Id="rId4" Type="http://schemas.openxmlformats.org/officeDocument/2006/relationships/hyperlink" Target="https://opensource.org/licenses/BSD-2-Claus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ebi.ac.uk/metabolights/" TargetMode="External"/><Relationship Id="rId3" Type="http://schemas.openxmlformats.org/officeDocument/2006/relationships/hyperlink" Target="http://zenodo.org/" TargetMode="External"/><Relationship Id="rId7" Type="http://schemas.openxmlformats.org/officeDocument/2006/relationships/hyperlink" Target="https://www.ncbi.nlm.nih.gov/genbank/" TargetMode="External"/><Relationship Id="rId2" Type="http://schemas.openxmlformats.org/officeDocument/2006/relationships/hyperlink" Target="http://datadryad.org/" TargetMode="Externa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thedata.org/" TargetMode="External"/><Relationship Id="rId4" Type="http://schemas.openxmlformats.org/officeDocument/2006/relationships/hyperlink" Target="http://figshar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2B42-12CE-4502-9D4C-EC8EABBE0D31}"/>
              </a:ext>
            </a:extLst>
          </p:cNvPr>
          <p:cNvSpPr>
            <a:spLocks noGrp="1"/>
          </p:cNvSpPr>
          <p:nvPr>
            <p:ph type="ctrTitle"/>
          </p:nvPr>
        </p:nvSpPr>
        <p:spPr/>
        <p:txBody>
          <a:bodyPr/>
          <a:lstStyle/>
          <a:p>
            <a:r>
              <a:rPr lang="en-GB" dirty="0"/>
              <a:t>Being FAIR</a:t>
            </a:r>
          </a:p>
        </p:txBody>
      </p:sp>
      <p:sp>
        <p:nvSpPr>
          <p:cNvPr id="3" name="Subtitle 2">
            <a:extLst>
              <a:ext uri="{FF2B5EF4-FFF2-40B4-BE49-F238E27FC236}">
                <a16:creationId xmlns:a16="http://schemas.microsoft.com/office/drawing/2014/main" id="{CB73E82E-B915-4532-A868-441A7FC2BCD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41526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pPr marL="0" indent="0">
              <a:buNone/>
            </a:pPr>
            <a:r>
              <a:rPr lang="en-GB" dirty="0"/>
              <a:t>A persistent identifier is a long-lasting reference to a digital resource. Typically it has two components:</a:t>
            </a:r>
          </a:p>
          <a:p>
            <a:endParaRPr lang="en-GB" dirty="0"/>
          </a:p>
          <a:p>
            <a:r>
              <a:rPr lang="en-GB" dirty="0"/>
              <a:t>a service that locates the resource over time even when its location changes</a:t>
            </a:r>
          </a:p>
          <a:p>
            <a:r>
              <a:rPr lang="en-GB" dirty="0"/>
              <a:t>and a unique identifier (that distinguishes the resource or concept from others).</a:t>
            </a:r>
          </a:p>
          <a:p>
            <a:endParaRPr lang="en-GB" dirty="0"/>
          </a:p>
        </p:txBody>
      </p:sp>
    </p:spTree>
    <p:extLst>
      <p:ext uri="{BB962C8B-B14F-4D97-AF65-F5344CB8AC3E}">
        <p14:creationId xmlns:p14="http://schemas.microsoft.com/office/powerpoint/2010/main" val="131742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55422"/>
            <a:ext cx="10515600" cy="4817097"/>
          </a:xfrm>
        </p:spPr>
        <p:txBody>
          <a:bodyPr>
            <a:normAutofit/>
          </a:bodyPr>
          <a:lstStyle/>
          <a:p>
            <a:pPr marL="0" indent="0">
              <a:buNone/>
            </a:pPr>
            <a:r>
              <a:rPr lang="en-GB" dirty="0"/>
              <a:t>There are several services and technologies that provide PIDs, like:</a:t>
            </a:r>
          </a:p>
          <a:p>
            <a:pPr marL="0" indent="0">
              <a:buNone/>
            </a:pPr>
            <a:r>
              <a:rPr lang="en-GB" dirty="0"/>
              <a:t>Digital Object Identifier </a:t>
            </a:r>
            <a:r>
              <a:rPr lang="en-GB" dirty="0">
                <a:hlinkClick r:id="rId2"/>
              </a:rPr>
              <a:t>(DOI)</a:t>
            </a:r>
            <a:r>
              <a:rPr lang="en-GB" dirty="0"/>
              <a:t> (prefix doi.org in the web links). </a:t>
            </a:r>
          </a:p>
          <a:p>
            <a:pPr marL="0" indent="0">
              <a:buNone/>
            </a:pPr>
            <a:endParaRPr lang="en-GB" dirty="0">
              <a:hlinkClick r:id="rId3"/>
            </a:endParaRPr>
          </a:p>
          <a:p>
            <a:pPr marL="0" indent="0">
              <a:buNone/>
            </a:pPr>
            <a:r>
              <a:rPr lang="en-GB" dirty="0">
                <a:hlinkClick r:id="rId3"/>
              </a:rPr>
              <a:t>https://doi.org/10.1038/sdata.2016.18</a:t>
            </a:r>
            <a:r>
              <a:rPr lang="en-GB" dirty="0"/>
              <a:t> resolves to the FAIR paper</a:t>
            </a:r>
          </a:p>
          <a:p>
            <a:pPr marL="0" indent="0">
              <a:buNone/>
            </a:pPr>
            <a:endParaRPr lang="en-GB" dirty="0"/>
          </a:p>
          <a:p>
            <a:pPr marL="0" indent="0">
              <a:buNone/>
            </a:pPr>
            <a:r>
              <a:rPr lang="en-GB" dirty="0"/>
              <a:t>Repositories often maintain web addresses in a stable form (permalinks) </a:t>
            </a:r>
            <a:r>
              <a:rPr lang="en-GB" dirty="0">
                <a:hlinkClick r:id="rId4"/>
              </a:rPr>
              <a:t>http://repository.adress/identifier</a:t>
            </a:r>
            <a:r>
              <a:rPr lang="en-GB" dirty="0"/>
              <a:t>.</a:t>
            </a:r>
          </a:p>
          <a:p>
            <a:pPr marL="0" indent="0">
              <a:buNone/>
            </a:pPr>
            <a:endParaRPr lang="en-GB" dirty="0">
              <a:hlinkClick r:id="rId5"/>
            </a:endParaRPr>
          </a:p>
          <a:p>
            <a:pPr marL="0" indent="0">
              <a:buNone/>
            </a:pPr>
            <a:r>
              <a:rPr lang="en-GB" dirty="0">
                <a:hlinkClick r:id="rId5"/>
              </a:rPr>
              <a:t>http://identifiers.org/SO:0000167</a:t>
            </a:r>
            <a:r>
              <a:rPr lang="en-GB" dirty="0"/>
              <a:t> defines promoter role</a:t>
            </a:r>
          </a:p>
          <a:p>
            <a:pPr marL="0" indent="0">
              <a:buNone/>
            </a:pPr>
            <a:endParaRPr lang="en-GB" dirty="0"/>
          </a:p>
        </p:txBody>
      </p:sp>
    </p:spTree>
    <p:extLst>
      <p:ext uri="{BB962C8B-B14F-4D97-AF65-F5344CB8AC3E}">
        <p14:creationId xmlns:p14="http://schemas.microsoft.com/office/powerpoint/2010/main" val="80269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in biological practice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pPr marL="0" indent="0">
              <a:buNone/>
            </a:pPr>
            <a:r>
              <a:rPr lang="en-GB" b="1" dirty="0"/>
              <a:t>Interoperable</a:t>
            </a:r>
          </a:p>
          <a:p>
            <a:r>
              <a:rPr lang="en-GB" dirty="0"/>
              <a:t>Use common file formats (domain specific)</a:t>
            </a:r>
          </a:p>
          <a:p>
            <a:r>
              <a:rPr lang="en-GB" dirty="0"/>
              <a:t>Always use .csv or .</a:t>
            </a:r>
            <a:r>
              <a:rPr lang="en-GB" dirty="0" err="1"/>
              <a:t>xls</a:t>
            </a:r>
            <a:r>
              <a:rPr lang="en-GB" dirty="0"/>
              <a:t> files for numerical data. </a:t>
            </a:r>
            <a:r>
              <a:rPr lang="en-GB" b="1" dirty="0"/>
              <a:t>Never</a:t>
            </a:r>
            <a:r>
              <a:rPr lang="en-GB" dirty="0"/>
              <a:t> share data tables as word or pdf,</a:t>
            </a:r>
          </a:p>
          <a:p>
            <a:r>
              <a:rPr lang="en-GB" dirty="0"/>
              <a:t>Provide underlying numerical data for all plots and graphs</a:t>
            </a:r>
          </a:p>
          <a:p>
            <a:r>
              <a:rPr lang="en-GB" dirty="0"/>
              <a:t>Convert proprietary binary formats to the open ones. For example convert </a:t>
            </a:r>
            <a:r>
              <a:rPr lang="en-GB" dirty="0" err="1"/>
              <a:t>Snapgene</a:t>
            </a:r>
            <a:r>
              <a:rPr lang="en-GB" dirty="0"/>
              <a:t> to </a:t>
            </a:r>
            <a:r>
              <a:rPr lang="en-GB" dirty="0" err="1"/>
              <a:t>Genbank</a:t>
            </a:r>
            <a:r>
              <a:rPr lang="en-GB" dirty="0"/>
              <a:t>/SBOL, microscopy </a:t>
            </a:r>
            <a:r>
              <a:rPr lang="en-GB" dirty="0" err="1"/>
              <a:t>multistack</a:t>
            </a:r>
            <a:r>
              <a:rPr lang="en-GB" dirty="0"/>
              <a:t> images to OME-TIFF</a:t>
            </a:r>
          </a:p>
          <a:p>
            <a:pPr marL="0" indent="0">
              <a:buNone/>
            </a:pPr>
            <a:endParaRPr lang="en-GB" dirty="0"/>
          </a:p>
        </p:txBody>
      </p:sp>
    </p:spTree>
    <p:extLst>
      <p:ext uri="{BB962C8B-B14F-4D97-AF65-F5344CB8AC3E}">
        <p14:creationId xmlns:p14="http://schemas.microsoft.com/office/powerpoint/2010/main" val="127705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in biological practice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b="1" dirty="0"/>
              <a:t>Reusable</a:t>
            </a:r>
          </a:p>
          <a:p>
            <a:pPr marL="0" indent="0">
              <a:buNone/>
            </a:pPr>
            <a:endParaRPr lang="en-GB" dirty="0"/>
          </a:p>
          <a:p>
            <a:pPr marL="0" indent="0">
              <a:buNone/>
            </a:pPr>
            <a:r>
              <a:rPr lang="en-GB" dirty="0"/>
              <a:t>Attach license files. Licenses explicitly declare conditions and terms by which data and software can be re-used. We recommend: </a:t>
            </a:r>
          </a:p>
          <a:p>
            <a:pPr marL="0" indent="0">
              <a:buNone/>
            </a:pPr>
            <a:endParaRPr lang="en-GB" dirty="0"/>
          </a:p>
          <a:p>
            <a:pPr lvl="1"/>
            <a:r>
              <a:rPr lang="en-GB" sz="2800" dirty="0"/>
              <a:t>for data </a:t>
            </a:r>
            <a:r>
              <a:rPr lang="en-GB" sz="2800" dirty="0">
                <a:hlinkClick r:id="rId2"/>
              </a:rPr>
              <a:t>Creative Commons Attribution (CC BY)</a:t>
            </a:r>
            <a:r>
              <a:rPr lang="en-GB" sz="2800" dirty="0"/>
              <a:t> license,</a:t>
            </a:r>
          </a:p>
          <a:p>
            <a:pPr lvl="1"/>
            <a:r>
              <a:rPr lang="en-GB" sz="2800" dirty="0"/>
              <a:t>for code a permissive open source license such as the </a:t>
            </a:r>
            <a:r>
              <a:rPr lang="en-GB" sz="2800" dirty="0">
                <a:hlinkClick r:id="rId3"/>
              </a:rPr>
              <a:t>MIT</a:t>
            </a:r>
            <a:r>
              <a:rPr lang="en-GB" sz="2800" dirty="0"/>
              <a:t>, </a:t>
            </a:r>
            <a:r>
              <a:rPr lang="en-GB" sz="2800" dirty="0">
                <a:hlinkClick r:id="rId4"/>
              </a:rPr>
              <a:t>BSD</a:t>
            </a:r>
            <a:r>
              <a:rPr lang="en-GB" sz="2800" dirty="0"/>
              <a:t>, or </a:t>
            </a:r>
            <a:r>
              <a:rPr lang="en-GB" sz="2800" dirty="0">
                <a:hlinkClick r:id="rId5"/>
              </a:rPr>
              <a:t>Apache license</a:t>
            </a:r>
            <a:r>
              <a:rPr lang="en-GB" sz="2800" dirty="0"/>
              <a:t>.</a:t>
            </a:r>
          </a:p>
          <a:p>
            <a:pPr marL="0" indent="0">
              <a:buNone/>
            </a:pPr>
            <a:endParaRPr lang="en-GB" dirty="0"/>
          </a:p>
        </p:txBody>
      </p:sp>
    </p:spTree>
    <p:extLst>
      <p:ext uri="{BB962C8B-B14F-4D97-AF65-F5344CB8AC3E}">
        <p14:creationId xmlns:p14="http://schemas.microsoft.com/office/powerpoint/2010/main" val="416281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Copyright and data</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r>
              <a:rPr lang="en-GB" dirty="0"/>
              <a:t>Software code (the text) gets by default copyright protection which prevents others from copying or modifying it. The explicit licence is needed to permit re-use.</a:t>
            </a:r>
          </a:p>
          <a:p>
            <a:r>
              <a:rPr lang="en-GB" dirty="0"/>
              <a:t>Data, being factual, cannot be copyrighted. </a:t>
            </a:r>
          </a:p>
          <a:p>
            <a:r>
              <a:rPr lang="en-GB" dirty="0"/>
              <a:t>While the data itself cannot be copyrighted, the way how it is presented can be. The extend of protection is ultimately settled by a court.</a:t>
            </a:r>
          </a:p>
          <a:p>
            <a:r>
              <a:rPr lang="en-GB" dirty="0"/>
              <a:t>The “good actors” will restrain from using your data to avoid “court” risks. </a:t>
            </a:r>
          </a:p>
          <a:p>
            <a:pPr marL="0" indent="0">
              <a:buNone/>
            </a:pPr>
            <a:endParaRPr lang="en-GB" dirty="0"/>
          </a:p>
        </p:txBody>
      </p:sp>
    </p:spTree>
    <p:extLst>
      <p:ext uri="{BB962C8B-B14F-4D97-AF65-F5344CB8AC3E}">
        <p14:creationId xmlns:p14="http://schemas.microsoft.com/office/powerpoint/2010/main" val="3224048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in biological practice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27142"/>
            <a:ext cx="10515600" cy="5071621"/>
          </a:xfrm>
        </p:spPr>
        <p:txBody>
          <a:bodyPr>
            <a:normAutofit lnSpcReduction="10000"/>
          </a:bodyPr>
          <a:lstStyle/>
          <a:p>
            <a:pPr marL="0" indent="0">
              <a:buNone/>
            </a:pPr>
            <a:r>
              <a:rPr lang="en-GB" b="1" dirty="0"/>
              <a:t>Reusable</a:t>
            </a:r>
          </a:p>
          <a:p>
            <a:pPr marL="0" indent="0">
              <a:buNone/>
            </a:pPr>
            <a:endParaRPr lang="en-GB" dirty="0"/>
          </a:p>
          <a:p>
            <a:pPr marL="0" indent="0">
              <a:buNone/>
            </a:pPr>
            <a:r>
              <a:rPr lang="en-GB" dirty="0"/>
              <a:t>Describe your data well (good metadata)</a:t>
            </a:r>
          </a:p>
          <a:p>
            <a:r>
              <a:rPr lang="en-GB" dirty="0"/>
              <a:t>write README file describing the data</a:t>
            </a:r>
          </a:p>
          <a:p>
            <a:r>
              <a:rPr lang="en-GB" dirty="0"/>
              <a:t>provide as many details as possible (prepare good metadata)</a:t>
            </a:r>
          </a:p>
          <a:p>
            <a:r>
              <a:rPr lang="en-GB" dirty="0"/>
              <a:t>use descriptive column headers for the data tables</a:t>
            </a:r>
          </a:p>
          <a:p>
            <a:r>
              <a:rPr lang="en-GB" dirty="0"/>
              <a:t>tidy data tables, make them analysis friendly</a:t>
            </a:r>
          </a:p>
          <a:p>
            <a:r>
              <a:rPr lang="en-GB" dirty="0"/>
              <a:t>use (meta)data formats (e.g. SBML, SBOL)</a:t>
            </a:r>
          </a:p>
          <a:p>
            <a:r>
              <a:rPr lang="en-GB" dirty="0"/>
              <a:t>use commonly known terms and PIDs in descriptions</a:t>
            </a:r>
          </a:p>
          <a:p>
            <a:r>
              <a:rPr lang="en-GB" dirty="0"/>
              <a:t>follow Minimum Information Standards</a:t>
            </a:r>
          </a:p>
          <a:p>
            <a:pPr marL="0" indent="0">
              <a:buNone/>
            </a:pPr>
            <a:endParaRPr lang="en-GB" dirty="0"/>
          </a:p>
        </p:txBody>
      </p:sp>
    </p:spTree>
    <p:extLst>
      <p:ext uri="{BB962C8B-B14F-4D97-AF65-F5344CB8AC3E}">
        <p14:creationId xmlns:p14="http://schemas.microsoft.com/office/powerpoint/2010/main" val="524284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example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
            </a:r>
          </a:p>
        </p:txBody>
      </p:sp>
    </p:spTree>
    <p:extLst>
      <p:ext uri="{BB962C8B-B14F-4D97-AF65-F5344CB8AC3E}">
        <p14:creationId xmlns:p14="http://schemas.microsoft.com/office/powerpoint/2010/main" val="2890082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and You</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9D8DC5-0E5F-4B99-900C-3E278A5F248F}"/>
              </a:ext>
            </a:extLst>
          </p:cNvPr>
          <p:cNvSpPr/>
          <p:nvPr/>
        </p:nvSpPr>
        <p:spPr>
          <a:xfrm>
            <a:off x="6096000" y="5244416"/>
            <a:ext cx="1354858"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Intelligible</a:t>
            </a:r>
          </a:p>
        </p:txBody>
      </p:sp>
      <p:sp>
        <p:nvSpPr>
          <p:cNvPr id="6" name="Rectangle 5">
            <a:extLst>
              <a:ext uri="{FF2B5EF4-FFF2-40B4-BE49-F238E27FC236}">
                <a16:creationId xmlns:a16="http://schemas.microsoft.com/office/drawing/2014/main" id="{F1F2D28B-48FB-4842-BF60-77A16A3FBD58}"/>
              </a:ext>
            </a:extLst>
          </p:cNvPr>
          <p:cNvSpPr/>
          <p:nvPr/>
        </p:nvSpPr>
        <p:spPr>
          <a:xfrm>
            <a:off x="8210279" y="5257000"/>
            <a:ext cx="1655774" cy="415498"/>
          </a:xfrm>
          <a:prstGeom prst="rect">
            <a:avLst/>
          </a:prstGeom>
          <a:solidFill>
            <a:schemeClr val="bg1"/>
          </a:solidFill>
        </p:spPr>
        <p:txBody>
          <a:bodyPr wrap="none">
            <a:spAutoFit/>
          </a:bodyPr>
          <a:lstStyle/>
          <a:p>
            <a:r>
              <a:rPr lang="en-GB" sz="2100" dirty="0">
                <a:solidFill>
                  <a:schemeClr val="tx2">
                    <a:lumMod val="60000"/>
                    <a:lumOff val="40000"/>
                  </a:schemeClr>
                </a:solidFill>
                <a:latin typeface="Corbel" panose="020B0503020204020204" pitchFamily="34" charset="0"/>
              </a:rPr>
              <a:t>Reproducible</a:t>
            </a:r>
          </a:p>
        </p:txBody>
      </p:sp>
      <p:sp>
        <p:nvSpPr>
          <p:cNvPr id="7" name="Rectangle 6">
            <a:extLst>
              <a:ext uri="{FF2B5EF4-FFF2-40B4-BE49-F238E27FC236}">
                <a16:creationId xmlns:a16="http://schemas.microsoft.com/office/drawing/2014/main" id="{725D77CC-C0EF-4659-87DC-E623FBCA6E30}"/>
              </a:ext>
            </a:extLst>
          </p:cNvPr>
          <p:cNvSpPr/>
          <p:nvPr/>
        </p:nvSpPr>
        <p:spPr>
          <a:xfrm>
            <a:off x="1988588" y="5257000"/>
            <a:ext cx="971741"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Citable</a:t>
            </a:r>
          </a:p>
        </p:txBody>
      </p:sp>
      <p:sp>
        <p:nvSpPr>
          <p:cNvPr id="8" name="Rectangle 7">
            <a:extLst>
              <a:ext uri="{FF2B5EF4-FFF2-40B4-BE49-F238E27FC236}">
                <a16:creationId xmlns:a16="http://schemas.microsoft.com/office/drawing/2014/main" id="{C66A31C1-ACF8-4FA1-AF05-7B006780E7B3}"/>
              </a:ext>
            </a:extLst>
          </p:cNvPr>
          <p:cNvSpPr/>
          <p:nvPr/>
        </p:nvSpPr>
        <p:spPr>
          <a:xfrm>
            <a:off x="3440316" y="5257000"/>
            <a:ext cx="2216889"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Track &amp; Countable</a:t>
            </a:r>
          </a:p>
        </p:txBody>
      </p:sp>
      <p:sp>
        <p:nvSpPr>
          <p:cNvPr id="9" name="TextBox 8">
            <a:extLst>
              <a:ext uri="{FF2B5EF4-FFF2-40B4-BE49-F238E27FC236}">
                <a16:creationId xmlns:a16="http://schemas.microsoft.com/office/drawing/2014/main" id="{83A55002-18C5-4D7D-B132-2D7C4273B10D}"/>
              </a:ext>
            </a:extLst>
          </p:cNvPr>
          <p:cNvSpPr txBox="1"/>
          <p:nvPr/>
        </p:nvSpPr>
        <p:spPr>
          <a:xfrm>
            <a:off x="669303" y="6353666"/>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3383671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vs Open Science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FAIR != Open</a:t>
            </a:r>
          </a:p>
          <a:p>
            <a:pPr marL="0" indent="0">
              <a:buNone/>
            </a:pPr>
            <a:endParaRPr lang="en-GB" dirty="0"/>
          </a:p>
          <a:p>
            <a:r>
              <a:rPr lang="en-GB" dirty="0"/>
              <a:t>The data record can be FAIR but the data itself can remain hidden</a:t>
            </a:r>
          </a:p>
          <a:p>
            <a:pPr marL="0" indent="0">
              <a:buNone/>
            </a:pPr>
            <a:endParaRPr lang="en-GB" dirty="0"/>
          </a:p>
          <a:p>
            <a:r>
              <a:rPr lang="en-GB" dirty="0"/>
              <a:t>FAIR data can easily be made public and become Open</a:t>
            </a:r>
          </a:p>
          <a:p>
            <a:endParaRPr lang="en-GB" dirty="0"/>
          </a:p>
          <a:p>
            <a:r>
              <a:rPr lang="en-GB" dirty="0"/>
              <a:t>Open data which are not FAIR have limited value</a:t>
            </a:r>
          </a:p>
        </p:txBody>
      </p:sp>
    </p:spTree>
    <p:extLst>
      <p:ext uri="{BB962C8B-B14F-4D97-AF65-F5344CB8AC3E}">
        <p14:creationId xmlns:p14="http://schemas.microsoft.com/office/powerpoint/2010/main" val="2358643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9BD6-BAAF-4519-B94F-6622E5C8018C}"/>
              </a:ext>
            </a:extLst>
          </p:cNvPr>
          <p:cNvSpPr>
            <a:spLocks noGrp="1"/>
          </p:cNvSpPr>
          <p:nvPr>
            <p:ph type="title"/>
          </p:nvPr>
        </p:nvSpPr>
        <p:spPr/>
        <p:txBody>
          <a:bodyPr/>
          <a:lstStyle/>
          <a:p>
            <a:r>
              <a:rPr lang="en-GB" dirty="0"/>
              <a:t>FAIR quiz</a:t>
            </a:r>
          </a:p>
        </p:txBody>
      </p:sp>
      <p:sp>
        <p:nvSpPr>
          <p:cNvPr id="3" name="Content Placeholder 2">
            <a:extLst>
              <a:ext uri="{FF2B5EF4-FFF2-40B4-BE49-F238E27FC236}">
                <a16:creationId xmlns:a16="http://schemas.microsoft.com/office/drawing/2014/main" id="{EB62F193-87B7-4BD2-8E48-88EF0192A58F}"/>
              </a:ext>
            </a:extLst>
          </p:cNvPr>
          <p:cNvSpPr>
            <a:spLocks noGrp="1"/>
          </p:cNvSpPr>
          <p:nvPr>
            <p:ph idx="1"/>
          </p:nvPr>
        </p:nvSpPr>
        <p:spPr/>
        <p:txBody>
          <a:bodyPr/>
          <a:lstStyle/>
          <a:p>
            <a:pPr marL="0" indent="0">
              <a:buNone/>
            </a:pPr>
            <a:r>
              <a:rPr lang="en-GB" dirty="0"/>
              <a:t>…</a:t>
            </a:r>
          </a:p>
        </p:txBody>
      </p:sp>
    </p:spTree>
    <p:extLst>
      <p:ext uri="{BB962C8B-B14F-4D97-AF65-F5344CB8AC3E}">
        <p14:creationId xmlns:p14="http://schemas.microsoft.com/office/powerpoint/2010/main" val="346360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E17D-5A2A-49B6-8206-1BAA73046333}"/>
              </a:ext>
            </a:extLst>
          </p:cNvPr>
          <p:cNvSpPr>
            <a:spLocks noGrp="1"/>
          </p:cNvSpPr>
          <p:nvPr>
            <p:ph type="title"/>
          </p:nvPr>
        </p:nvSpPr>
        <p:spPr/>
        <p:txBody>
          <a:bodyPr/>
          <a:lstStyle/>
          <a:p>
            <a:r>
              <a:rPr lang="en-GB" dirty="0"/>
              <a:t>What is data</a:t>
            </a:r>
          </a:p>
        </p:txBody>
      </p:sp>
      <p:sp>
        <p:nvSpPr>
          <p:cNvPr id="3" name="Content Placeholder 2">
            <a:extLst>
              <a:ext uri="{FF2B5EF4-FFF2-40B4-BE49-F238E27FC236}">
                <a16:creationId xmlns:a16="http://schemas.microsoft.com/office/drawing/2014/main" id="{81C9C253-9151-4F30-875B-B69CD1772575}"/>
              </a:ext>
            </a:extLst>
          </p:cNvPr>
          <p:cNvSpPr>
            <a:spLocks noGrp="1"/>
          </p:cNvSpPr>
          <p:nvPr>
            <p:ph idx="1"/>
          </p:nvPr>
        </p:nvSpPr>
        <p:spPr/>
        <p:txBody>
          <a:bodyPr/>
          <a:lstStyle/>
          <a:p>
            <a:pPr marL="0" indent="0">
              <a:buNone/>
            </a:pPr>
            <a:r>
              <a:rPr lang="en-GB" dirty="0"/>
              <a:t>Data does not mean Excel files with recorded measurements from a machine. Data also includes:</a:t>
            </a:r>
          </a:p>
          <a:p>
            <a:endParaRPr lang="en-GB" dirty="0"/>
          </a:p>
          <a:p>
            <a:r>
              <a:rPr lang="en-GB" dirty="0"/>
              <a:t>images, not only from microscopes</a:t>
            </a:r>
          </a:p>
          <a:p>
            <a:r>
              <a:rPr lang="en-GB" dirty="0"/>
              <a:t>information about biological materials, like strain or patient details</a:t>
            </a:r>
          </a:p>
          <a:p>
            <a:r>
              <a:rPr lang="en-GB" dirty="0"/>
              <a:t>recipes, laboratory and measurement protocols</a:t>
            </a:r>
          </a:p>
          <a:p>
            <a:r>
              <a:rPr lang="en-GB" dirty="0"/>
              <a:t>scripts, analysis procedures, and custom software are also considered data</a:t>
            </a:r>
          </a:p>
        </p:txBody>
      </p:sp>
    </p:spTree>
    <p:extLst>
      <p:ext uri="{BB962C8B-B14F-4D97-AF65-F5344CB8AC3E}">
        <p14:creationId xmlns:p14="http://schemas.microsoft.com/office/powerpoint/2010/main" val="51721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2DF9-134C-4023-A338-A983DBB67D3D}"/>
              </a:ext>
            </a:extLst>
          </p:cNvPr>
          <p:cNvSpPr>
            <a:spLocks noGrp="1"/>
          </p:cNvSpPr>
          <p:nvPr>
            <p:ph type="title"/>
          </p:nvPr>
        </p:nvSpPr>
        <p:spPr/>
        <p:txBody>
          <a:bodyPr/>
          <a:lstStyle/>
          <a:p>
            <a:r>
              <a:rPr lang="en-GB" dirty="0"/>
              <a:t>Data from publications</a:t>
            </a:r>
          </a:p>
        </p:txBody>
      </p:sp>
      <p:sp>
        <p:nvSpPr>
          <p:cNvPr id="3" name="Content Placeholder 2">
            <a:extLst>
              <a:ext uri="{FF2B5EF4-FFF2-40B4-BE49-F238E27FC236}">
                <a16:creationId xmlns:a16="http://schemas.microsoft.com/office/drawing/2014/main" id="{099866C7-86DC-42B0-AD43-7D4ADB0FBC7B}"/>
              </a:ext>
            </a:extLst>
          </p:cNvPr>
          <p:cNvSpPr>
            <a:spLocks noGrp="1"/>
          </p:cNvSpPr>
          <p:nvPr>
            <p:ph idx="1"/>
          </p:nvPr>
        </p:nvSpPr>
        <p:spPr/>
        <p:txBody>
          <a:bodyPr/>
          <a:lstStyle/>
          <a:p>
            <a:pPr marL="0" indent="0">
              <a:buNone/>
            </a:pPr>
            <a:r>
              <a:rPr lang="en-GB" dirty="0"/>
              <a:t>…</a:t>
            </a:r>
          </a:p>
        </p:txBody>
      </p:sp>
    </p:spTree>
    <p:extLst>
      <p:ext uri="{BB962C8B-B14F-4D97-AF65-F5344CB8AC3E}">
        <p14:creationId xmlns:p14="http://schemas.microsoft.com/office/powerpoint/2010/main" val="223921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protocol</a:t>
            </a:r>
          </a:p>
        </p:txBody>
      </p:sp>
      <p:pic>
        <p:nvPicPr>
          <p:cNvPr id="5" name="Content Placeholder 4" descr="Text&#10;&#10;Description automatically generated">
            <a:extLst>
              <a:ext uri="{FF2B5EF4-FFF2-40B4-BE49-F238E27FC236}">
                <a16:creationId xmlns:a16="http://schemas.microsoft.com/office/drawing/2014/main" id="{5227BF4F-B3B7-41B2-8BDB-7F496257A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8649" y="2296161"/>
            <a:ext cx="8954702" cy="3410266"/>
          </a:xfrm>
        </p:spPr>
      </p:pic>
    </p:spTree>
    <p:extLst>
      <p:ext uri="{BB962C8B-B14F-4D97-AF65-F5344CB8AC3E}">
        <p14:creationId xmlns:p14="http://schemas.microsoft.com/office/powerpoint/2010/main" val="146710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91E-5DBA-4225-9356-B455AD77E2F2}"/>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925D96EA-985C-42EF-A20F-F2A2EA1FFA9E}"/>
              </a:ext>
            </a:extLst>
          </p:cNvPr>
          <p:cNvSpPr>
            <a:spLocks noGrp="1"/>
          </p:cNvSpPr>
          <p:nvPr>
            <p:ph idx="1"/>
          </p:nvPr>
        </p:nvSpPr>
        <p:spPr/>
        <p:txBody>
          <a:bodyPr/>
          <a:lstStyle/>
          <a:p>
            <a:r>
              <a:rPr lang="en-GB" dirty="0"/>
              <a:t>Only averaged data available</a:t>
            </a:r>
          </a:p>
          <a:p>
            <a:r>
              <a:rPr lang="en-GB" dirty="0"/>
              <a:t>No numerical data available</a:t>
            </a:r>
          </a:p>
          <a:p>
            <a:r>
              <a:rPr lang="en-GB" dirty="0"/>
              <a:t>Data tables in PDF files in supporting information</a:t>
            </a:r>
          </a:p>
          <a:p>
            <a:r>
              <a:rPr lang="en-GB" dirty="0"/>
              <a:t>Vendor specific file formats</a:t>
            </a:r>
          </a:p>
          <a:p>
            <a:r>
              <a:rPr lang="en-GB" dirty="0"/>
              <a:t>Links to non existing group websites / databases</a:t>
            </a:r>
          </a:p>
          <a:p>
            <a:r>
              <a:rPr lang="en-GB" dirty="0"/>
              <a:t>Data / Code “on request”</a:t>
            </a:r>
          </a:p>
          <a:p>
            <a:endParaRPr lang="en-GB" dirty="0"/>
          </a:p>
          <a:p>
            <a:endParaRPr lang="en-GB" dirty="0"/>
          </a:p>
        </p:txBody>
      </p:sp>
    </p:spTree>
    <p:extLst>
      <p:ext uri="{BB962C8B-B14F-4D97-AF65-F5344CB8AC3E}">
        <p14:creationId xmlns:p14="http://schemas.microsoft.com/office/powerpoint/2010/main" val="104778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D9D2-D70D-4096-9D1F-9C14A2E4C401}"/>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A33D701F-93E2-48AA-83A7-DB6D27798AB0}"/>
              </a:ext>
            </a:extLst>
          </p:cNvPr>
          <p:cNvSpPr>
            <a:spLocks noGrp="1"/>
          </p:cNvSpPr>
          <p:nvPr>
            <p:ph idx="1"/>
          </p:nvPr>
        </p:nvSpPr>
        <p:spPr/>
        <p:txBody>
          <a:bodyPr/>
          <a:lstStyle/>
          <a:p>
            <a:r>
              <a:rPr lang="en-GB" dirty="0"/>
              <a:t>the protocol was difficult to </a:t>
            </a:r>
            <a:r>
              <a:rPr lang="en-GB" b="1" i="1" dirty="0"/>
              <a:t>find</a:t>
            </a:r>
            <a:r>
              <a:rPr lang="en-GB" dirty="0"/>
              <a:t> (the loops), </a:t>
            </a:r>
          </a:p>
          <a:p>
            <a:r>
              <a:rPr lang="en-GB" dirty="0"/>
              <a:t>the protocol difficult to </a:t>
            </a:r>
            <a:r>
              <a:rPr lang="en-GB" b="1" i="1" dirty="0"/>
              <a:t>access</a:t>
            </a:r>
            <a:r>
              <a:rPr lang="en-GB" dirty="0"/>
              <a:t> (pay wall), </a:t>
            </a:r>
          </a:p>
          <a:p>
            <a:r>
              <a:rPr lang="en-GB" dirty="0"/>
              <a:t>and not </a:t>
            </a:r>
            <a:r>
              <a:rPr lang="en-GB" b="1" i="1" dirty="0"/>
              <a:t>reusable</a:t>
            </a:r>
            <a:r>
              <a:rPr lang="en-GB" dirty="0"/>
              <a:t> as it lacked the necessary details (dead-end). </a:t>
            </a:r>
          </a:p>
          <a:p>
            <a:pPr marL="0" indent="0">
              <a:buNone/>
            </a:pPr>
            <a:endParaRPr lang="en-GB" dirty="0"/>
          </a:p>
          <a:p>
            <a:pPr marL="0" indent="0">
              <a:buNone/>
            </a:pPr>
            <a:r>
              <a:rPr lang="en-GB" dirty="0"/>
              <a:t>In the second example the data were not </a:t>
            </a:r>
            <a:r>
              <a:rPr lang="en-GB" b="1" i="1" dirty="0"/>
              <a:t>interoperable</a:t>
            </a:r>
            <a:r>
              <a:rPr lang="en-GB" dirty="0"/>
              <a:t> and </a:t>
            </a:r>
            <a:r>
              <a:rPr lang="en-GB" b="1" i="1" dirty="0"/>
              <a:t>reusable</a:t>
            </a:r>
            <a:r>
              <a:rPr lang="en-GB" dirty="0"/>
              <a:t> as their were only available as a figure graph so not a numerical format</a:t>
            </a:r>
          </a:p>
        </p:txBody>
      </p:sp>
    </p:spTree>
    <p:extLst>
      <p:ext uri="{BB962C8B-B14F-4D97-AF65-F5344CB8AC3E}">
        <p14:creationId xmlns:p14="http://schemas.microsoft.com/office/powerpoint/2010/main" val="1841609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76771C-B2F6-4E5B-B128-C9FDB872F544}"/>
              </a:ext>
            </a:extLst>
          </p:cNvPr>
          <p:cNvSpPr txBox="1"/>
          <p:nvPr/>
        </p:nvSpPr>
        <p:spPr>
          <a:xfrm>
            <a:off x="669303" y="6353666"/>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147833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t>Findable</a:t>
            </a:r>
            <a:r>
              <a:rPr lang="en-GB" sz="2000" dirty="0"/>
              <a:t>:  Easy to find the data and the metadata for both humans and computers. Automatic and reliable discovery of datasets and services depends on machine-readable persistent identifiers (PIDs) and metadata.</a:t>
            </a:r>
          </a:p>
          <a:p>
            <a:endParaRPr lang="en-GB" sz="2000" dirty="0"/>
          </a:p>
          <a:p>
            <a:r>
              <a:rPr lang="en-GB" sz="2000" b="1" dirty="0"/>
              <a:t>Accessible</a:t>
            </a:r>
            <a:r>
              <a:rPr lang="en-GB" sz="2000" dirty="0"/>
              <a:t>: The (meta)data retrievable by their identifier using a standardized and open communications protocol (including authentication and authorisation). Metadata should be available even when the data are no longer available.</a:t>
            </a:r>
          </a:p>
          <a:p>
            <a:endParaRPr lang="en-GB" sz="2000" dirty="0"/>
          </a:p>
          <a:p>
            <a:r>
              <a:rPr lang="en-GB" sz="2000" b="1" dirty="0"/>
              <a:t>Interoperable</a:t>
            </a:r>
            <a:r>
              <a:rPr lang="en-GB" sz="2000" dirty="0"/>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p>
          <a:p>
            <a:r>
              <a:rPr lang="en-GB" sz="2000" b="1" dirty="0"/>
              <a:t>Re-usable</a:t>
            </a:r>
            <a:r>
              <a:rPr lang="en-GB" sz="2000" dirty="0"/>
              <a:t>: FAIR aims at optimizing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973248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in biological practice</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61257"/>
            <a:ext cx="10925666" cy="4893647"/>
          </a:xfrm>
          <a:prstGeom prst="rect">
            <a:avLst/>
          </a:prstGeom>
        </p:spPr>
        <p:txBody>
          <a:bodyPr wrap="square">
            <a:spAutoFit/>
          </a:bodyPr>
          <a:lstStyle/>
          <a:p>
            <a:r>
              <a:rPr lang="en-GB" sz="2400" b="1" dirty="0"/>
              <a:t>Findable &amp; Accessible  </a:t>
            </a:r>
          </a:p>
          <a:p>
            <a:endParaRPr lang="en-GB" sz="2400" dirty="0"/>
          </a:p>
          <a:p>
            <a:r>
              <a:rPr lang="en-GB" sz="2400" dirty="0"/>
              <a:t>Deposit data to an external, reputable public repository.</a:t>
            </a:r>
          </a:p>
          <a:p>
            <a:endParaRPr lang="en-GB" sz="2400" dirty="0"/>
          </a:p>
          <a:p>
            <a:r>
              <a:rPr lang="en-GB" sz="2400" dirty="0"/>
              <a:t>Repositories provide </a:t>
            </a:r>
            <a:r>
              <a:rPr lang="en-GB" sz="2400" b="1" dirty="0"/>
              <a:t>persistent identifiers </a:t>
            </a:r>
            <a:r>
              <a:rPr lang="en-GB" sz="2400" dirty="0"/>
              <a:t>(PIDs), catalogue options, advanced metadata searching, and download statistics. Some repositories can also host private data or provide embargo periods, meaning access to all data can be delayed.</a:t>
            </a:r>
          </a:p>
          <a:p>
            <a:endParaRPr lang="en-GB" sz="2400" dirty="0"/>
          </a:p>
          <a:p>
            <a:r>
              <a:rPr lang="en-GB" sz="2400" dirty="0"/>
              <a:t>There are general “data agnostic” repositories, for example: </a:t>
            </a:r>
            <a:r>
              <a:rPr lang="en-GB" sz="2400" dirty="0">
                <a:hlinkClick r:id="rId2"/>
              </a:rPr>
              <a:t>Dryad</a:t>
            </a:r>
            <a:r>
              <a:rPr lang="en-GB" sz="2400" dirty="0"/>
              <a:t>, </a:t>
            </a:r>
            <a:r>
              <a:rPr lang="en-GB" sz="2400" dirty="0" err="1">
                <a:hlinkClick r:id="rId3"/>
              </a:rPr>
              <a:t>Zenodo</a:t>
            </a:r>
            <a:r>
              <a:rPr lang="en-GB" sz="2400" dirty="0"/>
              <a:t>, </a:t>
            </a:r>
            <a:r>
              <a:rPr lang="en-GB" sz="2400" dirty="0" err="1">
                <a:hlinkClick r:id="rId4"/>
              </a:rPr>
              <a:t>FigShare</a:t>
            </a:r>
            <a:r>
              <a:rPr lang="en-GB" sz="2400" dirty="0"/>
              <a:t>, </a:t>
            </a:r>
            <a:r>
              <a:rPr lang="en-GB" sz="2400" dirty="0" err="1">
                <a:hlinkClick r:id="rId5"/>
              </a:rPr>
              <a:t>Dataverse</a:t>
            </a:r>
            <a:r>
              <a:rPr lang="en-GB" sz="2400" dirty="0"/>
              <a:t>. </a:t>
            </a:r>
          </a:p>
          <a:p>
            <a:endParaRPr lang="en-GB" sz="2400" dirty="0"/>
          </a:p>
          <a:p>
            <a:r>
              <a:rPr lang="en-GB" sz="2400" dirty="0"/>
              <a:t>Or domain specific, for example: </a:t>
            </a:r>
            <a:r>
              <a:rPr lang="en-GB" sz="2400" dirty="0" err="1">
                <a:hlinkClick r:id="rId6"/>
              </a:rPr>
              <a:t>UniProt</a:t>
            </a:r>
            <a:r>
              <a:rPr lang="en-GB" sz="2400" dirty="0"/>
              <a:t> protein data, </a:t>
            </a:r>
            <a:r>
              <a:rPr lang="en-GB" sz="2400" dirty="0">
                <a:hlinkClick r:id="rId7"/>
              </a:rPr>
              <a:t>GenBank</a:t>
            </a:r>
            <a:r>
              <a:rPr lang="en-GB" sz="2400" dirty="0"/>
              <a:t> sequence data, </a:t>
            </a:r>
            <a:r>
              <a:rPr lang="en-GB" sz="2400" dirty="0" err="1">
                <a:hlinkClick r:id="rId8"/>
              </a:rPr>
              <a:t>MetaboLights</a:t>
            </a:r>
            <a:r>
              <a:rPr lang="en-GB" sz="2400" dirty="0"/>
              <a:t> metabolomics data.</a:t>
            </a:r>
          </a:p>
        </p:txBody>
      </p:sp>
    </p:spTree>
    <p:extLst>
      <p:ext uri="{BB962C8B-B14F-4D97-AF65-F5344CB8AC3E}">
        <p14:creationId xmlns:p14="http://schemas.microsoft.com/office/powerpoint/2010/main" val="3399547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912</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Corbel</vt:lpstr>
      <vt:lpstr>Office Theme</vt:lpstr>
      <vt:lpstr>Being FAIR</vt:lpstr>
      <vt:lpstr>What is data</vt:lpstr>
      <vt:lpstr>Data from publications</vt:lpstr>
      <vt:lpstr>Impossible protocol</vt:lpstr>
      <vt:lpstr>Common problems</vt:lpstr>
      <vt:lpstr>Common problems</vt:lpstr>
      <vt:lpstr>FAIR principles</vt:lpstr>
      <vt:lpstr>FAIR principles</vt:lpstr>
      <vt:lpstr>FAIR in biological practice</vt:lpstr>
      <vt:lpstr>Persistent identifiers (PIDs)</vt:lpstr>
      <vt:lpstr>Persistent identifiers (PIDs)</vt:lpstr>
      <vt:lpstr>FAIR in biological practice</vt:lpstr>
      <vt:lpstr>FAIR in biological practice</vt:lpstr>
      <vt:lpstr>Copyright and data</vt:lpstr>
      <vt:lpstr>FAIR in biological practice</vt:lpstr>
      <vt:lpstr>FAIR example</vt:lpstr>
      <vt:lpstr>FAIR and You</vt:lpstr>
      <vt:lpstr>FAIR vs Open Science</vt:lpstr>
      <vt:lpstr>FAIR 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FAIR</dc:title>
  <dc:creator>ZIELINSKI Tomasz</dc:creator>
  <cp:lastModifiedBy>ZIELINSKI Tomasz</cp:lastModifiedBy>
  <cp:revision>13</cp:revision>
  <dcterms:created xsi:type="dcterms:W3CDTF">2021-05-18T22:49:39Z</dcterms:created>
  <dcterms:modified xsi:type="dcterms:W3CDTF">2021-05-19T02:04:34Z</dcterms:modified>
</cp:coreProperties>
</file>