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80" r:id="rId2"/>
    <p:sldId id="256" r:id="rId3"/>
    <p:sldId id="259" r:id="rId4"/>
    <p:sldId id="279" r:id="rId5"/>
    <p:sldId id="293" r:id="rId6"/>
    <p:sldId id="274" r:id="rId7"/>
    <p:sldId id="294" r:id="rId8"/>
    <p:sldId id="281" r:id="rId9"/>
    <p:sldId id="283" r:id="rId10"/>
    <p:sldId id="271" r:id="rId11"/>
    <p:sldId id="284" r:id="rId12"/>
    <p:sldId id="277" r:id="rId13"/>
    <p:sldId id="285" r:id="rId14"/>
    <p:sldId id="273" r:id="rId15"/>
    <p:sldId id="295" r:id="rId16"/>
    <p:sldId id="287" r:id="rId17"/>
    <p:sldId id="286" r:id="rId18"/>
    <p:sldId id="288" r:id="rId19"/>
    <p:sldId id="289" r:id="rId20"/>
    <p:sldId id="278" r:id="rId21"/>
    <p:sldId id="290" r:id="rId22"/>
    <p:sldId id="262" r:id="rId23"/>
    <p:sldId id="272" r:id="rId24"/>
    <p:sldId id="291" r:id="rId25"/>
    <p:sldId id="258" r:id="rId26"/>
    <p:sldId id="29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6" autoAdjust="0"/>
    <p:restoredTop sz="77513" autoAdjust="0"/>
  </p:normalViewPr>
  <p:slideViewPr>
    <p:cSldViewPr snapToGrid="0">
      <p:cViewPr varScale="1">
        <p:scale>
          <a:sx n="102" d="100"/>
          <a:sy n="102" d="100"/>
        </p:scale>
        <p:origin x="120"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21/03/2024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journals.plos.org/ploscompbiol/article?id=10.1371/journal.pcbi.1005510#sec009"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doi.org/10.1038/sdata.2016.44"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Before you even start collecting or working with data you should decide how to structure and name files and folders. This will:</a:t>
            </a:r>
          </a:p>
          <a:p>
            <a:pPr algn="l">
              <a:buFont typeface="Arial" panose="020B0604020202020204" pitchFamily="34" charset="0"/>
              <a:buChar char="•"/>
            </a:pPr>
            <a:r>
              <a:rPr lang="en-GB" b="0" i="0" dirty="0">
                <a:solidFill>
                  <a:srgbClr val="333333"/>
                </a:solidFill>
                <a:effectLst/>
                <a:latin typeface="Ubuntu"/>
              </a:rPr>
              <a:t>allow for standardized data collection and analysis by many team members.</a:t>
            </a:r>
          </a:p>
          <a:p>
            <a:pPr algn="l">
              <a:buFont typeface="Arial" panose="020B0604020202020204" pitchFamily="34" charset="0"/>
              <a:buChar char="•"/>
            </a:pPr>
            <a:r>
              <a:rPr lang="en-GB" b="0" i="0" dirty="0">
                <a:solidFill>
                  <a:srgbClr val="333333"/>
                </a:solidFill>
                <a:effectLst/>
                <a:latin typeface="Ubuntu"/>
              </a:rPr>
              <a:t>make it easier for the researcher to determine where files should be saved.</a:t>
            </a:r>
          </a:p>
          <a:p>
            <a:pPr algn="l">
              <a:buFont typeface="Arial" panose="020B0604020202020204" pitchFamily="34" charset="0"/>
              <a:buChar char="•"/>
            </a:pPr>
            <a:r>
              <a:rPr lang="en-GB" b="0" i="0" dirty="0">
                <a:solidFill>
                  <a:srgbClr val="333333"/>
                </a:solidFill>
                <a:effectLst/>
                <a:latin typeface="Ubuntu"/>
              </a:rPr>
              <a:t>avoid file duplication.</a:t>
            </a:r>
          </a:p>
          <a:p>
            <a:pPr algn="l">
              <a:buFont typeface="Arial" panose="020B0604020202020204" pitchFamily="34" charset="0"/>
              <a:buChar char="•"/>
            </a:pPr>
            <a:r>
              <a:rPr lang="en-GB" b="0" i="0" dirty="0">
                <a:solidFill>
                  <a:srgbClr val="333333"/>
                </a:solidFill>
                <a:effectLst/>
                <a:latin typeface="Ubuntu"/>
              </a:rPr>
              <a:t>help make retrieval and archiving more efficient.</a:t>
            </a:r>
          </a:p>
        </p:txBody>
      </p:sp>
      <p:sp>
        <p:nvSpPr>
          <p:cNvPr id="4" name="Slide Number Placeholder 3"/>
          <p:cNvSpPr>
            <a:spLocks noGrp="1"/>
          </p:cNvSpPr>
          <p:nvPr>
            <p:ph type="sldNum" sz="quarter" idx="5"/>
          </p:nvPr>
        </p:nvSpPr>
        <p:spPr/>
        <p:txBody>
          <a:bodyPr/>
          <a:lstStyle/>
          <a:p>
            <a:fld id="{B361C124-7373-F149-A166-BB8240B9FE77}" type="slidenum">
              <a:rPr lang="en-GB" smtClean="0"/>
              <a:t>2</a:t>
            </a:fld>
            <a:endParaRPr lang="en-GB"/>
          </a:p>
        </p:txBody>
      </p:sp>
    </p:spTree>
    <p:extLst>
      <p:ext uri="{BB962C8B-B14F-4D97-AF65-F5344CB8AC3E}">
        <p14:creationId xmlns:p14="http://schemas.microsoft.com/office/powerpoint/2010/main" val="365825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333333"/>
                </a:solidFill>
                <a:effectLst/>
                <a:latin typeface="Ubuntu"/>
              </a:rPr>
              <a:t>Using dates up front makes it difficult to quickly find data for particular conditions or genotypes. It also masks the “logical” order of samples or timepoints.</a:t>
            </a:r>
          </a:p>
          <a:p>
            <a:pPr algn="l">
              <a:buFont typeface="Arial" panose="020B0604020202020204" pitchFamily="34" charset="0"/>
              <a:buChar char="•"/>
            </a:pPr>
            <a:r>
              <a:rPr lang="en-GB" b="0" i="0" dirty="0">
                <a:solidFill>
                  <a:srgbClr val="333333"/>
                </a:solidFill>
                <a:effectLst/>
                <a:latin typeface="Ubuntu"/>
              </a:rPr>
              <a:t>Named months break the “expected” sorting, same as dates without leading 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333333"/>
                </a:solidFill>
                <a:effectLst/>
                <a:latin typeface="Ubuntu"/>
              </a:rPr>
              <a:t>The lack of consistency makes it very difficult to get data from related samples/conditions.</a:t>
            </a:r>
          </a:p>
          <a:p>
            <a:pPr algn="l">
              <a:buFont typeface="Arial" panose="020B0604020202020204" pitchFamily="34" charset="0"/>
              <a:buChar char="•"/>
            </a:pPr>
            <a:r>
              <a:rPr lang="en-GB" b="0" i="0" dirty="0">
                <a:solidFill>
                  <a:srgbClr val="333333"/>
                </a:solidFill>
                <a:effectLst/>
                <a:latin typeface="Ubuntu"/>
              </a:rPr>
              <a:t>Without leading zeros, ‘s12’ appear before s1 and s2</a:t>
            </a:r>
          </a:p>
          <a:p>
            <a:pPr algn="l">
              <a:buFont typeface="Arial" panose="020B0604020202020204" pitchFamily="34" charset="0"/>
              <a:buNone/>
            </a:pPr>
            <a:endParaRPr lang="en-GB" b="0" i="0" dirty="0">
              <a:solidFill>
                <a:srgbClr val="333333"/>
              </a:solidFill>
              <a:effectLst/>
              <a:latin typeface="Ubuntu"/>
            </a:endParaRPr>
          </a:p>
          <a:p>
            <a:pPr algn="l">
              <a:buFont typeface="Arial" panose="020B0604020202020204" pitchFamily="34" charset="0"/>
              <a:buChar char="•"/>
            </a:pPr>
            <a:r>
              <a:rPr lang="en-GB" b="0" i="0" dirty="0">
                <a:solidFill>
                  <a:srgbClr val="333333"/>
                </a:solidFill>
                <a:effectLst/>
                <a:latin typeface="Ubuntu"/>
              </a:rPr>
              <a:t>the first (and second) part of the name are easiest to spot</a:t>
            </a:r>
          </a:p>
          <a:p>
            <a:pPr algn="l">
              <a:buFont typeface="Arial" panose="020B0604020202020204" pitchFamily="34" charset="0"/>
              <a:buChar char="•"/>
            </a:pPr>
            <a:r>
              <a:rPr lang="en-GB" b="0" i="0" dirty="0">
                <a:solidFill>
                  <a:srgbClr val="333333"/>
                </a:solidFill>
                <a:effectLst/>
                <a:latin typeface="Ubuntu"/>
              </a:rPr>
              <a:t>the last file is also from LD conditions, but appears after SD, same with ‘</a:t>
            </a:r>
            <a:r>
              <a:rPr lang="en-GB" b="0" i="0" dirty="0" err="1">
                <a:solidFill>
                  <a:srgbClr val="333333"/>
                </a:solidFill>
                <a:effectLst/>
                <a:latin typeface="Ubuntu"/>
              </a:rPr>
              <a:t>phya</a:t>
            </a:r>
            <a:r>
              <a:rPr lang="en-GB" b="0" i="0" dirty="0">
                <a:solidFill>
                  <a:srgbClr val="333333"/>
                </a:solidFill>
                <a:effectLst/>
                <a:latin typeface="Ubuntu"/>
              </a:rPr>
              <a:t>’ genotypes</a:t>
            </a:r>
          </a:p>
          <a:p>
            <a:pPr algn="l">
              <a:buFont typeface="Arial" panose="020B0604020202020204" pitchFamily="34" charset="0"/>
              <a:buChar char="•"/>
            </a:pPr>
            <a:r>
              <a:rPr lang="en-GB" b="0" i="0" dirty="0">
                <a:solidFill>
                  <a:srgbClr val="333333"/>
                </a:solidFill>
                <a:effectLst/>
                <a:latin typeface="Ubuntu"/>
              </a:rPr>
              <a:t>the last 3 file names are easiest to read as all parts appear on top of each other due to the same 3 letter-length codes </a:t>
            </a:r>
            <a:r>
              <a:rPr lang="en-GB" b="0" i="0" dirty="0" err="1">
                <a:solidFill>
                  <a:srgbClr val="333333"/>
                </a:solidFill>
                <a:effectLst/>
                <a:latin typeface="Ubuntu"/>
              </a:rPr>
              <a:t>ons</a:t>
            </a:r>
            <a:r>
              <a:rPr lang="en-GB" b="0" i="0" dirty="0">
                <a:solidFill>
                  <a:srgbClr val="333333"/>
                </a:solidFill>
                <a:effectLst/>
                <a:latin typeface="Ubuntu"/>
              </a:rPr>
              <a:t> and off</a:t>
            </a:r>
          </a:p>
          <a:p>
            <a:pPr algn="l">
              <a:buFont typeface="Arial" panose="020B0604020202020204" pitchFamily="34" charset="0"/>
              <a:buChar char="•"/>
            </a:pPr>
            <a:r>
              <a:rPr lang="en-GB" b="0" i="0" dirty="0">
                <a:solidFill>
                  <a:srgbClr val="333333"/>
                </a:solidFill>
                <a:effectLst/>
                <a:latin typeface="Ubuntu"/>
              </a:rPr>
              <a:t>Without leading zeros, ‘s12’ appear before s1 and s2</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6</a:t>
            </a:fld>
            <a:endParaRPr lang="en-GB"/>
          </a:p>
        </p:txBody>
      </p:sp>
    </p:spTree>
    <p:extLst>
      <p:ext uri="{BB962C8B-B14F-4D97-AF65-F5344CB8AC3E}">
        <p14:creationId xmlns:p14="http://schemas.microsoft.com/office/powerpoint/2010/main" val="1290865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pt-BR" b="0" i="0" dirty="0">
                <a:solidFill>
                  <a:srgbClr val="333333"/>
                </a:solidFill>
                <a:effectLst/>
                <a:latin typeface="Ubuntu"/>
              </a:rPr>
              <a:t>1 b)</a:t>
            </a:r>
          </a:p>
          <a:p>
            <a:pPr algn="l">
              <a:buFont typeface="Arial" panose="020B0604020202020204" pitchFamily="34" charset="0"/>
              <a:buChar char="•"/>
            </a:pPr>
            <a:r>
              <a:rPr lang="pt-BR" b="0" i="0" dirty="0">
                <a:solidFill>
                  <a:srgbClr val="333333"/>
                </a:solidFill>
                <a:effectLst/>
                <a:latin typeface="Ubuntu"/>
              </a:rPr>
              <a:t>2 a)</a:t>
            </a:r>
          </a:p>
          <a:p>
            <a:pPr algn="l">
              <a:buFont typeface="Arial" panose="020B0604020202020204" pitchFamily="34" charset="0"/>
              <a:buChar char="•"/>
            </a:pPr>
            <a:r>
              <a:rPr lang="pt-BR" b="0" i="0" dirty="0">
                <a:solidFill>
                  <a:srgbClr val="333333"/>
                </a:solidFill>
                <a:effectLst/>
                <a:latin typeface="Ubuntu"/>
              </a:rPr>
              <a:t>3 b)</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14</a:t>
            </a:fld>
            <a:endParaRPr lang="en-GB"/>
          </a:p>
        </p:txBody>
      </p:sp>
    </p:spTree>
    <p:extLst>
      <p:ext uri="{BB962C8B-B14F-4D97-AF65-F5344CB8AC3E}">
        <p14:creationId xmlns:p14="http://schemas.microsoft.com/office/powerpoint/2010/main" val="2273480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pt-BR" b="0" i="0" dirty="0">
                <a:solidFill>
                  <a:srgbClr val="333333"/>
                </a:solidFill>
                <a:effectLst/>
                <a:latin typeface="Ubuntu"/>
              </a:rPr>
              <a:t>1 b)</a:t>
            </a:r>
          </a:p>
          <a:p>
            <a:pPr algn="l">
              <a:buFont typeface="Arial" panose="020B0604020202020204" pitchFamily="34" charset="0"/>
              <a:buChar char="•"/>
            </a:pPr>
            <a:r>
              <a:rPr lang="pt-BR" b="0" i="0" dirty="0">
                <a:solidFill>
                  <a:srgbClr val="333333"/>
                </a:solidFill>
                <a:effectLst/>
                <a:latin typeface="Ubuntu"/>
              </a:rPr>
              <a:t>2 a)</a:t>
            </a:r>
          </a:p>
          <a:p>
            <a:pPr algn="l">
              <a:buFont typeface="Arial" panose="020B0604020202020204" pitchFamily="34" charset="0"/>
              <a:buChar char="•"/>
            </a:pPr>
            <a:r>
              <a:rPr lang="pt-BR" b="0" i="0" dirty="0">
                <a:solidFill>
                  <a:srgbClr val="333333"/>
                </a:solidFill>
                <a:effectLst/>
                <a:latin typeface="Ubuntu"/>
              </a:rPr>
              <a:t>3 b)</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15</a:t>
            </a:fld>
            <a:endParaRPr lang="en-GB"/>
          </a:p>
        </p:txBody>
      </p:sp>
    </p:spTree>
    <p:extLst>
      <p:ext uri="{BB962C8B-B14F-4D97-AF65-F5344CB8AC3E}">
        <p14:creationId xmlns:p14="http://schemas.microsoft.com/office/powerpoint/2010/main" val="114370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Establishing a system that allows you to access your files, avoid duplication and ensure that your data can be easily found needs planning.</a:t>
            </a:r>
          </a:p>
          <a:p>
            <a:pPr algn="l"/>
            <a:r>
              <a:rPr lang="en-GB" b="0" i="0" dirty="0">
                <a:solidFill>
                  <a:srgbClr val="333333"/>
                </a:solidFill>
                <a:effectLst/>
                <a:latin typeface="Ubuntu"/>
              </a:rPr>
              <a:t>You can start by developing a logical folder structure. To do so, you need to take into account the following suggestions:</a:t>
            </a:r>
          </a:p>
          <a:p>
            <a:pPr algn="l">
              <a:buFont typeface="Arial" panose="020B0604020202020204" pitchFamily="34" charset="0"/>
              <a:buChar char="•"/>
            </a:pPr>
            <a:r>
              <a:rPr lang="en-GB" b="0" i="0" dirty="0">
                <a:solidFill>
                  <a:srgbClr val="333333"/>
                </a:solidFill>
                <a:effectLst/>
                <a:latin typeface="Ubuntu"/>
              </a:rPr>
              <a:t>Use folders to group related files. A single folder will make it easy to locate them.</a:t>
            </a:r>
          </a:p>
          <a:p>
            <a:pPr algn="l">
              <a:buFont typeface="Arial" panose="020B0604020202020204" pitchFamily="34" charset="0"/>
              <a:buChar char="•"/>
            </a:pPr>
            <a:r>
              <a:rPr lang="en-GB" b="0" i="0" dirty="0">
                <a:solidFill>
                  <a:srgbClr val="333333"/>
                </a:solidFill>
                <a:effectLst/>
                <a:latin typeface="Ubuntu"/>
              </a:rPr>
              <a:t>Name folders appropriately: use descriptive names after the areas of work to which they relate.</a:t>
            </a:r>
          </a:p>
          <a:p>
            <a:pPr algn="l">
              <a:buFont typeface="Arial" panose="020B0604020202020204" pitchFamily="34" charset="0"/>
              <a:buChar char="•"/>
            </a:pPr>
            <a:r>
              <a:rPr lang="en-GB" b="0" i="0" dirty="0">
                <a:solidFill>
                  <a:srgbClr val="333333"/>
                </a:solidFill>
                <a:effectLst/>
                <a:latin typeface="Ubuntu"/>
              </a:rPr>
              <a:t>Structure folders hierarchically: use broader topics for your main folders and increase in specificity as you go down the hierarchy.</a:t>
            </a:r>
          </a:p>
          <a:p>
            <a:pPr algn="l">
              <a:buFont typeface="Arial" panose="020B0604020202020204" pitchFamily="34" charset="0"/>
              <a:buChar char="•"/>
            </a:pPr>
            <a:r>
              <a:rPr lang="en-GB" b="0" i="0" dirty="0">
                <a:solidFill>
                  <a:srgbClr val="333333"/>
                </a:solidFill>
                <a:effectLst/>
                <a:latin typeface="Ubuntu"/>
              </a:rPr>
              <a:t>Be consistent: agree on a naming convention from the outset of your research project.</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16</a:t>
            </a:fld>
            <a:endParaRPr lang="en-GB"/>
          </a:p>
        </p:txBody>
      </p:sp>
    </p:spTree>
    <p:extLst>
      <p:ext uri="{BB962C8B-B14F-4D97-AF65-F5344CB8AC3E}">
        <p14:creationId xmlns:p14="http://schemas.microsoft.com/office/powerpoint/2010/main" val="3880669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Your naming conventions might need some adjustments as the project progresses. Don’t despair, just document it!</a:t>
            </a:r>
          </a:p>
          <a:p>
            <a:pPr algn="l"/>
            <a:endParaRPr lang="en-GB" b="0" i="0" dirty="0">
              <a:solidFill>
                <a:srgbClr val="333333"/>
              </a:solidFill>
              <a:effectLst/>
              <a:latin typeface="Ubuntu"/>
            </a:endParaRPr>
          </a:p>
          <a:p>
            <a:pPr algn="l"/>
            <a:r>
              <a:rPr lang="en-GB" b="0" i="0" dirty="0">
                <a:solidFill>
                  <a:srgbClr val="333333"/>
                </a:solidFill>
                <a:effectLst/>
                <a:latin typeface="Ubuntu"/>
              </a:rPr>
              <a:t>If you change the strategy document it in PROJECT_STRUCTURE (or README) stating why you made the change and when. Update the locations and names of files which followed the old convention</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20</a:t>
            </a:fld>
            <a:endParaRPr lang="en-GB"/>
          </a:p>
        </p:txBody>
      </p:sp>
    </p:spTree>
    <p:extLst>
      <p:ext uri="{BB962C8B-B14F-4D97-AF65-F5344CB8AC3E}">
        <p14:creationId xmlns:p14="http://schemas.microsoft.com/office/powerpoint/2010/main" val="893431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The </a:t>
            </a:r>
            <a:r>
              <a:rPr lang="en-GB" b="0" i="0" u="none" strike="noStrike" dirty="0">
                <a:solidFill>
                  <a:srgbClr val="196EBD"/>
                </a:solidFill>
                <a:effectLst/>
                <a:latin typeface="Ubuntu"/>
                <a:hlinkClick r:id="rId3"/>
              </a:rPr>
              <a:t>Good enough practices in scientific computing</a:t>
            </a:r>
            <a:r>
              <a:rPr lang="en-GB" b="0" i="0" dirty="0">
                <a:solidFill>
                  <a:srgbClr val="333333"/>
                </a:solidFill>
                <a:effectLst/>
                <a:latin typeface="Ubuntu"/>
              </a:rPr>
              <a:t> paper makes the following simple recommendations:</a:t>
            </a:r>
          </a:p>
          <a:p>
            <a:pPr algn="l">
              <a:buFont typeface="Arial" panose="020B0604020202020204" pitchFamily="34" charset="0"/>
              <a:buChar char="•"/>
            </a:pPr>
            <a:r>
              <a:rPr lang="en-GB" b="0" i="0" dirty="0">
                <a:solidFill>
                  <a:srgbClr val="333333"/>
                </a:solidFill>
                <a:effectLst/>
                <a:latin typeface="Ubuntu"/>
              </a:rPr>
              <a:t>Put each project in its own directory, which is named after the project</a:t>
            </a:r>
          </a:p>
          <a:p>
            <a:pPr algn="l">
              <a:buFont typeface="Arial" panose="020B0604020202020204" pitchFamily="34" charset="0"/>
              <a:buChar char="•"/>
            </a:pPr>
            <a:r>
              <a:rPr lang="en-GB" b="0" i="0" dirty="0">
                <a:solidFill>
                  <a:srgbClr val="333333"/>
                </a:solidFill>
                <a:effectLst/>
                <a:latin typeface="Ubuntu"/>
              </a:rPr>
              <a:t>Put text documents associated with the project in the ‘doc’ directory</a:t>
            </a:r>
          </a:p>
          <a:p>
            <a:pPr algn="l">
              <a:buFont typeface="Arial" panose="020B0604020202020204" pitchFamily="34" charset="0"/>
              <a:buChar char="•"/>
            </a:pPr>
            <a:r>
              <a:rPr lang="en-GB" b="0" i="0" dirty="0">
                <a:solidFill>
                  <a:srgbClr val="333333"/>
                </a:solidFill>
                <a:effectLst/>
                <a:latin typeface="Ubuntu"/>
              </a:rPr>
              <a:t>Put raw data and metadata in a ‘data’ directory</a:t>
            </a:r>
          </a:p>
          <a:p>
            <a:pPr algn="l">
              <a:buFont typeface="Arial" panose="020B0604020202020204" pitchFamily="34" charset="0"/>
              <a:buChar char="•"/>
            </a:pPr>
            <a:r>
              <a:rPr lang="en-GB" b="0" i="0" dirty="0">
                <a:solidFill>
                  <a:srgbClr val="333333"/>
                </a:solidFill>
                <a:effectLst/>
                <a:latin typeface="Ubuntu"/>
              </a:rPr>
              <a:t>Put files generated during </a:t>
            </a:r>
            <a:r>
              <a:rPr lang="en-GB" b="0" i="0" dirty="0" err="1">
                <a:solidFill>
                  <a:srgbClr val="333333"/>
                </a:solidFill>
                <a:effectLst/>
                <a:latin typeface="Ubuntu"/>
              </a:rPr>
              <a:t>cleanup</a:t>
            </a:r>
            <a:r>
              <a:rPr lang="en-GB" b="0" i="0" dirty="0">
                <a:solidFill>
                  <a:srgbClr val="333333"/>
                </a:solidFill>
                <a:effectLst/>
                <a:latin typeface="Ubuntu"/>
              </a:rPr>
              <a:t> and analysis in a ‘results’ directory</a:t>
            </a:r>
          </a:p>
          <a:p>
            <a:pPr algn="l">
              <a:buFont typeface="Arial" panose="020B0604020202020204" pitchFamily="34" charset="0"/>
              <a:buChar char="•"/>
            </a:pPr>
            <a:r>
              <a:rPr lang="en-GB" b="0" i="0" dirty="0">
                <a:solidFill>
                  <a:srgbClr val="333333"/>
                </a:solidFill>
                <a:effectLst/>
                <a:latin typeface="Ubuntu"/>
              </a:rPr>
              <a:t>Put project source code in the ‘</a:t>
            </a:r>
            <a:r>
              <a:rPr lang="en-GB" b="0" i="0" dirty="0" err="1">
                <a:solidFill>
                  <a:srgbClr val="333333"/>
                </a:solidFill>
                <a:effectLst/>
                <a:latin typeface="Ubuntu"/>
              </a:rPr>
              <a:t>src</a:t>
            </a:r>
            <a:r>
              <a:rPr lang="en-GB" b="0" i="0" dirty="0">
                <a:solidFill>
                  <a:srgbClr val="333333"/>
                </a:solidFill>
                <a:effectLst/>
                <a:latin typeface="Ubuntu"/>
              </a:rPr>
              <a:t>’ directory</a:t>
            </a:r>
          </a:p>
          <a:p>
            <a:pPr algn="l">
              <a:buFont typeface="Arial" panose="020B0604020202020204" pitchFamily="34" charset="0"/>
              <a:buChar char="•"/>
            </a:pPr>
            <a:r>
              <a:rPr lang="en-GB" b="0" i="0" dirty="0">
                <a:solidFill>
                  <a:srgbClr val="333333"/>
                </a:solidFill>
                <a:effectLst/>
                <a:latin typeface="Ubuntu"/>
              </a:rPr>
              <a:t>Put compiled programs in the ‘bin’ directory</a:t>
            </a:r>
          </a:p>
          <a:p>
            <a:pPr algn="l">
              <a:buFont typeface="Arial" panose="020B0604020202020204" pitchFamily="34" charset="0"/>
              <a:buChar char="•"/>
            </a:pPr>
            <a:r>
              <a:rPr lang="en-GB" b="0" i="0" dirty="0">
                <a:solidFill>
                  <a:srgbClr val="333333"/>
                </a:solidFill>
                <a:effectLst/>
                <a:latin typeface="Ubuntu"/>
              </a:rPr>
              <a:t>Name all files to reflect their content or function: use names such as ‘bird_count_table.csv’, ‘notebook.md’, or ‘summarized_results.csv’.</a:t>
            </a:r>
          </a:p>
          <a:p>
            <a:pPr algn="l">
              <a:buFont typeface="Arial" panose="020B0604020202020204" pitchFamily="34" charset="0"/>
              <a:buChar char="•"/>
            </a:pPr>
            <a:r>
              <a:rPr lang="en-GB" b="0" i="0" dirty="0">
                <a:solidFill>
                  <a:srgbClr val="333333"/>
                </a:solidFill>
                <a:effectLst/>
                <a:latin typeface="Ubuntu"/>
              </a:rPr>
              <a:t>Do not use sequential numbers (e.g., result1.csv, result2.csv) or a location in a final manuscript (e.g., fig_3_a.png), since those numbers will almost certainly change as the project evolves.</a:t>
            </a:r>
          </a:p>
          <a:p>
            <a:pPr algn="l">
              <a:buFont typeface="Arial" panose="020B0604020202020204" pitchFamily="34" charset="0"/>
              <a:buChar char="•"/>
            </a:pPr>
            <a:endParaRPr lang="en-GB" b="0" i="0" dirty="0">
              <a:solidFill>
                <a:srgbClr val="333333"/>
              </a:solidFill>
              <a:effectLst/>
              <a:latin typeface="Ubuntu"/>
            </a:endParaRPr>
          </a:p>
          <a:p>
            <a:pPr algn="l">
              <a:buFont typeface="Arial" panose="020B0604020202020204" pitchFamily="34" charset="0"/>
              <a:buChar char="•"/>
            </a:pPr>
            <a:r>
              <a:rPr lang="en-GB" b="0" i="0" dirty="0">
                <a:solidFill>
                  <a:srgbClr val="333333"/>
                </a:solidFill>
                <a:effectLst/>
                <a:latin typeface="Ubuntu"/>
              </a:rPr>
              <a:t>The b) structure is called “Organized by analysis” or “by figure”</a:t>
            </a:r>
          </a:p>
          <a:p>
            <a:pPr algn="l">
              <a:buFont typeface="Arial" panose="020B0604020202020204" pitchFamily="34" charset="0"/>
              <a:buChar char="•"/>
            </a:pPr>
            <a:endParaRPr lang="en-GB" b="0" i="0" dirty="0">
              <a:solidFill>
                <a:srgbClr val="333333"/>
              </a:solidFill>
              <a:effectLst/>
              <a:latin typeface="Ubuntu"/>
            </a:endParaRPr>
          </a:p>
          <a:p>
            <a:pPr algn="l">
              <a:buFont typeface="Arial" panose="020B0604020202020204" pitchFamily="34" charset="0"/>
              <a:buChar char="•"/>
            </a:pPr>
            <a:r>
              <a:rPr lang="en-GB" b="0" i="0" dirty="0">
                <a:solidFill>
                  <a:srgbClr val="333333"/>
                </a:solidFill>
                <a:effectLst/>
                <a:latin typeface="Ubuntu"/>
              </a:rPr>
              <a:t>The structure similar to c) is recommended for Brain Imaging Data Structure </a:t>
            </a:r>
            <a:r>
              <a:rPr lang="en-GB" b="0" i="0" u="none" strike="noStrike" dirty="0">
                <a:solidFill>
                  <a:srgbClr val="196EBD"/>
                </a:solidFill>
                <a:effectLst/>
                <a:latin typeface="Ubuntu"/>
                <a:hlinkClick r:id="rId4"/>
              </a:rPr>
              <a:t>BIDS</a:t>
            </a:r>
            <a:r>
              <a:rPr lang="en-GB" b="0" i="0" dirty="0">
                <a:solidFill>
                  <a:srgbClr val="333333"/>
                </a:solidFill>
                <a:effectLst/>
                <a:latin typeface="Ubuntu"/>
              </a:rPr>
              <a:t>, as it is organized by patient and type of scans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b="0" i="0">
              <a:solidFill>
                <a:srgbClr val="333333"/>
              </a:solidFill>
              <a:effectLst/>
              <a:latin typeface="Ubuntu"/>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a:solidFill>
                  <a:srgbClr val="333333"/>
                </a:solidFill>
                <a:effectLst/>
                <a:latin typeface="Ubuntu"/>
              </a:rPr>
              <a:t>d</a:t>
            </a:r>
            <a:r>
              <a:rPr lang="en-GB" b="0" i="0" dirty="0">
                <a:solidFill>
                  <a:srgbClr val="333333"/>
                </a:solidFill>
                <a:effectLst/>
                <a:latin typeface="Ubuntu"/>
              </a:rPr>
              <a:t>) is useful when we are interested in outcomes of drug treatments</a:t>
            </a:r>
          </a:p>
          <a:p>
            <a:pPr algn="l">
              <a:buFont typeface="Arial" panose="020B0604020202020204" pitchFamily="34" charset="0"/>
              <a:buNone/>
            </a:pPr>
            <a:endParaRPr lang="en-GB" b="0" i="0" dirty="0">
              <a:solidFill>
                <a:srgbClr val="333333"/>
              </a:solidFill>
              <a:effectLst/>
              <a:latin typeface="Ubuntu"/>
            </a:endParaRP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22</a:t>
            </a:fld>
            <a:endParaRPr lang="en-GB"/>
          </a:p>
        </p:txBody>
      </p:sp>
    </p:spTree>
    <p:extLst>
      <p:ext uri="{BB962C8B-B14F-4D97-AF65-F5344CB8AC3E}">
        <p14:creationId xmlns:p14="http://schemas.microsoft.com/office/powerpoint/2010/main" val="1689098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Do you know how and where to keep 3 copies of your data which are always up to date?</a:t>
            </a:r>
          </a:p>
          <a:p>
            <a:pPr algn="l"/>
            <a:r>
              <a:rPr lang="en-GB" b="0" i="0" dirty="0">
                <a:solidFill>
                  <a:srgbClr val="333333"/>
                </a:solidFill>
                <a:effectLst/>
                <a:latin typeface="Ubuntu"/>
              </a:rPr>
              <a:t>Secure data preservation is very difficult to achieve without institutional support and know-how. One option is cloud storage, but not all data may be put in a public cloud.</a:t>
            </a:r>
          </a:p>
          <a:p>
            <a:pPr algn="l"/>
            <a:r>
              <a:rPr lang="en-GB" b="0" i="0" dirty="0">
                <a:solidFill>
                  <a:srgbClr val="333333"/>
                </a:solidFill>
                <a:effectLst/>
                <a:latin typeface="Ubuntu"/>
              </a:rPr>
              <a:t>You should always check your institutional guidelines and what solutions are available in your organisation.</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23</a:t>
            </a:fld>
            <a:endParaRPr lang="en-GB"/>
          </a:p>
        </p:txBody>
      </p:sp>
    </p:spTree>
    <p:extLst>
      <p:ext uri="{BB962C8B-B14F-4D97-AF65-F5344CB8AC3E}">
        <p14:creationId xmlns:p14="http://schemas.microsoft.com/office/powerpoint/2010/main" val="2908121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Ubuntu"/>
              </a:rPr>
              <a:t>Have you realised that the above suggestions mean including valuable metadata as part of your folder structure and file names?</a:t>
            </a:r>
          </a:p>
          <a:p>
            <a:endParaRPr lang="en-GB" b="0" i="0" dirty="0">
              <a:solidFill>
                <a:srgbClr val="333333"/>
              </a:solidFill>
              <a:effectLst/>
              <a:latin typeface="Ubuntu"/>
            </a:endParaRPr>
          </a:p>
          <a:p>
            <a:r>
              <a:rPr lang="en-GB" b="0" i="0" dirty="0">
                <a:solidFill>
                  <a:srgbClr val="333333"/>
                </a:solidFill>
                <a:effectLst/>
                <a:latin typeface="Ubuntu"/>
              </a:rPr>
              <a:t>Bulk renaming of files can be done with the software such as Ant </a:t>
            </a:r>
            <a:r>
              <a:rPr lang="en-GB" b="0" i="0" dirty="0" err="1">
                <a:solidFill>
                  <a:srgbClr val="333333"/>
                </a:solidFill>
                <a:effectLst/>
                <a:latin typeface="Ubuntu"/>
              </a:rPr>
              <a:t>Renamer</a:t>
            </a:r>
            <a:r>
              <a:rPr lang="en-GB" b="0" i="0" dirty="0">
                <a:solidFill>
                  <a:srgbClr val="333333"/>
                </a:solidFill>
                <a:effectLst/>
                <a:latin typeface="Ubuntu"/>
              </a:rPr>
              <a:t>, </a:t>
            </a:r>
            <a:r>
              <a:rPr lang="en-GB" b="0" i="0" dirty="0" err="1">
                <a:solidFill>
                  <a:srgbClr val="333333"/>
                </a:solidFill>
                <a:effectLst/>
                <a:latin typeface="Ubuntu"/>
              </a:rPr>
              <a:t>RenameIT</a:t>
            </a:r>
            <a:r>
              <a:rPr lang="en-GB" b="0" i="0" dirty="0">
                <a:solidFill>
                  <a:srgbClr val="333333"/>
                </a:solidFill>
                <a:effectLst/>
                <a:latin typeface="Ubuntu"/>
              </a:rPr>
              <a:t> or Rename4Mac.</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25</a:t>
            </a:fld>
            <a:endParaRPr lang="en-GB"/>
          </a:p>
        </p:txBody>
      </p:sp>
    </p:spTree>
    <p:extLst>
      <p:ext uri="{BB962C8B-B14F-4D97-AF65-F5344CB8AC3E}">
        <p14:creationId xmlns:p14="http://schemas.microsoft.com/office/powerpoint/2010/main" val="2010659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pic>
        <p:nvPicPr>
          <p:cNvPr id="7" name="Picture 2" descr="Ed_DaSH">
            <a:extLst>
              <a:ext uri="{FF2B5EF4-FFF2-40B4-BE49-F238E27FC236}">
                <a16:creationId xmlns:a16="http://schemas.microsoft.com/office/drawing/2014/main" id="{2D85F7C1-6E1E-D34A-A944-46FBFC3710D1}"/>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21/03/2024</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21/03/2024</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a:p>
        </p:txBody>
      </p:sp>
      <p:pic>
        <p:nvPicPr>
          <p:cNvPr id="7" name="Picture 2" descr="Ed_DaSH">
            <a:extLst>
              <a:ext uri="{FF2B5EF4-FFF2-40B4-BE49-F238E27FC236}">
                <a16:creationId xmlns:a16="http://schemas.microsoft.com/office/drawing/2014/main" id="{2056ED2D-260B-0C4A-8198-F385809624B0}"/>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8676" y="2663036"/>
            <a:ext cx="5810950" cy="1015663"/>
          </a:xfrm>
          <a:prstGeom prst="rect">
            <a:avLst/>
          </a:prstGeom>
        </p:spPr>
        <p:txBody>
          <a:bodyPr wrap="none">
            <a:spAutoFit/>
          </a:bodyPr>
          <a:lstStyle/>
          <a:p>
            <a:r>
              <a:rPr lang="pl-PL" sz="6000" dirty="0">
                <a:solidFill>
                  <a:srgbClr val="0070C0"/>
                </a:solidFill>
              </a:rPr>
              <a:t>Working with files</a:t>
            </a:r>
            <a:endParaRPr lang="en-GB" sz="6000" dirty="0">
              <a:solidFill>
                <a:srgbClr val="0070C0"/>
              </a:solidFill>
            </a:endParaRPr>
          </a:p>
        </p:txBody>
      </p:sp>
    </p:spTree>
    <p:extLst>
      <p:ext uri="{BB962C8B-B14F-4D97-AF65-F5344CB8AC3E}">
        <p14:creationId xmlns:p14="http://schemas.microsoft.com/office/powerpoint/2010/main" val="12653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9751569" cy="2677656"/>
          </a:xfrm>
          <a:prstGeom prst="rect">
            <a:avLst/>
          </a:prstGeom>
          <a:noFill/>
        </p:spPr>
        <p:txBody>
          <a:bodyPr wrap="square">
            <a:spAutoFit/>
          </a:bodyPr>
          <a:lstStyle/>
          <a:p>
            <a:pPr algn="just"/>
            <a:r>
              <a:rPr lang="en-GB" sz="2800" u="sng" dirty="0">
                <a:solidFill>
                  <a:srgbClr val="0070C0"/>
                </a:solidFill>
              </a:rPr>
              <a:t>Do’s:</a:t>
            </a:r>
            <a:endParaRPr lang="pl-PL" sz="2800" u="sng" dirty="0">
              <a:solidFill>
                <a:srgbClr val="0070C0"/>
              </a:solidFill>
            </a:endParaRPr>
          </a:p>
          <a:p>
            <a:pPr algn="just"/>
            <a:endParaRPr lang="en-GB" sz="2800" u="sng" dirty="0">
              <a:solidFill>
                <a:srgbClr val="0070C0"/>
              </a:solidFill>
            </a:endParaRPr>
          </a:p>
          <a:p>
            <a:pPr marL="457200" indent="-457200">
              <a:buFont typeface="Arial" panose="020B0604020202020204" pitchFamily="34" charset="0"/>
              <a:buChar char="•"/>
            </a:pPr>
            <a:r>
              <a:rPr lang="pl-PL" sz="2800" dirty="0">
                <a:solidFill>
                  <a:srgbClr val="0070C0"/>
                </a:solidFill>
              </a:rPr>
              <a:t>Add leading zeros to numerical values</a:t>
            </a:r>
          </a:p>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pl-PL" sz="2800" dirty="0">
                <a:solidFill>
                  <a:srgbClr val="0070C0"/>
                </a:solidFill>
              </a:rPr>
              <a:t>Add prefixes to numerical values: eg. S003, TR005</a:t>
            </a:r>
          </a:p>
          <a:p>
            <a:pPr marL="457200" indent="-457200">
              <a:buFont typeface="Arial" panose="020B0604020202020204" pitchFamily="34" charset="0"/>
              <a:buChar char="•"/>
            </a:pPr>
            <a:endParaRPr lang="en-GB"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C9E5B866-40BD-104C-AF36-444B01071F72}"/>
              </a:ext>
            </a:extLst>
          </p:cNvPr>
          <p:cNvSpPr>
            <a:spLocks noGrp="1"/>
          </p:cNvSpPr>
          <p:nvPr>
            <p:ph type="title"/>
          </p:nvPr>
        </p:nvSpPr>
        <p:spPr>
          <a:xfrm>
            <a:off x="838200" y="365125"/>
            <a:ext cx="10515600" cy="1325563"/>
          </a:xfrm>
        </p:spPr>
        <p:txBody>
          <a:bodyPr/>
          <a:lstStyle/>
          <a:p>
            <a:r>
              <a:rPr lang="en-GB" dirty="0"/>
              <a:t>Naming Files</a:t>
            </a:r>
          </a:p>
        </p:txBody>
      </p:sp>
    </p:spTree>
    <p:extLst>
      <p:ext uri="{BB962C8B-B14F-4D97-AF65-F5344CB8AC3E}">
        <p14:creationId xmlns:p14="http://schemas.microsoft.com/office/powerpoint/2010/main" val="1052159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9751569" cy="3539430"/>
          </a:xfrm>
          <a:prstGeom prst="rect">
            <a:avLst/>
          </a:prstGeom>
          <a:noFill/>
        </p:spPr>
        <p:txBody>
          <a:bodyPr wrap="square">
            <a:spAutoFit/>
          </a:bodyPr>
          <a:lstStyle/>
          <a:p>
            <a:pPr algn="just"/>
            <a:r>
              <a:rPr lang="en-GB" sz="2800" u="sng" dirty="0">
                <a:solidFill>
                  <a:srgbClr val="0070C0"/>
                </a:solidFill>
              </a:rPr>
              <a:t>Do’s:</a:t>
            </a:r>
            <a:endParaRPr lang="pl-PL" sz="2800" u="sng" dirty="0">
              <a:solidFill>
                <a:srgbClr val="0070C0"/>
              </a:solidFill>
            </a:endParaRPr>
          </a:p>
          <a:p>
            <a:pPr algn="just"/>
            <a:endParaRPr lang="en-GB" sz="2800" u="sng" dirty="0">
              <a:solidFill>
                <a:srgbClr val="0070C0"/>
              </a:solidFill>
            </a:endParaRPr>
          </a:p>
          <a:p>
            <a:pPr marL="457200" indent="-457200">
              <a:buFont typeface="Arial" panose="020B0604020202020204" pitchFamily="34" charset="0"/>
              <a:buChar char="•"/>
            </a:pPr>
            <a:r>
              <a:rPr lang="en-GB" sz="2800" dirty="0">
                <a:solidFill>
                  <a:srgbClr val="0070C0"/>
                </a:solidFill>
              </a:rPr>
              <a:t>Make sure the file format extension is present at the end of the name (e.g. .doc, .</a:t>
            </a:r>
            <a:r>
              <a:rPr lang="en-GB" sz="2800" dirty="0" err="1">
                <a:solidFill>
                  <a:srgbClr val="0070C0"/>
                </a:solidFill>
              </a:rPr>
              <a:t>xls</a:t>
            </a:r>
            <a:r>
              <a:rPr lang="pl-PL" sz="2800" dirty="0">
                <a:solidFill>
                  <a:srgbClr val="0070C0"/>
                </a:solidFill>
              </a:rPr>
              <a:t>x</a:t>
            </a:r>
            <a:r>
              <a:rPr lang="en-GB" sz="2800" dirty="0">
                <a:solidFill>
                  <a:srgbClr val="0070C0"/>
                </a:solidFill>
              </a:rPr>
              <a:t>, .mov, .</a:t>
            </a:r>
            <a:r>
              <a:rPr lang="en-GB" sz="2800" dirty="0" err="1">
                <a:solidFill>
                  <a:srgbClr val="0070C0"/>
                </a:solidFill>
              </a:rPr>
              <a:t>tif</a:t>
            </a:r>
            <a:r>
              <a:rPr lang="en-GB" sz="2800" dirty="0">
                <a:solidFill>
                  <a:srgbClr val="0070C0"/>
                </a:solidFill>
              </a:rPr>
              <a:t>)</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Add a README</a:t>
            </a:r>
            <a:r>
              <a:rPr lang="pl-PL" sz="2800" dirty="0">
                <a:solidFill>
                  <a:srgbClr val="0070C0"/>
                </a:solidFill>
              </a:rPr>
              <a:t> with </a:t>
            </a:r>
            <a:r>
              <a:rPr lang="en-GB" sz="2800" dirty="0">
                <a:solidFill>
                  <a:srgbClr val="0070C0"/>
                </a:solidFill>
              </a:rPr>
              <a:t>PROJECT_STRUCTURE  in your top directory which details your naming convention, directory structure and abbreviations</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8985BA8-07BE-6047-9EFC-A8FCD93C4008}"/>
              </a:ext>
            </a:extLst>
          </p:cNvPr>
          <p:cNvSpPr>
            <a:spLocks noGrp="1"/>
          </p:cNvSpPr>
          <p:nvPr>
            <p:ph type="title"/>
          </p:nvPr>
        </p:nvSpPr>
        <p:spPr>
          <a:xfrm>
            <a:off x="838200" y="365125"/>
            <a:ext cx="10515600" cy="1325563"/>
          </a:xfrm>
        </p:spPr>
        <p:txBody>
          <a:bodyPr/>
          <a:lstStyle/>
          <a:p>
            <a:r>
              <a:rPr lang="en-GB" dirty="0"/>
              <a:t>Naming Files</a:t>
            </a:r>
          </a:p>
        </p:txBody>
      </p:sp>
    </p:spTree>
    <p:extLst>
      <p:ext uri="{BB962C8B-B14F-4D97-AF65-F5344CB8AC3E}">
        <p14:creationId xmlns:p14="http://schemas.microsoft.com/office/powerpoint/2010/main" val="3899321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10600033" cy="3539430"/>
          </a:xfrm>
          <a:prstGeom prst="rect">
            <a:avLst/>
          </a:prstGeom>
          <a:noFill/>
        </p:spPr>
        <p:txBody>
          <a:bodyPr wrap="square">
            <a:spAutoFit/>
          </a:bodyPr>
          <a:lstStyle/>
          <a:p>
            <a:pPr algn="just"/>
            <a:r>
              <a:rPr lang="en-GB" sz="2800" u="sng" dirty="0">
                <a:solidFill>
                  <a:srgbClr val="0070C0"/>
                </a:solidFill>
              </a:rPr>
              <a:t>Don'ts:</a:t>
            </a:r>
            <a:endParaRPr lang="pl-PL" sz="2800" u="sng" dirty="0">
              <a:solidFill>
                <a:srgbClr val="0070C0"/>
              </a:solidFill>
            </a:endParaRPr>
          </a:p>
          <a:p>
            <a:pPr algn="just"/>
            <a:endParaRPr lang="en-GB" sz="2800" u="sng" dirty="0">
              <a:solidFill>
                <a:srgbClr val="0070C0"/>
              </a:solidFill>
            </a:endParaRPr>
          </a:p>
          <a:p>
            <a:pPr marL="457200" indent="-457200">
              <a:buFont typeface="Arial" panose="020B0604020202020204" pitchFamily="34" charset="0"/>
              <a:buChar char="•"/>
            </a:pPr>
            <a:r>
              <a:rPr lang="en-GB" sz="2800" dirty="0">
                <a:solidFill>
                  <a:srgbClr val="0070C0"/>
                </a:solidFill>
              </a:rPr>
              <a:t>Avoid using spaces (use _ or - instead)</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Avoid using commas</a:t>
            </a:r>
            <a:r>
              <a:rPr lang="pl-PL" sz="2800" dirty="0">
                <a:solidFill>
                  <a:srgbClr val="0070C0"/>
                </a:solidFill>
              </a:rPr>
              <a:t> and</a:t>
            </a:r>
            <a:r>
              <a:rPr lang="en-GB" sz="2800" dirty="0">
                <a:solidFill>
                  <a:srgbClr val="0070C0"/>
                </a:solidFill>
              </a:rPr>
              <a:t> special characters </a:t>
            </a:r>
            <a:br>
              <a:rPr lang="pl-PL" sz="2800" dirty="0">
                <a:solidFill>
                  <a:srgbClr val="0070C0"/>
                </a:solidFill>
              </a:rPr>
            </a:br>
            <a:r>
              <a:rPr lang="en-GB" sz="2800" dirty="0">
                <a:solidFill>
                  <a:srgbClr val="0070C0"/>
                </a:solidFill>
              </a:rPr>
              <a:t>(e.g. ~ ! @ # $ % &lt; &gt; ?[ ] { } ‘)</a:t>
            </a:r>
          </a:p>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Avoid using language specific characters (</a:t>
            </a:r>
            <a:r>
              <a:rPr lang="en-GB" sz="2800" dirty="0" err="1">
                <a:solidFill>
                  <a:srgbClr val="0070C0"/>
                </a:solidFill>
              </a:rPr>
              <a:t>e.g</a:t>
            </a:r>
            <a:r>
              <a:rPr lang="en-GB" sz="2800" dirty="0">
                <a:solidFill>
                  <a:srgbClr val="0070C0"/>
                </a:solidFill>
              </a:rPr>
              <a:t> </a:t>
            </a:r>
            <a:r>
              <a:rPr lang="en-GB" sz="2800" dirty="0" err="1">
                <a:solidFill>
                  <a:srgbClr val="0070C0"/>
                </a:solidFill>
              </a:rPr>
              <a:t>óężé</a:t>
            </a:r>
            <a:r>
              <a:rPr lang="en-GB" sz="2800" dirty="0">
                <a:solidFill>
                  <a:srgbClr val="0070C0"/>
                </a:solidFill>
              </a:rPr>
              <a:t>)</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B5D9E96F-E0C3-5E4E-A3EF-74478B81F7D7}"/>
              </a:ext>
            </a:extLst>
          </p:cNvPr>
          <p:cNvSpPr>
            <a:spLocks noGrp="1"/>
          </p:cNvSpPr>
          <p:nvPr>
            <p:ph type="title"/>
          </p:nvPr>
        </p:nvSpPr>
        <p:spPr>
          <a:xfrm>
            <a:off x="838200" y="365125"/>
            <a:ext cx="10515600" cy="1325563"/>
          </a:xfrm>
        </p:spPr>
        <p:txBody>
          <a:bodyPr/>
          <a:lstStyle/>
          <a:p>
            <a:r>
              <a:rPr lang="en-GB" dirty="0"/>
              <a:t>Naming Files</a:t>
            </a:r>
          </a:p>
        </p:txBody>
      </p:sp>
    </p:spTree>
    <p:extLst>
      <p:ext uri="{BB962C8B-B14F-4D97-AF65-F5344CB8AC3E}">
        <p14:creationId xmlns:p14="http://schemas.microsoft.com/office/powerpoint/2010/main" val="1659394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10600033" cy="4401205"/>
          </a:xfrm>
          <a:prstGeom prst="rect">
            <a:avLst/>
          </a:prstGeom>
          <a:noFill/>
        </p:spPr>
        <p:txBody>
          <a:bodyPr wrap="square">
            <a:spAutoFit/>
          </a:bodyPr>
          <a:lstStyle/>
          <a:p>
            <a:pPr algn="just"/>
            <a:r>
              <a:rPr lang="en-GB" sz="2800" u="sng" dirty="0">
                <a:solidFill>
                  <a:srgbClr val="0070C0"/>
                </a:solidFill>
              </a:rPr>
              <a:t>Don'ts:</a:t>
            </a:r>
            <a:endParaRPr lang="pl-PL" sz="2800" u="sng" dirty="0">
              <a:solidFill>
                <a:srgbClr val="0070C0"/>
              </a:solidFill>
            </a:endParaRPr>
          </a:p>
          <a:p>
            <a:pPr algn="just"/>
            <a:endParaRPr lang="en-GB" sz="2800" u="sng" dirty="0">
              <a:solidFill>
                <a:srgbClr val="0070C0"/>
              </a:solidFill>
            </a:endParaRPr>
          </a:p>
          <a:p>
            <a:pPr marL="457200" indent="-457200" algn="just">
              <a:buFont typeface="Arial" panose="020B0604020202020204" pitchFamily="34" charset="0"/>
              <a:buChar char="•"/>
            </a:pPr>
            <a:r>
              <a:rPr lang="en-GB" sz="2800" dirty="0">
                <a:solidFill>
                  <a:srgbClr val="0070C0"/>
                </a:solidFill>
              </a:rPr>
              <a:t>Avoid using long names</a:t>
            </a:r>
            <a:r>
              <a:rPr lang="pl-PL" sz="2800" dirty="0">
                <a:solidFill>
                  <a:srgbClr val="0070C0"/>
                </a:solidFill>
              </a:rPr>
              <a:t> (should not exceed 30 characters)</a:t>
            </a:r>
          </a:p>
          <a:p>
            <a:pPr marL="457200" indent="-457200" algn="just">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Avoid repeating </a:t>
            </a:r>
            <a:r>
              <a:rPr lang="pl-PL" sz="2800" dirty="0">
                <a:solidFill>
                  <a:srgbClr val="0070C0"/>
                </a:solidFill>
              </a:rPr>
              <a:t>information from parent </a:t>
            </a:r>
            <a:r>
              <a:rPr lang="en-GB" sz="2800" dirty="0">
                <a:solidFill>
                  <a:srgbClr val="0070C0"/>
                </a:solidFill>
              </a:rPr>
              <a:t>elements</a:t>
            </a:r>
            <a:br>
              <a:rPr lang="pl-PL" sz="2800" dirty="0">
                <a:solidFill>
                  <a:srgbClr val="0070C0"/>
                </a:solidFill>
              </a:rPr>
            </a:br>
            <a:r>
              <a:rPr lang="pl-PL" sz="2800" dirty="0">
                <a:solidFill>
                  <a:srgbClr val="0070C0"/>
                </a:solidFill>
                <a:latin typeface="Courier New" panose="02070309020205020404" pitchFamily="49" charset="0"/>
                <a:cs typeface="Courier New" panose="02070309020205020404" pitchFamily="49" charset="0"/>
              </a:rPr>
              <a:t>ELN_MI_20200101.tiff</a:t>
            </a:r>
            <a:r>
              <a:rPr lang="pl-PL" sz="2800" dirty="0">
                <a:solidFill>
                  <a:srgbClr val="0070C0"/>
                </a:solidFill>
              </a:rPr>
              <a:t> in </a:t>
            </a:r>
            <a:r>
              <a:rPr lang="pl-PL" sz="2800" dirty="0">
                <a:solidFill>
                  <a:srgbClr val="0070C0"/>
                </a:solidFill>
                <a:latin typeface="Courier New" panose="02070309020205020404" pitchFamily="49" charset="0"/>
                <a:cs typeface="Courier New" panose="02070309020205020404" pitchFamily="49" charset="0"/>
              </a:rPr>
              <a:t>Electron_Microscopy</a:t>
            </a:r>
            <a:r>
              <a:rPr lang="pl-PL" sz="2800" dirty="0">
                <a:solidFill>
                  <a:srgbClr val="0070C0"/>
                </a:solidFill>
              </a:rPr>
              <a:t> folder</a:t>
            </a:r>
            <a:endParaRPr lang="en-GB" sz="2800" dirty="0">
              <a:solidFill>
                <a:srgbClr val="0070C0"/>
              </a:solidFill>
            </a:endParaRPr>
          </a:p>
          <a:p>
            <a:pPr marL="457200" indent="-457200" algn="just">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pl-PL" sz="2800" dirty="0">
                <a:solidFill>
                  <a:srgbClr val="0070C0"/>
                </a:solidFill>
              </a:rPr>
              <a:t>Avoid u</a:t>
            </a:r>
            <a:r>
              <a:rPr lang="en-GB" sz="2800" dirty="0">
                <a:solidFill>
                  <a:srgbClr val="0070C0"/>
                </a:solidFill>
              </a:rPr>
              <a:t>s</a:t>
            </a:r>
            <a:r>
              <a:rPr lang="pl-PL" sz="2800" dirty="0">
                <a:solidFill>
                  <a:srgbClr val="0070C0"/>
                </a:solidFill>
              </a:rPr>
              <a:t>ing</a:t>
            </a:r>
            <a:r>
              <a:rPr lang="en-GB" sz="2800" dirty="0">
                <a:solidFill>
                  <a:srgbClr val="0070C0"/>
                </a:solidFill>
              </a:rPr>
              <a:t> deep paths with long names </a:t>
            </a:r>
            <a:br>
              <a:rPr lang="pl-PL" sz="2800" dirty="0">
                <a:solidFill>
                  <a:srgbClr val="0070C0"/>
                </a:solidFill>
              </a:rPr>
            </a:br>
            <a:r>
              <a:rPr lang="en-GB" sz="2800" dirty="0">
                <a:solidFill>
                  <a:srgbClr val="0070C0"/>
                </a:solidFill>
              </a:rPr>
              <a:t>(i.e. deeply nested folders with long names) </a:t>
            </a:r>
            <a:br>
              <a:rPr lang="pl-PL" sz="2800" dirty="0">
                <a:solidFill>
                  <a:srgbClr val="0070C0"/>
                </a:solidFill>
              </a:rPr>
            </a:br>
            <a:endParaRPr lang="en-GB"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646E71E0-40D3-5748-B838-8C16A16C62EC}"/>
              </a:ext>
            </a:extLst>
          </p:cNvPr>
          <p:cNvSpPr>
            <a:spLocks noGrp="1"/>
          </p:cNvSpPr>
          <p:nvPr>
            <p:ph type="title"/>
          </p:nvPr>
        </p:nvSpPr>
        <p:spPr>
          <a:xfrm>
            <a:off x="838200" y="365125"/>
            <a:ext cx="10515600" cy="1325563"/>
          </a:xfrm>
        </p:spPr>
        <p:txBody>
          <a:bodyPr/>
          <a:lstStyle/>
          <a:p>
            <a:r>
              <a:rPr lang="en-GB" dirty="0"/>
              <a:t>Naming Files</a:t>
            </a:r>
          </a:p>
        </p:txBody>
      </p:sp>
    </p:spTree>
    <p:extLst>
      <p:ext uri="{BB962C8B-B14F-4D97-AF65-F5344CB8AC3E}">
        <p14:creationId xmlns:p14="http://schemas.microsoft.com/office/powerpoint/2010/main" val="267634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954107"/>
          </a:xfrm>
          <a:prstGeom prst="rect">
            <a:avLst/>
          </a:prstGeom>
          <a:noFill/>
        </p:spPr>
        <p:txBody>
          <a:bodyPr wrap="square">
            <a:spAutoFit/>
          </a:bodyPr>
          <a:lstStyle/>
          <a:p>
            <a:pPr algn="ctr"/>
            <a:endParaRPr lang="en-GB" sz="2800" dirty="0">
              <a:solidFill>
                <a:srgbClr val="0070C0"/>
              </a:solidFill>
            </a:endParaRPr>
          </a:p>
          <a:p>
            <a:pPr algn="ctr"/>
            <a:r>
              <a:rPr lang="pl-PL" sz="2800" dirty="0">
                <a:solidFill>
                  <a:srgbClr val="0070C0"/>
                </a:solidFill>
              </a:rPr>
              <a:t>A good name</a:t>
            </a:r>
            <a:endParaRPr lang="en-GB" sz="28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D06B0E46-2A23-C545-8823-814B73A2BBF8}"/>
              </a:ext>
            </a:extLst>
          </p:cNvPr>
          <p:cNvSpPr>
            <a:spLocks noGrp="1"/>
          </p:cNvSpPr>
          <p:nvPr>
            <p:ph type="title"/>
          </p:nvPr>
        </p:nvSpPr>
        <p:spPr>
          <a:xfrm>
            <a:off x="838200" y="365125"/>
            <a:ext cx="10515600" cy="1325563"/>
          </a:xfrm>
        </p:spPr>
        <p:txBody>
          <a:bodyPr/>
          <a:lstStyle/>
          <a:p>
            <a:r>
              <a:rPr lang="en-GB" dirty="0"/>
              <a:t>Exercise 2</a:t>
            </a:r>
          </a:p>
        </p:txBody>
      </p:sp>
    </p:spTree>
    <p:extLst>
      <p:ext uri="{BB962C8B-B14F-4D97-AF65-F5344CB8AC3E}">
        <p14:creationId xmlns:p14="http://schemas.microsoft.com/office/powerpoint/2010/main" val="373317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D06B0E46-2A23-C545-8823-814B73A2BBF8}"/>
              </a:ext>
            </a:extLst>
          </p:cNvPr>
          <p:cNvSpPr>
            <a:spLocks noGrp="1"/>
          </p:cNvSpPr>
          <p:nvPr>
            <p:ph type="title"/>
          </p:nvPr>
        </p:nvSpPr>
        <p:spPr>
          <a:xfrm>
            <a:off x="838200" y="365125"/>
            <a:ext cx="10515600" cy="1325563"/>
          </a:xfrm>
        </p:spPr>
        <p:txBody>
          <a:bodyPr/>
          <a:lstStyle/>
          <a:p>
            <a:r>
              <a:rPr lang="en-GB" dirty="0"/>
              <a:t>Exercise 2 - solution</a:t>
            </a:r>
          </a:p>
        </p:txBody>
      </p:sp>
      <p:sp>
        <p:nvSpPr>
          <p:cNvPr id="7" name="TextBox 6">
            <a:extLst>
              <a:ext uri="{FF2B5EF4-FFF2-40B4-BE49-F238E27FC236}">
                <a16:creationId xmlns:a16="http://schemas.microsoft.com/office/drawing/2014/main" id="{5001408C-7E03-4B59-9ABC-3D776F52B5F2}"/>
              </a:ext>
            </a:extLst>
          </p:cNvPr>
          <p:cNvSpPr txBox="1"/>
          <p:nvPr/>
        </p:nvSpPr>
        <p:spPr>
          <a:xfrm>
            <a:off x="2456728" y="2123705"/>
            <a:ext cx="6094070" cy="2784737"/>
          </a:xfrm>
          <a:prstGeom prst="rect">
            <a:avLst/>
          </a:prstGeom>
          <a:noFill/>
        </p:spPr>
        <p:txBody>
          <a:bodyPr wrap="square">
            <a:spAutoFit/>
          </a:bodyPr>
          <a:lstStyle/>
          <a:p>
            <a:pPr algn="l">
              <a:lnSpc>
                <a:spcPct val="200000"/>
              </a:lnSpc>
            </a:pPr>
            <a:r>
              <a:rPr lang="pt-BR" b="0" i="0" dirty="0">
                <a:solidFill>
                  <a:srgbClr val="333333"/>
                </a:solidFill>
                <a:effectLst/>
                <a:latin typeface="Ubuntu"/>
              </a:rPr>
              <a:t>1b) </a:t>
            </a:r>
            <a:r>
              <a:rPr lang="en-GB" b="0" i="0" dirty="0">
                <a:solidFill>
                  <a:srgbClr val="333333"/>
                </a:solidFill>
                <a:effectLst/>
                <a:latin typeface="Ubuntu"/>
              </a:rPr>
              <a:t> rna-levels-by-site.v002.xlsx</a:t>
            </a:r>
          </a:p>
          <a:p>
            <a:pPr algn="l">
              <a:lnSpc>
                <a:spcPct val="200000"/>
              </a:lnSpc>
            </a:pPr>
            <a:endParaRPr lang="pt-BR" b="0" i="0" dirty="0">
              <a:solidFill>
                <a:srgbClr val="333333"/>
              </a:solidFill>
              <a:effectLst/>
              <a:latin typeface="Ubuntu"/>
            </a:endParaRPr>
          </a:p>
          <a:p>
            <a:pPr algn="l">
              <a:lnSpc>
                <a:spcPct val="200000"/>
              </a:lnSpc>
            </a:pPr>
            <a:r>
              <a:rPr lang="pt-BR" b="0" i="0" dirty="0">
                <a:solidFill>
                  <a:srgbClr val="333333"/>
                </a:solidFill>
                <a:effectLst/>
                <a:latin typeface="Ubuntu"/>
              </a:rPr>
              <a:t>2a) </a:t>
            </a:r>
            <a:r>
              <a:rPr lang="en-GB" b="0" i="0" dirty="0">
                <a:solidFill>
                  <a:srgbClr val="333333"/>
                </a:solidFill>
                <a:effectLst/>
                <a:latin typeface="Ubuntu"/>
              </a:rPr>
              <a:t>20210906-birds-count-EDI.csv</a:t>
            </a:r>
          </a:p>
          <a:p>
            <a:pPr algn="l">
              <a:lnSpc>
                <a:spcPct val="200000"/>
              </a:lnSpc>
            </a:pPr>
            <a:endParaRPr lang="pt-BR" b="0" i="0" dirty="0">
              <a:solidFill>
                <a:srgbClr val="333333"/>
              </a:solidFill>
              <a:effectLst/>
              <a:latin typeface="Ubuntu"/>
            </a:endParaRPr>
          </a:p>
          <a:p>
            <a:pPr algn="l">
              <a:lnSpc>
                <a:spcPct val="200000"/>
              </a:lnSpc>
            </a:pPr>
            <a:r>
              <a:rPr lang="pt-BR" b="0" i="0" dirty="0">
                <a:solidFill>
                  <a:srgbClr val="333333"/>
                </a:solidFill>
                <a:effectLst/>
                <a:latin typeface="Ubuntu"/>
              </a:rPr>
              <a:t>3b) </a:t>
            </a:r>
            <a:r>
              <a:rPr lang="en-GB" b="0" i="0" dirty="0">
                <a:solidFill>
                  <a:srgbClr val="333333"/>
                </a:solidFill>
                <a:effectLst/>
                <a:latin typeface="Ubuntu"/>
              </a:rPr>
              <a:t>ld_phyA_on_s02-t01_2020-07-12.norm.xlsx</a:t>
            </a:r>
            <a:endParaRPr lang="pt-BR" b="0" i="0" dirty="0">
              <a:solidFill>
                <a:srgbClr val="333333"/>
              </a:solidFill>
              <a:effectLst/>
              <a:latin typeface="Ubuntu"/>
            </a:endParaRPr>
          </a:p>
        </p:txBody>
      </p:sp>
    </p:spTree>
    <p:extLst>
      <p:ext uri="{BB962C8B-B14F-4D97-AF65-F5344CB8AC3E}">
        <p14:creationId xmlns:p14="http://schemas.microsoft.com/office/powerpoint/2010/main" val="265655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9751569" cy="2246769"/>
          </a:xfrm>
          <a:prstGeom prst="rect">
            <a:avLst/>
          </a:prstGeom>
          <a:noFill/>
        </p:spPr>
        <p:txBody>
          <a:bodyPr wrap="square">
            <a:spAutoFit/>
          </a:bodyPr>
          <a:lstStyle/>
          <a:p>
            <a:pPr algn="just"/>
            <a:endParaRPr lang="en-GB" sz="2800" u="sng" dirty="0">
              <a:solidFill>
                <a:srgbClr val="0070C0"/>
              </a:solidFill>
            </a:endParaRPr>
          </a:p>
          <a:p>
            <a:pPr marL="457200" indent="-457200">
              <a:buFont typeface="Arial" panose="020B0604020202020204" pitchFamily="34" charset="0"/>
              <a:buChar char="•"/>
            </a:pPr>
            <a:r>
              <a:rPr lang="en-GB" sz="2800" dirty="0">
                <a:solidFill>
                  <a:srgbClr val="0070C0"/>
                </a:solidFill>
              </a:rPr>
              <a:t>Folders permit grouping relevant data together</a:t>
            </a: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Folders help to keep files names short</a:t>
            </a:r>
            <a:endParaRPr lang="en-GB"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B8224CED-57FE-204B-B358-FE8934FB9381}"/>
              </a:ext>
            </a:extLst>
          </p:cNvPr>
          <p:cNvSpPr>
            <a:spLocks noGrp="1"/>
          </p:cNvSpPr>
          <p:nvPr>
            <p:ph type="title"/>
          </p:nvPr>
        </p:nvSpPr>
        <p:spPr>
          <a:xfrm>
            <a:off x="838200" y="365125"/>
            <a:ext cx="10515600" cy="1325563"/>
          </a:xfrm>
        </p:spPr>
        <p:txBody>
          <a:bodyPr/>
          <a:lstStyle/>
          <a:p>
            <a:r>
              <a:rPr lang="en-GB" dirty="0"/>
              <a:t>Folders vs. Files</a:t>
            </a:r>
          </a:p>
        </p:txBody>
      </p:sp>
    </p:spTree>
    <p:extLst>
      <p:ext uri="{BB962C8B-B14F-4D97-AF65-F5344CB8AC3E}">
        <p14:creationId xmlns:p14="http://schemas.microsoft.com/office/powerpoint/2010/main" val="3254864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1384995"/>
          </a:xfrm>
          <a:prstGeom prst="rect">
            <a:avLst/>
          </a:prstGeom>
          <a:noFill/>
        </p:spPr>
        <p:txBody>
          <a:bodyPr wrap="square">
            <a:spAutoFit/>
          </a:bodyPr>
          <a:lstStyle/>
          <a:p>
            <a:r>
              <a:rPr lang="en-GB" sz="2800" dirty="0">
                <a:solidFill>
                  <a:srgbClr val="0070C0"/>
                </a:solidFill>
              </a:rPr>
              <a:t> </a:t>
            </a:r>
          </a:p>
          <a:p>
            <a:pPr algn="ctr"/>
            <a:endParaRPr lang="en-GB" sz="2800" dirty="0">
              <a:solidFill>
                <a:srgbClr val="0070C0"/>
              </a:solidFill>
            </a:endParaRPr>
          </a:p>
          <a:p>
            <a:pPr algn="ctr"/>
            <a:r>
              <a:rPr lang="en-GB" sz="2800" dirty="0">
                <a:solidFill>
                  <a:srgbClr val="0070C0"/>
                </a:solidFill>
              </a:rPr>
              <a:t>Folders vs Files</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9A0F65F1-5A64-A04E-A300-967ED0FB797A}"/>
              </a:ext>
            </a:extLst>
          </p:cNvPr>
          <p:cNvSpPr>
            <a:spLocks noGrp="1"/>
          </p:cNvSpPr>
          <p:nvPr>
            <p:ph type="title"/>
          </p:nvPr>
        </p:nvSpPr>
        <p:spPr>
          <a:xfrm>
            <a:off x="838200" y="365125"/>
            <a:ext cx="10515600" cy="1325563"/>
          </a:xfrm>
        </p:spPr>
        <p:txBody>
          <a:bodyPr/>
          <a:lstStyle/>
          <a:p>
            <a:r>
              <a:rPr lang="en-GB" dirty="0"/>
              <a:t>Exercise 3</a:t>
            </a:r>
          </a:p>
        </p:txBody>
      </p:sp>
    </p:spTree>
    <p:extLst>
      <p:ext uri="{BB962C8B-B14F-4D97-AF65-F5344CB8AC3E}">
        <p14:creationId xmlns:p14="http://schemas.microsoft.com/office/powerpoint/2010/main" val="3865714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27177" t="26266" r="25358" b="47153"/>
          <a:stretch/>
        </p:blipFill>
        <p:spPr>
          <a:xfrm>
            <a:off x="1240971" y="1397890"/>
            <a:ext cx="9259093" cy="2916821"/>
          </a:xfrm>
          <a:prstGeom prst="rect">
            <a:avLst/>
          </a:prstGeom>
        </p:spPr>
      </p:pic>
      <p:sp>
        <p:nvSpPr>
          <p:cNvPr id="4" name="TextBox 3">
            <a:extLst>
              <a:ext uri="{FF2B5EF4-FFF2-40B4-BE49-F238E27FC236}">
                <a16:creationId xmlns:a16="http://schemas.microsoft.com/office/drawing/2014/main" id="{8F927D1E-B44B-49F4-9FB7-D292AD3AAB96}"/>
              </a:ext>
            </a:extLst>
          </p:cNvPr>
          <p:cNvSpPr txBox="1"/>
          <p:nvPr/>
        </p:nvSpPr>
        <p:spPr>
          <a:xfrm>
            <a:off x="1240971" y="4741948"/>
            <a:ext cx="9778128" cy="923330"/>
          </a:xfrm>
          <a:prstGeom prst="rect">
            <a:avLst/>
          </a:prstGeom>
          <a:noFill/>
        </p:spPr>
        <p:txBody>
          <a:bodyPr wrap="square">
            <a:spAutoFit/>
          </a:bodyPr>
          <a:lstStyle/>
          <a:p>
            <a:r>
              <a:rPr lang="en-GB" b="0" i="0" dirty="0">
                <a:solidFill>
                  <a:srgbClr val="333333"/>
                </a:solidFill>
                <a:effectLst/>
                <a:latin typeface="Ubuntu"/>
              </a:rPr>
              <a:t>The first strategy  can work very well if the project has only few files, so all of them can quickly be accessed (no need to change folders) and the different parameters are easily visible. For example a couple of conditions, couple of genotypes or species</a:t>
            </a:r>
            <a:endParaRPr lang="en-GB" dirty="0"/>
          </a:p>
        </p:txBody>
      </p:sp>
    </p:spTree>
    <p:extLst>
      <p:ext uri="{BB962C8B-B14F-4D97-AF65-F5344CB8AC3E}">
        <p14:creationId xmlns:p14="http://schemas.microsoft.com/office/powerpoint/2010/main" val="2552448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27177" t="58900" r="25358" b="4205"/>
          <a:stretch/>
        </p:blipFill>
        <p:spPr>
          <a:xfrm>
            <a:off x="999307" y="1090748"/>
            <a:ext cx="9259093" cy="4048411"/>
          </a:xfrm>
          <a:prstGeom prst="rect">
            <a:avLst/>
          </a:prstGeom>
        </p:spPr>
      </p:pic>
      <p:sp>
        <p:nvSpPr>
          <p:cNvPr id="4" name="TextBox 3">
            <a:extLst>
              <a:ext uri="{FF2B5EF4-FFF2-40B4-BE49-F238E27FC236}">
                <a16:creationId xmlns:a16="http://schemas.microsoft.com/office/drawing/2014/main" id="{CCA3E4C9-8F83-4BD8-9742-825AB7D7BB76}"/>
              </a:ext>
            </a:extLst>
          </p:cNvPr>
          <p:cNvSpPr txBox="1"/>
          <p:nvPr/>
        </p:nvSpPr>
        <p:spPr>
          <a:xfrm>
            <a:off x="891250" y="5473269"/>
            <a:ext cx="9838481" cy="1200329"/>
          </a:xfrm>
          <a:prstGeom prst="rect">
            <a:avLst/>
          </a:prstGeom>
          <a:noFill/>
        </p:spPr>
        <p:txBody>
          <a:bodyPr wrap="square">
            <a:spAutoFit/>
          </a:bodyPr>
          <a:lstStyle/>
          <a:p>
            <a:r>
              <a:rPr lang="en-GB" b="0" i="0" dirty="0">
                <a:solidFill>
                  <a:srgbClr val="333333"/>
                </a:solidFill>
                <a:effectLst/>
                <a:latin typeface="Ubuntu"/>
              </a:rPr>
              <a:t>The second strategy works better if we have a lot of individual files for each parameter. For example, imagine the metabolites are measured hourly throughout the day, and there are ten different genotypes, two species and 4 light conditions. You would not want to have all the 2000 files in one folder.</a:t>
            </a:r>
            <a:endParaRPr lang="en-GB" dirty="0"/>
          </a:p>
        </p:txBody>
      </p:sp>
    </p:spTree>
    <p:extLst>
      <p:ext uri="{BB962C8B-B14F-4D97-AF65-F5344CB8AC3E}">
        <p14:creationId xmlns:p14="http://schemas.microsoft.com/office/powerpoint/2010/main" val="3566067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F90627F8-4A14-1643-A887-04CD18B4FF11}"/>
              </a:ext>
            </a:extLst>
          </p:cNvPr>
          <p:cNvPicPr>
            <a:picLocks noChangeAspect="1"/>
          </p:cNvPicPr>
          <p:nvPr/>
        </p:nvPicPr>
        <p:blipFill rotWithShape="1">
          <a:blip r:embed="rId3">
            <a:extLst>
              <a:ext uri="{28A0092B-C50C-407E-A947-70E740481C1C}">
                <a14:useLocalDpi xmlns:a14="http://schemas.microsoft.com/office/drawing/2010/main" val="0"/>
              </a:ext>
            </a:extLst>
          </a:blip>
          <a:srcRect l="12940" t="5206" r="12285" b="9124"/>
          <a:stretch/>
        </p:blipFill>
        <p:spPr>
          <a:xfrm>
            <a:off x="2304977" y="1462024"/>
            <a:ext cx="7582046" cy="4855573"/>
          </a:xfrm>
          <a:prstGeom prst="rect">
            <a:avLst/>
          </a:prstGeom>
        </p:spPr>
      </p:pic>
      <p:sp>
        <p:nvSpPr>
          <p:cNvPr id="9" name="Rectangle 8">
            <a:extLst>
              <a:ext uri="{FF2B5EF4-FFF2-40B4-BE49-F238E27FC236}">
                <a16:creationId xmlns:a16="http://schemas.microsoft.com/office/drawing/2014/main" id="{246CE134-0A16-344C-9733-9C37179972B0}"/>
              </a:ext>
            </a:extLst>
          </p:cNvPr>
          <p:cNvSpPr/>
          <p:nvPr/>
        </p:nvSpPr>
        <p:spPr>
          <a:xfrm>
            <a:off x="7344304" y="6317597"/>
            <a:ext cx="3476366" cy="464871"/>
          </a:xfrm>
          <a:prstGeom prst="rect">
            <a:avLst/>
          </a:prstGeom>
        </p:spPr>
        <p:txBody>
          <a:bodyPr wrap="square">
            <a:spAutoFit/>
          </a:bodyPr>
          <a:lstStyle/>
          <a:p>
            <a:pPr>
              <a:lnSpc>
                <a:spcPct val="150000"/>
              </a:lnSpc>
            </a:pPr>
            <a:r>
              <a:rPr lang="en-GB" i="1" dirty="0"/>
              <a:t>Figure credits: Andrés Romanowski</a:t>
            </a:r>
            <a:endParaRPr lang="en-GB" dirty="0">
              <a:solidFill>
                <a:srgbClr val="0070C0"/>
              </a:solidFill>
            </a:endParaRPr>
          </a:p>
        </p:txBody>
      </p:sp>
      <p:sp>
        <p:nvSpPr>
          <p:cNvPr id="2" name="Title 1">
            <a:extLst>
              <a:ext uri="{FF2B5EF4-FFF2-40B4-BE49-F238E27FC236}">
                <a16:creationId xmlns:a16="http://schemas.microsoft.com/office/drawing/2014/main" id="{52D7D38B-AB4E-3A44-8F7A-2EC331A6391A}"/>
              </a:ext>
            </a:extLst>
          </p:cNvPr>
          <p:cNvSpPr>
            <a:spLocks noGrp="1"/>
          </p:cNvSpPr>
          <p:nvPr>
            <p:ph type="title"/>
          </p:nvPr>
        </p:nvSpPr>
        <p:spPr/>
        <p:txBody>
          <a:bodyPr/>
          <a:lstStyle/>
          <a:p>
            <a:r>
              <a:rPr lang="en-GB" dirty="0"/>
              <a:t>Project organization</a:t>
            </a:r>
          </a:p>
        </p:txBody>
      </p:sp>
    </p:spTree>
    <p:extLst>
      <p:ext uri="{BB962C8B-B14F-4D97-AF65-F5344CB8AC3E}">
        <p14:creationId xmlns:p14="http://schemas.microsoft.com/office/powerpoint/2010/main" val="2061045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3108543"/>
          </a:xfrm>
          <a:prstGeom prst="rect">
            <a:avLst/>
          </a:prstGeom>
          <a:noFill/>
        </p:spPr>
        <p:txBody>
          <a:bodyPr wrap="square">
            <a:spAutoFit/>
          </a:bodyPr>
          <a:lstStyle/>
          <a:p>
            <a:r>
              <a:rPr lang="en-GB" sz="2800" dirty="0">
                <a:solidFill>
                  <a:srgbClr val="0070C0"/>
                </a:solidFill>
              </a:rPr>
              <a:t>Regardless of whether you are using long filenames or incorporating some of the variables within the folder structure, document it!</a:t>
            </a:r>
          </a:p>
          <a:p>
            <a:br>
              <a:rPr lang="en-GB" sz="2800" dirty="0">
                <a:solidFill>
                  <a:srgbClr val="0070C0"/>
                </a:solidFill>
              </a:rPr>
            </a:br>
            <a:r>
              <a:rPr lang="en-GB" sz="2800" dirty="0">
                <a:solidFill>
                  <a:srgbClr val="0070C0"/>
                </a:solidFill>
              </a:rPr>
              <a:t>Always include a PROJECT_STRUCTURE (or README) file describing your file naming and folder organisation conventions.</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28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87288" y="858421"/>
            <a:ext cx="8837169" cy="5262979"/>
          </a:xfrm>
          <a:prstGeom prst="rect">
            <a:avLst/>
          </a:prstGeom>
          <a:noFill/>
        </p:spPr>
        <p:txBody>
          <a:bodyPr wrap="square">
            <a:spAutoFit/>
          </a:bodyPr>
          <a:lstStyle/>
          <a:p>
            <a:pPr marL="457200" indent="-457200">
              <a:buFont typeface="Arial" panose="020B0604020202020204" pitchFamily="34" charset="0"/>
              <a:buChar char="•"/>
            </a:pPr>
            <a:r>
              <a:rPr lang="en-GB" sz="2800" dirty="0">
                <a:solidFill>
                  <a:srgbClr val="0070C0"/>
                </a:solidFill>
              </a:rPr>
              <a:t>Use folders to group related files. A single folder will make it easy to locate them.</a:t>
            </a:r>
            <a:endParaRPr lang="pl-PL" sz="2800" dirty="0">
              <a:solidFill>
                <a:srgbClr val="0070C0"/>
              </a:solidFill>
            </a:endParaRPr>
          </a:p>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Name folders appropriately: use descriptive names after the areas of work to which they relate.</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Structure folders hierarchically: use broader topics for your main folders and increase in specificity as you go down the hierarchy.</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Be consistent: agree on a naming convention from the outset of your research project</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730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1384995"/>
          </a:xfrm>
          <a:prstGeom prst="rect">
            <a:avLst/>
          </a:prstGeom>
          <a:noFill/>
        </p:spPr>
        <p:txBody>
          <a:bodyPr wrap="square">
            <a:spAutoFit/>
          </a:bodyPr>
          <a:lstStyle/>
          <a:p>
            <a:r>
              <a:rPr lang="en-GB" sz="2800" dirty="0">
                <a:solidFill>
                  <a:srgbClr val="0070C0"/>
                </a:solidFill>
              </a:rPr>
              <a:t> </a:t>
            </a:r>
          </a:p>
          <a:p>
            <a:pPr algn="ctr"/>
            <a:endParaRPr lang="en-GB" sz="2800" dirty="0">
              <a:solidFill>
                <a:srgbClr val="0070C0"/>
              </a:solidFill>
            </a:endParaRPr>
          </a:p>
          <a:p>
            <a:pPr algn="ctr"/>
            <a:r>
              <a:rPr lang="en-GB" sz="2800" dirty="0">
                <a:solidFill>
                  <a:srgbClr val="0070C0"/>
                </a:solidFill>
              </a:rPr>
              <a:t>Organization </a:t>
            </a:r>
            <a:r>
              <a:rPr lang="pl-PL" sz="2800" dirty="0">
                <a:solidFill>
                  <a:srgbClr val="0070C0"/>
                </a:solidFill>
              </a:rPr>
              <a:t>strategies</a:t>
            </a:r>
            <a:endParaRPr lang="en-GB" sz="28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10B0AC5F-ED69-0649-AE97-5EBE8C0C0533}"/>
              </a:ext>
            </a:extLst>
          </p:cNvPr>
          <p:cNvSpPr>
            <a:spLocks noGrp="1"/>
          </p:cNvSpPr>
          <p:nvPr>
            <p:ph type="title"/>
          </p:nvPr>
        </p:nvSpPr>
        <p:spPr>
          <a:xfrm>
            <a:off x="838200" y="365125"/>
            <a:ext cx="10515600" cy="1325563"/>
          </a:xfrm>
        </p:spPr>
        <p:txBody>
          <a:bodyPr/>
          <a:lstStyle/>
          <a:p>
            <a:r>
              <a:rPr lang="en-GB" dirty="0"/>
              <a:t>Exercise 4</a:t>
            </a:r>
          </a:p>
        </p:txBody>
      </p:sp>
    </p:spTree>
    <p:extLst>
      <p:ext uri="{BB962C8B-B14F-4D97-AF65-F5344CB8AC3E}">
        <p14:creationId xmlns:p14="http://schemas.microsoft.com/office/powerpoint/2010/main" val="1908239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AD6A8BB-6E1B-5E43-83C2-4F8F05A73369}"/>
              </a:ext>
            </a:extLst>
          </p:cNvPr>
          <p:cNvSpPr txBox="1"/>
          <p:nvPr/>
        </p:nvSpPr>
        <p:spPr>
          <a:xfrm>
            <a:off x="948099" y="1355649"/>
            <a:ext cx="10048452" cy="4401205"/>
          </a:xfrm>
          <a:prstGeom prst="rect">
            <a:avLst/>
          </a:prstGeom>
          <a:noFill/>
        </p:spPr>
        <p:txBody>
          <a:bodyPr wrap="square">
            <a:spAutoFit/>
          </a:bodyPr>
          <a:lstStyle/>
          <a:p>
            <a:pPr marL="457200" indent="-457200">
              <a:buFont typeface="Arial" panose="020B0604020202020204" pitchFamily="34" charset="0"/>
              <a:buChar char="•"/>
            </a:pPr>
            <a:r>
              <a:rPr lang="en-GB" sz="2800" dirty="0">
                <a:solidFill>
                  <a:srgbClr val="0070C0"/>
                </a:solidFill>
              </a:rPr>
              <a:t>Back up (almost) everything created by a human or recorded by a machine as soon as it is created.</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Always backup your files in 3 places, at least one should be off-site.</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USB sticks are a failure-prone option and are not a valid solution for backup of scientific data</a:t>
            </a: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A robust backup cannot be achieved manually</a:t>
            </a:r>
          </a:p>
        </p:txBody>
      </p:sp>
      <p:sp>
        <p:nvSpPr>
          <p:cNvPr id="5" name="Title 1">
            <a:extLst>
              <a:ext uri="{FF2B5EF4-FFF2-40B4-BE49-F238E27FC236}">
                <a16:creationId xmlns:a16="http://schemas.microsoft.com/office/drawing/2014/main" id="{A5D34E58-AF9E-4741-A5B2-3ABCF1C42AF5}"/>
              </a:ext>
            </a:extLst>
          </p:cNvPr>
          <p:cNvSpPr>
            <a:spLocks noGrp="1"/>
          </p:cNvSpPr>
          <p:nvPr>
            <p:ph type="title"/>
          </p:nvPr>
        </p:nvSpPr>
        <p:spPr>
          <a:xfrm>
            <a:off x="838200" y="231013"/>
            <a:ext cx="10515600" cy="1325563"/>
          </a:xfrm>
        </p:spPr>
        <p:txBody>
          <a:bodyPr/>
          <a:lstStyle/>
          <a:p>
            <a:r>
              <a:rPr lang="en-GB" dirty="0"/>
              <a:t>Backing up your project files and folders</a:t>
            </a:r>
          </a:p>
        </p:txBody>
      </p:sp>
    </p:spTree>
    <p:extLst>
      <p:ext uri="{BB962C8B-B14F-4D97-AF65-F5344CB8AC3E}">
        <p14:creationId xmlns:p14="http://schemas.microsoft.com/office/powerpoint/2010/main" val="693671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568376"/>
            <a:ext cx="9464530" cy="4401205"/>
          </a:xfrm>
          <a:prstGeom prst="rect">
            <a:avLst/>
          </a:prstGeom>
          <a:noFill/>
        </p:spPr>
        <p:txBody>
          <a:bodyPr wrap="square">
            <a:spAutoFit/>
          </a:bodyPr>
          <a:lstStyle/>
          <a:p>
            <a:pPr marL="457200" indent="-457200">
              <a:buFont typeface="Arial" panose="020B0604020202020204" pitchFamily="34" charset="0"/>
              <a:buChar char="•"/>
            </a:pPr>
            <a:r>
              <a:rPr lang="en-GB" sz="2800" dirty="0">
                <a:solidFill>
                  <a:srgbClr val="0070C0"/>
                </a:solidFill>
              </a:rPr>
              <a:t>If you change the strategy document it in PROJECT_STRUCTURE </a:t>
            </a:r>
            <a:br>
              <a:rPr lang="pl-PL" sz="2800" dirty="0">
                <a:solidFill>
                  <a:srgbClr val="0070C0"/>
                </a:solidFill>
              </a:rPr>
            </a:br>
            <a:r>
              <a:rPr lang="pl-PL" sz="2800" dirty="0">
                <a:solidFill>
                  <a:srgbClr val="0070C0"/>
                </a:solidFill>
              </a:rPr>
              <a:t>(</a:t>
            </a:r>
            <a:r>
              <a:rPr lang="en-GB" sz="2800" dirty="0">
                <a:solidFill>
                  <a:srgbClr val="0070C0"/>
                </a:solidFill>
              </a:rPr>
              <a:t>why you made the change and when</a:t>
            </a:r>
            <a:r>
              <a:rPr lang="pl-PL" sz="2800" dirty="0">
                <a:solidFill>
                  <a:srgbClr val="0070C0"/>
                </a:solidFill>
              </a:rPr>
              <a:t>)</a:t>
            </a:r>
            <a:r>
              <a:rPr lang="en-GB" sz="2800" dirty="0">
                <a:solidFill>
                  <a:srgbClr val="0070C0"/>
                </a:solidFill>
              </a:rPr>
              <a:t> </a:t>
            </a:r>
            <a:endParaRPr lang="pl-PL" sz="2800" dirty="0">
              <a:solidFill>
                <a:srgbClr val="0070C0"/>
              </a:solidFill>
            </a:endParaRPr>
          </a:p>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Update the locations and names of files which followed the old convention</a:t>
            </a:r>
            <a:endParaRPr lang="pl-PL" sz="2800" dirty="0">
              <a:solidFill>
                <a:srgbClr val="0070C0"/>
              </a:solidFill>
            </a:endParaRPr>
          </a:p>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Bulk renaming of files can be done with the software such as Ant </a:t>
            </a:r>
            <a:r>
              <a:rPr lang="en-GB" sz="2800" dirty="0" err="1">
                <a:solidFill>
                  <a:srgbClr val="0070C0"/>
                </a:solidFill>
              </a:rPr>
              <a:t>Renamer</a:t>
            </a:r>
            <a:r>
              <a:rPr lang="en-GB" sz="2800" dirty="0">
                <a:solidFill>
                  <a:srgbClr val="0070C0"/>
                </a:solidFill>
              </a:rPr>
              <a:t>, </a:t>
            </a:r>
            <a:r>
              <a:rPr lang="en-GB" sz="2800" dirty="0" err="1">
                <a:solidFill>
                  <a:srgbClr val="0070C0"/>
                </a:solidFill>
              </a:rPr>
              <a:t>RenameIT</a:t>
            </a:r>
            <a:r>
              <a:rPr lang="en-GB" sz="2800" dirty="0">
                <a:solidFill>
                  <a:srgbClr val="0070C0"/>
                </a:solidFill>
              </a:rPr>
              <a:t> or Rename4Mac.</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2DAB931A-8376-F04C-8C71-131A697E2222}"/>
              </a:ext>
            </a:extLst>
          </p:cNvPr>
          <p:cNvSpPr>
            <a:spLocks noGrp="1"/>
          </p:cNvSpPr>
          <p:nvPr>
            <p:ph type="title"/>
          </p:nvPr>
        </p:nvSpPr>
        <p:spPr>
          <a:xfrm>
            <a:off x="838200" y="365125"/>
            <a:ext cx="10515600" cy="1325563"/>
          </a:xfrm>
        </p:spPr>
        <p:txBody>
          <a:bodyPr/>
          <a:lstStyle/>
          <a:p>
            <a:r>
              <a:rPr lang="en-GB" dirty="0"/>
              <a:t>Plan, plan, revise, update, adhere</a:t>
            </a:r>
          </a:p>
        </p:txBody>
      </p:sp>
    </p:spTree>
    <p:extLst>
      <p:ext uri="{BB962C8B-B14F-4D97-AF65-F5344CB8AC3E}">
        <p14:creationId xmlns:p14="http://schemas.microsoft.com/office/powerpoint/2010/main" val="2278557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2F0452B-E9D9-441C-8E99-96A0537CECD4}"/>
              </a:ext>
            </a:extLst>
          </p:cNvPr>
          <p:cNvSpPr txBox="1"/>
          <p:nvPr/>
        </p:nvSpPr>
        <p:spPr>
          <a:xfrm>
            <a:off x="1508922" y="1524088"/>
            <a:ext cx="9174155" cy="920252"/>
          </a:xfrm>
          <a:prstGeom prst="rect">
            <a:avLst/>
          </a:prstGeom>
          <a:noFill/>
        </p:spPr>
        <p:txBody>
          <a:bodyPr wrap="square">
            <a:spAutoFit/>
          </a:bodyPr>
          <a:lstStyle/>
          <a:p>
            <a:pPr algn="ctr">
              <a:lnSpc>
                <a:spcPct val="150000"/>
              </a:lnSpc>
            </a:pPr>
            <a:r>
              <a:rPr lang="pl-PL" sz="4000" dirty="0">
                <a:solidFill>
                  <a:srgbClr val="0070C0"/>
                </a:solidFill>
              </a:rPr>
              <a:t>Exercise benefits of good files managment</a:t>
            </a:r>
            <a:endParaRPr lang="en-GB" sz="4000" dirty="0">
              <a:solidFill>
                <a:srgbClr val="0070C0"/>
              </a:solidFill>
            </a:endParaRPr>
          </a:p>
        </p:txBody>
      </p:sp>
    </p:spTree>
    <p:extLst>
      <p:ext uri="{BB962C8B-B14F-4D97-AF65-F5344CB8AC3E}">
        <p14:creationId xmlns:p14="http://schemas.microsoft.com/office/powerpoint/2010/main" val="3747721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568376"/>
            <a:ext cx="9464530" cy="2677656"/>
          </a:xfrm>
          <a:prstGeom prst="rect">
            <a:avLst/>
          </a:prstGeom>
          <a:noFill/>
        </p:spPr>
        <p:txBody>
          <a:bodyPr wrap="square">
            <a:spAutoFit/>
          </a:bodyPr>
          <a:lstStyle/>
          <a:p>
            <a:pPr marL="457200" indent="-457200">
              <a:buFont typeface="Arial" panose="020B0604020202020204" pitchFamily="34" charset="0"/>
              <a:buChar char="•"/>
            </a:pPr>
            <a:r>
              <a:rPr lang="en-GB" sz="2800" dirty="0">
                <a:solidFill>
                  <a:srgbClr val="0070C0"/>
                </a:solidFill>
              </a:rPr>
              <a:t>A good file name suggests the file content</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Good project organization saves you time</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Describe your files organization in PROJECT_STRUCTURE or README including naming convention</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2DAB931A-8376-F04C-8C71-131A697E2222}"/>
              </a:ext>
            </a:extLst>
          </p:cNvPr>
          <p:cNvSpPr>
            <a:spLocks noGrp="1"/>
          </p:cNvSpPr>
          <p:nvPr>
            <p:ph type="title"/>
          </p:nvPr>
        </p:nvSpPr>
        <p:spPr>
          <a:xfrm>
            <a:off x="838200" y="365125"/>
            <a:ext cx="10515600" cy="1325563"/>
          </a:xfrm>
        </p:spPr>
        <p:txBody>
          <a:bodyPr/>
          <a:lstStyle/>
          <a:p>
            <a:r>
              <a:rPr lang="pl-PL" dirty="0"/>
              <a:t>Key points</a:t>
            </a:r>
            <a:endParaRPr lang="en-GB" dirty="0"/>
          </a:p>
        </p:txBody>
      </p:sp>
    </p:spTree>
    <p:extLst>
      <p:ext uri="{BB962C8B-B14F-4D97-AF65-F5344CB8AC3E}">
        <p14:creationId xmlns:p14="http://schemas.microsoft.com/office/powerpoint/2010/main" val="2327028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38200" y="2040643"/>
            <a:ext cx="8837169" cy="954107"/>
          </a:xfrm>
          <a:prstGeom prst="rect">
            <a:avLst/>
          </a:prstGeom>
          <a:noFill/>
        </p:spPr>
        <p:txBody>
          <a:bodyPr wrap="square">
            <a:spAutoFit/>
          </a:bodyPr>
          <a:lstStyle/>
          <a:p>
            <a:pPr marL="457200" indent="-457200">
              <a:buFont typeface="Arial" panose="020B0604020202020204" pitchFamily="34" charset="0"/>
              <a:buChar char="•"/>
            </a:pPr>
            <a:r>
              <a:rPr lang="pl-PL" sz="2800" dirty="0">
                <a:solidFill>
                  <a:srgbClr val="0070C0"/>
                </a:solidFill>
              </a:rPr>
              <a:t>Find</a:t>
            </a:r>
            <a:r>
              <a:rPr lang="en-GB" sz="2800" dirty="0">
                <a:solidFill>
                  <a:srgbClr val="0070C0"/>
                </a:solidFill>
              </a:rPr>
              <a:t> files</a:t>
            </a:r>
            <a:r>
              <a:rPr lang="pl-PL" sz="2800" dirty="0">
                <a:solidFill>
                  <a:srgbClr val="0070C0"/>
                </a:solidFill>
              </a:rPr>
              <a:t> quickly</a:t>
            </a: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Ability to tell the file content without opening it</a:t>
            </a:r>
          </a:p>
        </p:txBody>
      </p:sp>
      <p:sp>
        <p:nvSpPr>
          <p:cNvPr id="2" name="Title 1">
            <a:extLst>
              <a:ext uri="{FF2B5EF4-FFF2-40B4-BE49-F238E27FC236}">
                <a16:creationId xmlns:a16="http://schemas.microsoft.com/office/drawing/2014/main" id="{47291074-F861-A141-A57D-CDAA68E738B4}"/>
              </a:ext>
            </a:extLst>
          </p:cNvPr>
          <p:cNvSpPr>
            <a:spLocks noGrp="1"/>
          </p:cNvSpPr>
          <p:nvPr>
            <p:ph type="title"/>
          </p:nvPr>
        </p:nvSpPr>
        <p:spPr/>
        <p:txBody>
          <a:bodyPr>
            <a:normAutofit/>
          </a:bodyPr>
          <a:lstStyle/>
          <a:p>
            <a:r>
              <a:rPr lang="en-GB" sz="3600" dirty="0"/>
              <a:t>Consistent naming and organization </a:t>
            </a:r>
            <a:br>
              <a:rPr lang="en-GB" sz="3600" dirty="0"/>
            </a:br>
            <a:r>
              <a:rPr lang="en-GB" sz="3600" dirty="0"/>
              <a:t>of files in folders has two main goals:</a:t>
            </a:r>
          </a:p>
        </p:txBody>
      </p:sp>
    </p:spTree>
    <p:extLst>
      <p:ext uri="{BB962C8B-B14F-4D97-AF65-F5344CB8AC3E}">
        <p14:creationId xmlns:p14="http://schemas.microsoft.com/office/powerpoint/2010/main" val="428608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587297"/>
            <a:ext cx="9084175" cy="2677656"/>
          </a:xfrm>
          <a:prstGeom prst="rect">
            <a:avLst/>
          </a:prstGeom>
          <a:noFill/>
        </p:spPr>
        <p:txBody>
          <a:bodyPr wrap="square">
            <a:spAutoFit/>
          </a:bodyPr>
          <a:lstStyle/>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pl-PL" sz="2800" dirty="0">
                <a:solidFill>
                  <a:srgbClr val="0070C0"/>
                </a:solidFill>
              </a:rPr>
              <a:t>consistent  </a:t>
            </a:r>
          </a:p>
          <a:p>
            <a:pPr marL="457200" indent="-457200">
              <a:buFont typeface="Arial" panose="020B0604020202020204" pitchFamily="34" charset="0"/>
              <a:buChar char="•"/>
            </a:pPr>
            <a:r>
              <a:rPr lang="pl-PL" sz="2800" dirty="0">
                <a:solidFill>
                  <a:srgbClr val="0070C0"/>
                </a:solidFill>
              </a:rPr>
              <a:t>encoding of experimental factors</a:t>
            </a:r>
          </a:p>
          <a:p>
            <a:pPr marL="457200" indent="-457200">
              <a:buFont typeface="Arial" panose="020B0604020202020204" pitchFamily="34" charset="0"/>
              <a:buChar char="•"/>
            </a:pPr>
            <a:r>
              <a:rPr lang="en-GB" sz="2800" dirty="0">
                <a:solidFill>
                  <a:srgbClr val="0070C0"/>
                </a:solidFill>
              </a:rPr>
              <a:t>meaningful to you and your collaborators</a:t>
            </a: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give you a sense of the content</a:t>
            </a: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easily identify if something is missing</a:t>
            </a:r>
          </a:p>
        </p:txBody>
      </p:sp>
      <p:sp>
        <p:nvSpPr>
          <p:cNvPr id="3" name="Title 2">
            <a:extLst>
              <a:ext uri="{FF2B5EF4-FFF2-40B4-BE49-F238E27FC236}">
                <a16:creationId xmlns:a16="http://schemas.microsoft.com/office/drawing/2014/main" id="{BC56BFCE-030A-3547-A96B-2B4B5B117876}"/>
              </a:ext>
            </a:extLst>
          </p:cNvPr>
          <p:cNvSpPr>
            <a:spLocks noGrp="1"/>
          </p:cNvSpPr>
          <p:nvPr>
            <p:ph type="title"/>
          </p:nvPr>
        </p:nvSpPr>
        <p:spPr/>
        <p:txBody>
          <a:bodyPr/>
          <a:lstStyle/>
          <a:p>
            <a:r>
              <a:rPr lang="en-GB" dirty="0"/>
              <a:t>It is important to develop a standardised naming convention</a:t>
            </a:r>
          </a:p>
        </p:txBody>
      </p:sp>
    </p:spTree>
    <p:extLst>
      <p:ext uri="{BB962C8B-B14F-4D97-AF65-F5344CB8AC3E}">
        <p14:creationId xmlns:p14="http://schemas.microsoft.com/office/powerpoint/2010/main" val="3608305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4832092"/>
          </a:xfrm>
          <a:prstGeom prst="rect">
            <a:avLst/>
          </a:prstGeom>
          <a:noFill/>
        </p:spPr>
        <p:txBody>
          <a:bodyPr wrap="square">
            <a:spAutoFit/>
          </a:bodyPr>
          <a:lstStyle/>
          <a:p>
            <a:endParaRPr lang="en-GB" sz="2800" dirty="0">
              <a:solidFill>
                <a:srgbClr val="0070C0"/>
              </a:solidFill>
            </a:endParaRPr>
          </a:p>
          <a:p>
            <a:pPr algn="ctr"/>
            <a:endParaRPr lang="en-GB" sz="2800" dirty="0">
              <a:solidFill>
                <a:srgbClr val="0070C0"/>
              </a:solidFill>
            </a:endParaRPr>
          </a:p>
          <a:p>
            <a:r>
              <a:rPr lang="pl-PL" sz="2800" dirty="0">
                <a:solidFill>
                  <a:srgbClr val="0070C0"/>
                </a:solidFill>
              </a:rPr>
              <a:t>	</a:t>
            </a:r>
            <a:r>
              <a:rPr lang="en-GB" sz="2800" dirty="0">
                <a:solidFill>
                  <a:srgbClr val="0070C0"/>
                </a:solidFill>
                <a:latin typeface="Courier New" panose="02070309020205020404" pitchFamily="49" charset="0"/>
                <a:cs typeface="Courier New" panose="02070309020205020404" pitchFamily="49" charset="0"/>
              </a:rPr>
              <a:t>LD_phyA_off_t04_2020-08-12.norm.xlsx</a:t>
            </a:r>
          </a:p>
          <a:p>
            <a:endParaRPr lang="en-GB" sz="2800" dirty="0">
              <a:solidFill>
                <a:srgbClr val="0070C0"/>
              </a:solidFill>
            </a:endParaRPr>
          </a:p>
          <a:p>
            <a:r>
              <a:rPr lang="pl-PL" sz="2800" dirty="0">
                <a:solidFill>
                  <a:srgbClr val="0070C0"/>
                </a:solidFill>
              </a:rPr>
              <a:t>could be a</a:t>
            </a:r>
            <a:r>
              <a:rPr lang="en-GB" sz="2800" dirty="0">
                <a:solidFill>
                  <a:srgbClr val="0070C0"/>
                </a:solidFill>
              </a:rPr>
              <a:t> file that contains</a:t>
            </a:r>
            <a:r>
              <a:rPr lang="pl-PL" sz="2800" dirty="0">
                <a:solidFill>
                  <a:srgbClr val="0070C0"/>
                </a:solidFill>
              </a:rPr>
              <a:t>:</a:t>
            </a:r>
          </a:p>
          <a:p>
            <a:pPr marL="457200" indent="-457200">
              <a:buFont typeface="Arial" panose="020B0604020202020204" pitchFamily="34" charset="0"/>
              <a:buChar char="•"/>
            </a:pPr>
            <a:r>
              <a:rPr lang="en-GB" sz="2800" dirty="0">
                <a:solidFill>
                  <a:srgbClr val="0070C0"/>
                </a:solidFill>
              </a:rPr>
              <a:t>normalized data (norm), </a:t>
            </a: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from experiment in long day (LD) </a:t>
            </a: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for genotype</a:t>
            </a:r>
            <a:r>
              <a:rPr lang="pl-PL" sz="2800" dirty="0">
                <a:solidFill>
                  <a:srgbClr val="0070C0"/>
                </a:solidFill>
              </a:rPr>
              <a:t> </a:t>
            </a:r>
            <a:r>
              <a:rPr lang="en-GB" sz="2800" dirty="0" err="1">
                <a:solidFill>
                  <a:srgbClr val="0070C0"/>
                </a:solidFill>
              </a:rPr>
              <a:t>phyA</a:t>
            </a: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with media </a:t>
            </a:r>
            <a:r>
              <a:rPr lang="pl-PL" sz="2800" dirty="0">
                <a:solidFill>
                  <a:srgbClr val="0070C0"/>
                </a:solidFill>
              </a:rPr>
              <a:t>without </a:t>
            </a:r>
            <a:r>
              <a:rPr lang="en-GB" sz="2800" dirty="0">
                <a:solidFill>
                  <a:srgbClr val="0070C0"/>
                </a:solidFill>
              </a:rPr>
              <a:t>sucrose (off)</a:t>
            </a:r>
            <a:endParaRPr lang="pl-PL" sz="2800" dirty="0">
              <a:solidFill>
                <a:srgbClr val="0070C0"/>
              </a:solidFill>
            </a:endParaRPr>
          </a:p>
          <a:p>
            <a:pPr marL="457200" indent="-457200">
              <a:buFont typeface="Arial" panose="020B0604020202020204" pitchFamily="34" charset="0"/>
              <a:buChar char="•"/>
            </a:pPr>
            <a:r>
              <a:rPr lang="pl-PL" sz="2800" dirty="0">
                <a:solidFill>
                  <a:srgbClr val="0070C0"/>
                </a:solidFill>
              </a:rPr>
              <a:t>at timepoint 4 (t04)</a:t>
            </a:r>
            <a:endParaRPr lang="en-GB" sz="2800" dirty="0">
              <a:solidFill>
                <a:srgbClr val="0070C0"/>
              </a:solidFill>
            </a:endParaRPr>
          </a:p>
          <a:p>
            <a:r>
              <a:rPr lang="en-GB" sz="2800" dirty="0">
                <a:solidFill>
                  <a:srgbClr val="0070C0"/>
                </a:solidFill>
              </a:rPr>
              <a:t> </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AC07879-312D-E143-B9C1-D037145CB8EE}"/>
              </a:ext>
            </a:extLst>
          </p:cNvPr>
          <p:cNvSpPr>
            <a:spLocks noGrp="1"/>
          </p:cNvSpPr>
          <p:nvPr>
            <p:ph type="title"/>
          </p:nvPr>
        </p:nvSpPr>
        <p:spPr/>
        <p:txBody>
          <a:bodyPr/>
          <a:lstStyle/>
          <a:p>
            <a:r>
              <a:rPr lang="en-GB" dirty="0"/>
              <a:t>Example</a:t>
            </a:r>
          </a:p>
        </p:txBody>
      </p:sp>
    </p:spTree>
    <p:extLst>
      <p:ext uri="{BB962C8B-B14F-4D97-AF65-F5344CB8AC3E}">
        <p14:creationId xmlns:p14="http://schemas.microsoft.com/office/powerpoint/2010/main" val="4253789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1384995"/>
          </a:xfrm>
          <a:prstGeom prst="rect">
            <a:avLst/>
          </a:prstGeom>
          <a:noFill/>
        </p:spPr>
        <p:txBody>
          <a:bodyPr wrap="square">
            <a:spAutoFit/>
          </a:bodyPr>
          <a:lstStyle/>
          <a:p>
            <a:r>
              <a:rPr lang="en-GB" sz="2800" dirty="0">
                <a:solidFill>
                  <a:srgbClr val="0070C0"/>
                </a:solidFill>
              </a:rPr>
              <a:t> </a:t>
            </a:r>
          </a:p>
          <a:p>
            <a:pPr algn="ctr"/>
            <a:endParaRPr lang="en-GB" sz="2800" dirty="0">
              <a:solidFill>
                <a:srgbClr val="0070C0"/>
              </a:solidFill>
            </a:endParaRPr>
          </a:p>
          <a:p>
            <a:pPr algn="ctr"/>
            <a:r>
              <a:rPr lang="en-GB" sz="2800" dirty="0">
                <a:solidFill>
                  <a:srgbClr val="0070C0"/>
                </a:solidFill>
              </a:rPr>
              <a:t>Naming and sorting </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7FDBA429-8119-554B-8C81-80CA1C3670EB}"/>
              </a:ext>
            </a:extLst>
          </p:cNvPr>
          <p:cNvSpPr>
            <a:spLocks noGrp="1"/>
          </p:cNvSpPr>
          <p:nvPr>
            <p:ph type="title"/>
          </p:nvPr>
        </p:nvSpPr>
        <p:spPr/>
        <p:txBody>
          <a:bodyPr/>
          <a:lstStyle/>
          <a:p>
            <a:r>
              <a:rPr lang="en-GB" dirty="0"/>
              <a:t>Exercise 1</a:t>
            </a:r>
          </a:p>
        </p:txBody>
      </p:sp>
    </p:spTree>
    <p:extLst>
      <p:ext uri="{BB962C8B-B14F-4D97-AF65-F5344CB8AC3E}">
        <p14:creationId xmlns:p14="http://schemas.microsoft.com/office/powerpoint/2010/main" val="2280054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015D39-94CD-41ED-9531-710BDE8624C5}"/>
              </a:ext>
            </a:extLst>
          </p:cNvPr>
          <p:cNvSpPr txBox="1"/>
          <p:nvPr/>
        </p:nvSpPr>
        <p:spPr>
          <a:xfrm>
            <a:off x="1263569" y="1690688"/>
            <a:ext cx="10090231" cy="3477875"/>
          </a:xfrm>
          <a:prstGeom prst="rect">
            <a:avLst/>
          </a:prstGeom>
          <a:noFill/>
        </p:spPr>
        <p:txBody>
          <a:bodyPr wrap="square">
            <a:spAutoFit/>
          </a:bodyPr>
          <a:lstStyle/>
          <a:p>
            <a:pPr algn="l">
              <a:buFont typeface="Arial" panose="020B0604020202020204" pitchFamily="34" charset="0"/>
              <a:buChar char="•"/>
            </a:pPr>
            <a:r>
              <a:rPr lang="en-GB" sz="2000" b="0" i="0" dirty="0">
                <a:solidFill>
                  <a:srgbClr val="333333"/>
                </a:solidFill>
                <a:effectLst/>
                <a:latin typeface="Ubuntu"/>
              </a:rPr>
              <a:t>Using dates up front makes it difficult to quickly find data for particular conditions or genotypes. It also masks the “logical” order of samples or timepoints.</a:t>
            </a:r>
          </a:p>
          <a:p>
            <a:pPr algn="l">
              <a:buFont typeface="Arial" panose="020B0604020202020204" pitchFamily="34" charset="0"/>
              <a:buChar char="•"/>
            </a:pPr>
            <a:r>
              <a:rPr lang="en-GB" sz="2000" b="0" i="0" dirty="0">
                <a:solidFill>
                  <a:srgbClr val="333333"/>
                </a:solidFill>
                <a:effectLst/>
                <a:latin typeface="Ubuntu"/>
              </a:rPr>
              <a:t>Named months break the “expected” sorting, same as dates without leading 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b="0" i="0" dirty="0">
                <a:solidFill>
                  <a:srgbClr val="333333"/>
                </a:solidFill>
                <a:effectLst/>
                <a:latin typeface="Ubuntu"/>
              </a:rPr>
              <a:t>The lack of consistency makes it very difficult to get data from related samples/conditions.</a:t>
            </a:r>
          </a:p>
          <a:p>
            <a:pPr algn="l">
              <a:buFont typeface="Arial" panose="020B0604020202020204" pitchFamily="34" charset="0"/>
              <a:buChar char="•"/>
            </a:pPr>
            <a:r>
              <a:rPr lang="en-GB" sz="2000" b="0" i="0" dirty="0">
                <a:solidFill>
                  <a:srgbClr val="333333"/>
                </a:solidFill>
                <a:effectLst/>
                <a:latin typeface="Ubuntu"/>
              </a:rPr>
              <a:t>Without leading zeros, ‘s12’ appear before s1 and s2</a:t>
            </a:r>
          </a:p>
          <a:p>
            <a:pPr algn="l">
              <a:buFont typeface="Arial" panose="020B0604020202020204" pitchFamily="34" charset="0"/>
              <a:buNone/>
            </a:pPr>
            <a:endParaRPr lang="en-GB" sz="2000" b="0" i="0" dirty="0">
              <a:solidFill>
                <a:srgbClr val="333333"/>
              </a:solidFill>
              <a:effectLst/>
              <a:latin typeface="Ubuntu"/>
            </a:endParaRPr>
          </a:p>
          <a:p>
            <a:pPr algn="l">
              <a:buFont typeface="Arial" panose="020B0604020202020204" pitchFamily="34" charset="0"/>
              <a:buChar char="•"/>
            </a:pPr>
            <a:r>
              <a:rPr lang="en-GB" sz="2000" b="0" i="0" dirty="0">
                <a:solidFill>
                  <a:srgbClr val="333333"/>
                </a:solidFill>
                <a:effectLst/>
                <a:latin typeface="Ubuntu"/>
              </a:rPr>
              <a:t>the first (and second) part of the name are easiest to spot</a:t>
            </a:r>
          </a:p>
          <a:p>
            <a:pPr algn="l">
              <a:buFont typeface="Arial" panose="020B0604020202020204" pitchFamily="34" charset="0"/>
              <a:buChar char="•"/>
            </a:pPr>
            <a:r>
              <a:rPr lang="en-GB" sz="2000" b="0" i="0" dirty="0">
                <a:solidFill>
                  <a:srgbClr val="333333"/>
                </a:solidFill>
                <a:effectLst/>
                <a:latin typeface="Ubuntu"/>
              </a:rPr>
              <a:t>the last file is also from LD conditions, but appears after SD, same with ‘</a:t>
            </a:r>
            <a:r>
              <a:rPr lang="en-GB" sz="2000" b="0" i="0" dirty="0" err="1">
                <a:solidFill>
                  <a:srgbClr val="333333"/>
                </a:solidFill>
                <a:effectLst/>
                <a:latin typeface="Ubuntu"/>
              </a:rPr>
              <a:t>phya</a:t>
            </a:r>
            <a:r>
              <a:rPr lang="en-GB" sz="2000" b="0" i="0" dirty="0">
                <a:solidFill>
                  <a:srgbClr val="333333"/>
                </a:solidFill>
                <a:effectLst/>
                <a:latin typeface="Ubuntu"/>
              </a:rPr>
              <a:t>’ genotypes</a:t>
            </a:r>
          </a:p>
          <a:p>
            <a:pPr algn="l">
              <a:buFont typeface="Arial" panose="020B0604020202020204" pitchFamily="34" charset="0"/>
              <a:buChar char="•"/>
            </a:pPr>
            <a:r>
              <a:rPr lang="en-GB" sz="2000" b="0" i="0" dirty="0">
                <a:solidFill>
                  <a:srgbClr val="333333"/>
                </a:solidFill>
                <a:effectLst/>
                <a:latin typeface="Ubuntu"/>
              </a:rPr>
              <a:t>the last 3 file names are easiest to read as all parts appear on top of each other due to the same 3 letter-length codes </a:t>
            </a:r>
            <a:r>
              <a:rPr lang="en-GB" sz="2000" b="0" i="0" dirty="0" err="1">
                <a:solidFill>
                  <a:srgbClr val="333333"/>
                </a:solidFill>
                <a:effectLst/>
                <a:latin typeface="Ubuntu"/>
              </a:rPr>
              <a:t>ons</a:t>
            </a:r>
            <a:r>
              <a:rPr lang="en-GB" sz="2000" b="0" i="0" dirty="0">
                <a:solidFill>
                  <a:srgbClr val="333333"/>
                </a:solidFill>
                <a:effectLst/>
                <a:latin typeface="Ubuntu"/>
              </a:rPr>
              <a:t> and off</a:t>
            </a:r>
          </a:p>
          <a:p>
            <a:pPr algn="l">
              <a:buFont typeface="Arial" panose="020B0604020202020204" pitchFamily="34" charset="0"/>
              <a:buChar char="•"/>
            </a:pPr>
            <a:r>
              <a:rPr lang="en-GB" sz="2000" b="0" i="0" dirty="0">
                <a:solidFill>
                  <a:srgbClr val="333333"/>
                </a:solidFill>
                <a:effectLst/>
                <a:latin typeface="Ubuntu"/>
              </a:rPr>
              <a:t>Without leading zeros, ‘s12’ appear before s1 and s2</a:t>
            </a:r>
          </a:p>
        </p:txBody>
      </p:sp>
      <p:sp>
        <p:nvSpPr>
          <p:cNvPr id="6" name="Title 2">
            <a:extLst>
              <a:ext uri="{FF2B5EF4-FFF2-40B4-BE49-F238E27FC236}">
                <a16:creationId xmlns:a16="http://schemas.microsoft.com/office/drawing/2014/main" id="{86CCC812-9192-4496-95B9-9687A00D3FAB}"/>
              </a:ext>
            </a:extLst>
          </p:cNvPr>
          <p:cNvSpPr>
            <a:spLocks noGrp="1"/>
          </p:cNvSpPr>
          <p:nvPr>
            <p:ph type="title"/>
          </p:nvPr>
        </p:nvSpPr>
        <p:spPr>
          <a:xfrm>
            <a:off x="838200" y="365125"/>
            <a:ext cx="10515600" cy="1325563"/>
          </a:xfrm>
        </p:spPr>
        <p:txBody>
          <a:bodyPr/>
          <a:lstStyle/>
          <a:p>
            <a:r>
              <a:rPr lang="en-GB" dirty="0"/>
              <a:t>Exercise 1 - solution</a:t>
            </a:r>
          </a:p>
        </p:txBody>
      </p:sp>
    </p:spTree>
    <p:extLst>
      <p:ext uri="{BB962C8B-B14F-4D97-AF65-F5344CB8AC3E}">
        <p14:creationId xmlns:p14="http://schemas.microsoft.com/office/powerpoint/2010/main" val="2780455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9751569" cy="5016758"/>
          </a:xfrm>
          <a:prstGeom prst="rect">
            <a:avLst/>
          </a:prstGeom>
          <a:noFill/>
        </p:spPr>
        <p:txBody>
          <a:bodyPr wrap="square">
            <a:spAutoFit/>
          </a:bodyPr>
          <a:lstStyle/>
          <a:p>
            <a:pPr algn="just"/>
            <a:r>
              <a:rPr lang="en-GB" sz="2800" u="sng" dirty="0">
                <a:solidFill>
                  <a:srgbClr val="0070C0"/>
                </a:solidFill>
              </a:rPr>
              <a:t>Do’s:</a:t>
            </a:r>
            <a:endParaRPr lang="pl-PL" sz="2800" u="sng" dirty="0">
              <a:solidFill>
                <a:srgbClr val="0070C0"/>
              </a:solidFill>
            </a:endParaRPr>
          </a:p>
          <a:p>
            <a:pPr algn="just"/>
            <a:endParaRPr lang="en-GB" sz="2800" u="sng" dirty="0">
              <a:solidFill>
                <a:srgbClr val="0070C0"/>
              </a:solidFill>
            </a:endParaRPr>
          </a:p>
          <a:p>
            <a:pPr marL="457200" indent="-457200">
              <a:buFont typeface="Arial" panose="020B0604020202020204" pitchFamily="34" charset="0"/>
              <a:buChar char="•"/>
            </a:pPr>
            <a:r>
              <a:rPr lang="pl-PL" sz="2800" dirty="0">
                <a:solidFill>
                  <a:srgbClr val="0070C0"/>
                </a:solidFill>
              </a:rPr>
              <a:t>Include date in the name.</a:t>
            </a:r>
            <a:br>
              <a:rPr lang="pl-PL" sz="2800" dirty="0">
                <a:solidFill>
                  <a:srgbClr val="0070C0"/>
                </a:solidFill>
              </a:rPr>
            </a:br>
            <a:br>
              <a:rPr lang="pl-PL" sz="2800" dirty="0">
                <a:solidFill>
                  <a:srgbClr val="0070C0"/>
                </a:solidFill>
              </a:rPr>
            </a:br>
            <a:r>
              <a:rPr lang="en-GB" sz="2400" dirty="0">
                <a:solidFill>
                  <a:srgbClr val="0070C0"/>
                </a:solidFill>
              </a:rPr>
              <a:t>Use YYYY-MM-DD</a:t>
            </a:r>
            <a:r>
              <a:rPr lang="pl-PL" sz="2400" dirty="0">
                <a:solidFill>
                  <a:srgbClr val="0070C0"/>
                </a:solidFill>
              </a:rPr>
              <a:t> or YYYMMDD format, eg. 20210920</a:t>
            </a:r>
            <a:br>
              <a:rPr lang="pl-PL" sz="2400" dirty="0">
                <a:solidFill>
                  <a:srgbClr val="0070C0"/>
                </a:solidFill>
              </a:rPr>
            </a:br>
            <a:br>
              <a:rPr lang="pl-PL" sz="2400" dirty="0">
                <a:solidFill>
                  <a:srgbClr val="0070C0"/>
                </a:solidFill>
              </a:rPr>
            </a:br>
            <a:r>
              <a:rPr lang="pl-PL" sz="2400" dirty="0">
                <a:solidFill>
                  <a:srgbClr val="0070C0"/>
                </a:solidFill>
              </a:rPr>
              <a:t>Add date at</a:t>
            </a:r>
            <a:r>
              <a:rPr lang="en-GB" sz="2400" dirty="0">
                <a:solidFill>
                  <a:srgbClr val="0070C0"/>
                </a:solidFill>
              </a:rPr>
              <a:t> the end of the file UNLESS you organize files chronologically</a:t>
            </a:r>
            <a:endParaRPr lang="en-GB" sz="2800" dirty="0">
              <a:solidFill>
                <a:srgbClr val="0070C0"/>
              </a:solidFill>
            </a:endParaRPr>
          </a:p>
          <a:p>
            <a:pPr marL="457200" indent="-457200" algn="just">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Include version number (if applicable)</a:t>
            </a:r>
            <a:r>
              <a:rPr lang="pl-PL" sz="2800" dirty="0">
                <a:solidFill>
                  <a:srgbClr val="0070C0"/>
                </a:solidFill>
              </a:rPr>
              <a:t> (ortogonal to date)</a:t>
            </a:r>
            <a:br>
              <a:rPr lang="pl-PL" sz="2800" dirty="0">
                <a:solidFill>
                  <a:srgbClr val="0070C0"/>
                </a:solidFill>
              </a:rPr>
            </a:br>
            <a:br>
              <a:rPr lang="pl-PL" sz="2800" dirty="0">
                <a:solidFill>
                  <a:srgbClr val="0070C0"/>
                </a:solidFill>
              </a:rPr>
            </a:br>
            <a:r>
              <a:rPr lang="pl-PL" sz="2400" dirty="0">
                <a:solidFill>
                  <a:srgbClr val="0070C0"/>
                </a:solidFill>
              </a:rPr>
              <a:t>U</a:t>
            </a:r>
            <a:r>
              <a:rPr lang="en-GB" sz="2400" dirty="0">
                <a:solidFill>
                  <a:srgbClr val="0070C0"/>
                </a:solidFill>
              </a:rPr>
              <a:t>se leading zeroes (i.e.: v005 instead of v5)</a:t>
            </a:r>
          </a:p>
          <a:p>
            <a:pPr marL="457200" indent="-457200" algn="just">
              <a:buFont typeface="Arial" panose="020B0604020202020204" pitchFamily="34" charset="0"/>
              <a:buChar char="•"/>
            </a:pPr>
            <a:endParaRPr lang="en-GB"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3DB55C7-33D4-064B-A277-F64FF080D10E}"/>
              </a:ext>
            </a:extLst>
          </p:cNvPr>
          <p:cNvSpPr>
            <a:spLocks noGrp="1"/>
          </p:cNvSpPr>
          <p:nvPr>
            <p:ph type="title"/>
          </p:nvPr>
        </p:nvSpPr>
        <p:spPr/>
        <p:txBody>
          <a:bodyPr/>
          <a:lstStyle/>
          <a:p>
            <a:r>
              <a:rPr lang="en-GB" dirty="0"/>
              <a:t>Naming Files</a:t>
            </a:r>
          </a:p>
        </p:txBody>
      </p:sp>
    </p:spTree>
    <p:extLst>
      <p:ext uri="{BB962C8B-B14F-4D97-AF65-F5344CB8AC3E}">
        <p14:creationId xmlns:p14="http://schemas.microsoft.com/office/powerpoint/2010/main" val="1897341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9751569" cy="5693866"/>
          </a:xfrm>
          <a:prstGeom prst="rect">
            <a:avLst/>
          </a:prstGeom>
          <a:noFill/>
        </p:spPr>
        <p:txBody>
          <a:bodyPr wrap="square">
            <a:spAutoFit/>
          </a:bodyPr>
          <a:lstStyle/>
          <a:p>
            <a:pPr algn="just"/>
            <a:r>
              <a:rPr lang="en-GB" sz="2800" u="sng" dirty="0">
                <a:solidFill>
                  <a:srgbClr val="0070C0"/>
                </a:solidFill>
              </a:rPr>
              <a:t>Do’s:</a:t>
            </a:r>
            <a:endParaRPr lang="pl-PL" sz="2800" u="sng" dirty="0">
              <a:solidFill>
                <a:srgbClr val="0070C0"/>
              </a:solidFill>
            </a:endParaRPr>
          </a:p>
          <a:p>
            <a:pPr algn="just"/>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Encode shortly biological or experimental relevant information, data catagory, etc. </a:t>
            </a:r>
            <a:br>
              <a:rPr lang="pl-PL" sz="2800" dirty="0">
                <a:solidFill>
                  <a:srgbClr val="0070C0"/>
                </a:solidFill>
              </a:rPr>
            </a:br>
            <a:r>
              <a:rPr lang="pl-PL" sz="2800" dirty="0">
                <a:solidFill>
                  <a:srgbClr val="0070C0"/>
                </a:solidFill>
              </a:rPr>
              <a:t>Example information to include:</a:t>
            </a:r>
          </a:p>
          <a:p>
            <a:pPr marL="914400" lvl="1" indent="-457200">
              <a:buFont typeface="Arial" panose="020B0604020202020204" pitchFamily="34" charset="0"/>
              <a:buChar char="•"/>
            </a:pPr>
            <a:r>
              <a:rPr lang="pl-PL" sz="2800" dirty="0">
                <a:solidFill>
                  <a:srgbClr val="0070C0"/>
                </a:solidFill>
              </a:rPr>
              <a:t>sample, site, patient id</a:t>
            </a:r>
          </a:p>
          <a:p>
            <a:pPr marL="914400" lvl="1" indent="-457200">
              <a:buFont typeface="Arial" panose="020B0604020202020204" pitchFamily="34" charset="0"/>
              <a:buChar char="•"/>
            </a:pPr>
            <a:r>
              <a:rPr lang="pl-PL" sz="2800" dirty="0">
                <a:solidFill>
                  <a:srgbClr val="0070C0"/>
                </a:solidFill>
              </a:rPr>
              <a:t>drug treatments, doses, names</a:t>
            </a:r>
          </a:p>
          <a:p>
            <a:pPr marL="914400" lvl="1" indent="-457200">
              <a:buFont typeface="Arial" panose="020B0604020202020204" pitchFamily="34" charset="0"/>
              <a:buChar char="•"/>
            </a:pPr>
            <a:r>
              <a:rPr lang="pl-PL" sz="2800" dirty="0">
                <a:solidFill>
                  <a:srgbClr val="0070C0"/>
                </a:solidFill>
              </a:rPr>
              <a:t>environmntal conditions</a:t>
            </a:r>
          </a:p>
          <a:p>
            <a:pPr marL="914400" lvl="1" indent="-457200">
              <a:buFont typeface="Arial" panose="020B0604020202020204" pitchFamily="34" charset="0"/>
              <a:buChar char="•"/>
            </a:pPr>
            <a:r>
              <a:rPr lang="pl-PL" sz="2800" dirty="0">
                <a:solidFill>
                  <a:srgbClr val="0070C0"/>
                </a:solidFill>
              </a:rPr>
              <a:t>genotypes, markers, </a:t>
            </a:r>
          </a:p>
          <a:p>
            <a:pPr marL="914400" lvl="1" indent="-457200">
              <a:buFont typeface="Arial" panose="020B0604020202020204" pitchFamily="34" charset="0"/>
              <a:buChar char="•"/>
            </a:pPr>
            <a:r>
              <a:rPr lang="pl-PL" sz="2800" dirty="0">
                <a:solidFill>
                  <a:srgbClr val="0070C0"/>
                </a:solidFill>
              </a:rPr>
              <a:t>technique</a:t>
            </a:r>
          </a:p>
          <a:p>
            <a:pPr marL="914400" lvl="1" indent="-457200">
              <a:buFont typeface="Arial" panose="020B0604020202020204" pitchFamily="34" charset="0"/>
              <a:buChar char="•"/>
            </a:pPr>
            <a:r>
              <a:rPr lang="pl-PL" sz="2800" dirty="0">
                <a:solidFill>
                  <a:srgbClr val="0070C0"/>
                </a:solidFill>
              </a:rPr>
              <a:t>Data operation: normalized, cleaned, detrended, clustered</a:t>
            </a:r>
            <a:br>
              <a:rPr lang="pl-PL" sz="2800" dirty="0">
                <a:solidFill>
                  <a:srgbClr val="0070C0"/>
                </a:solidFill>
              </a:rPr>
            </a:br>
            <a:br>
              <a:rPr lang="pl-PL" sz="2800" dirty="0">
                <a:solidFill>
                  <a:srgbClr val="0070C0"/>
                </a:solidFill>
              </a:rPr>
            </a:br>
            <a:endParaRPr lang="pl-PL"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B4EB1FCB-1294-4A43-93F6-E3B8F476F843}"/>
              </a:ext>
            </a:extLst>
          </p:cNvPr>
          <p:cNvSpPr>
            <a:spLocks noGrp="1"/>
          </p:cNvSpPr>
          <p:nvPr>
            <p:ph type="title"/>
          </p:nvPr>
        </p:nvSpPr>
        <p:spPr>
          <a:xfrm>
            <a:off x="838200" y="365125"/>
            <a:ext cx="10515600" cy="1325563"/>
          </a:xfrm>
        </p:spPr>
        <p:txBody>
          <a:bodyPr/>
          <a:lstStyle/>
          <a:p>
            <a:r>
              <a:rPr lang="en-GB" dirty="0"/>
              <a:t>Naming Files</a:t>
            </a:r>
          </a:p>
        </p:txBody>
      </p:sp>
    </p:spTree>
    <p:extLst>
      <p:ext uri="{BB962C8B-B14F-4D97-AF65-F5344CB8AC3E}">
        <p14:creationId xmlns:p14="http://schemas.microsoft.com/office/powerpoint/2010/main" val="2035704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3248</TotalTime>
  <Words>1775</Words>
  <Application>Microsoft Office PowerPoint</Application>
  <PresentationFormat>Widescreen</PresentationFormat>
  <Paragraphs>197</Paragraphs>
  <Slides>26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Courier New</vt:lpstr>
      <vt:lpstr>Ubuntu</vt:lpstr>
      <vt:lpstr>Office Theme</vt:lpstr>
      <vt:lpstr>PowerPoint Presentation</vt:lpstr>
      <vt:lpstr>Project organization</vt:lpstr>
      <vt:lpstr>Consistent naming and organization  of files in folders has two main goals:</vt:lpstr>
      <vt:lpstr>It is important to develop a standardised naming convention</vt:lpstr>
      <vt:lpstr>Example</vt:lpstr>
      <vt:lpstr>Exercise 1</vt:lpstr>
      <vt:lpstr>Exercise 1 - solution</vt:lpstr>
      <vt:lpstr>Naming Files</vt:lpstr>
      <vt:lpstr>Naming Files</vt:lpstr>
      <vt:lpstr>Naming Files</vt:lpstr>
      <vt:lpstr>Naming Files</vt:lpstr>
      <vt:lpstr>Naming Files</vt:lpstr>
      <vt:lpstr>Naming Files</vt:lpstr>
      <vt:lpstr>Exercise 2</vt:lpstr>
      <vt:lpstr>Exercise 2 - solution</vt:lpstr>
      <vt:lpstr>Folders vs. Files</vt:lpstr>
      <vt:lpstr>Exercise 3</vt:lpstr>
      <vt:lpstr>PowerPoint Presentation</vt:lpstr>
      <vt:lpstr>PowerPoint Presentation</vt:lpstr>
      <vt:lpstr>PowerPoint Presentation</vt:lpstr>
      <vt:lpstr>PowerPoint Presentation</vt:lpstr>
      <vt:lpstr>Exercise 4</vt:lpstr>
      <vt:lpstr>Backing up your project files and folders</vt:lpstr>
      <vt:lpstr>Plan, plan, revise, update, adhere</vt:lpstr>
      <vt:lpstr>PowerPoint Presentation</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Tomasz Zielinski</cp:lastModifiedBy>
  <cp:revision>78</cp:revision>
  <dcterms:created xsi:type="dcterms:W3CDTF">2021-06-07T08:35:11Z</dcterms:created>
  <dcterms:modified xsi:type="dcterms:W3CDTF">2024-03-21T00:40:37Z</dcterms:modified>
</cp:coreProperties>
</file>