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256" r:id="rId2"/>
    <p:sldId id="323" r:id="rId3"/>
    <p:sldId id="326" r:id="rId4"/>
    <p:sldId id="335" r:id="rId5"/>
    <p:sldId id="324" r:id="rId6"/>
    <p:sldId id="330" r:id="rId7"/>
    <p:sldId id="331" r:id="rId8"/>
    <p:sldId id="333" r:id="rId9"/>
    <p:sldId id="334" r:id="rId10"/>
    <p:sldId id="273"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CF3FA"/>
    <a:srgbClr val="0070C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5287" autoAdjust="0"/>
  </p:normalViewPr>
  <p:slideViewPr>
    <p:cSldViewPr snapToGrid="0">
      <p:cViewPr varScale="1">
        <p:scale>
          <a:sx n="134" d="100"/>
          <a:sy n="134" d="100"/>
        </p:scale>
        <p:origin x="1260"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74F4EF-DA1F-4843-80F3-D2A6BB2F27FB}" type="datetimeFigureOut">
              <a:rPr lang="en-GB" smtClean="0"/>
              <a:t>16/01/2025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9E1882-8315-4B6C-A00C-186A3FD4EE46}" type="slidenum">
              <a:rPr lang="en-GB" smtClean="0"/>
              <a:t>‹#›</a:t>
            </a:fld>
            <a:endParaRPr lang="en-GB"/>
          </a:p>
        </p:txBody>
      </p:sp>
    </p:spTree>
    <p:extLst>
      <p:ext uri="{BB962C8B-B14F-4D97-AF65-F5344CB8AC3E}">
        <p14:creationId xmlns:p14="http://schemas.microsoft.com/office/powerpoint/2010/main" val="3067999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www.ucl.ac.uk/library/learning-teaching-support/ucl-copyright-advice/copyright-research-data-and-software" TargetMode="External"/><Relationship Id="rId2" Type="http://schemas.openxmlformats.org/officeDocument/2006/relationships/slide" Target="../slides/slide7.xml"/><Relationship Id="rId1" Type="http://schemas.openxmlformats.org/officeDocument/2006/relationships/notesMaster" Target="../notesMasters/notesMaster1.xml"/><Relationship Id="rId4" Type="http://schemas.openxmlformats.org/officeDocument/2006/relationships/hyperlink" Target="https://www.legislation.gov.uk/ukpga/1988/48/contents"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19E1882-8315-4B6C-A00C-186A3FD4EE46}" type="slidenum">
              <a:rPr lang="en-GB" smtClean="0"/>
              <a:t>5</a:t>
            </a:fld>
            <a:endParaRPr lang="en-GB"/>
          </a:p>
        </p:txBody>
      </p:sp>
    </p:spTree>
    <p:extLst>
      <p:ext uri="{BB962C8B-B14F-4D97-AF65-F5344CB8AC3E}">
        <p14:creationId xmlns:p14="http://schemas.microsoft.com/office/powerpoint/2010/main" val="2382092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effectLst/>
                <a:latin typeface="Calibri" panose="020F0502020204030204" pitchFamily="34" charset="0"/>
                <a:ea typeface="Calibri" panose="020F0502020204030204" pitchFamily="34" charset="0"/>
                <a:cs typeface="Times New Roman" panose="02020603050405020304" pitchFamily="18" charset="0"/>
              </a:rPr>
              <a:t>Copyright gives the creator of a work legal control over how it's used, while a license gives permission for others to use the work under certain conditions</a:t>
            </a:r>
          </a:p>
          <a:p>
            <a:endParaRPr lang="en-GB" dirty="0"/>
          </a:p>
        </p:txBody>
      </p:sp>
      <p:sp>
        <p:nvSpPr>
          <p:cNvPr id="4" name="Slide Number Placeholder 3"/>
          <p:cNvSpPr>
            <a:spLocks noGrp="1"/>
          </p:cNvSpPr>
          <p:nvPr>
            <p:ph type="sldNum" sz="quarter" idx="5"/>
          </p:nvPr>
        </p:nvSpPr>
        <p:spPr/>
        <p:txBody>
          <a:bodyPr/>
          <a:lstStyle/>
          <a:p>
            <a:fld id="{F19E1882-8315-4B6C-A00C-186A3FD4EE46}" type="slidenum">
              <a:rPr lang="en-GB" smtClean="0"/>
              <a:t>6</a:t>
            </a:fld>
            <a:endParaRPr lang="en-GB"/>
          </a:p>
        </p:txBody>
      </p:sp>
    </p:spTree>
    <p:extLst>
      <p:ext uri="{BB962C8B-B14F-4D97-AF65-F5344CB8AC3E}">
        <p14:creationId xmlns:p14="http://schemas.microsoft.com/office/powerpoint/2010/main" val="23581608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GB" b="1" u="none" strike="noStrike" dirty="0">
                <a:solidFill>
                  <a:srgbClr val="000000"/>
                </a:solidFill>
                <a:effectLst/>
                <a:hlinkClick r:id="rId3"/>
              </a:rPr>
              <a:t>Are research data protected by copyright?</a:t>
            </a:r>
            <a:r>
              <a:rPr lang="en-GB" b="1" u="none" strike="noStrike" dirty="0">
                <a:solidFill>
                  <a:srgbClr val="000000"/>
                </a:solidFill>
                <a:effectLst/>
              </a:rPr>
              <a:t> </a:t>
            </a:r>
            <a:r>
              <a:rPr lang="en-GB" dirty="0">
                <a:effectLst/>
              </a:rPr>
              <a:t>In many cases, yes. While facts and raw data are not protected by copyright, </a:t>
            </a:r>
            <a:r>
              <a:rPr lang="en-GB" u="none" strike="noStrike" dirty="0">
                <a:solidFill>
                  <a:srgbClr val="3366CC"/>
                </a:solidFill>
                <a:effectLst/>
                <a:hlinkClick r:id="rId4"/>
              </a:rPr>
              <a:t>copyright law</a:t>
            </a:r>
            <a:r>
              <a:rPr lang="en-GB" dirty="0">
                <a:effectLst/>
              </a:rPr>
              <a:t> does protect any works constituting research data which can be deemed to be ‘literary, artistic, dramatic or musical works, sound recordings, films or broadcasts or typographical arrangements of published editions’. In practice, this means that your lab notebooks, protocols, spreadsheets, interview transcripts, test responses, images and recordings are covered by copyright; and so are computer programs and databases as these, too, are </a:t>
            </a:r>
            <a:r>
              <a:rPr lang="en-GB" b="0" i="0" dirty="0">
                <a:solidFill>
                  <a:srgbClr val="000000"/>
                </a:solidFill>
                <a:effectLst/>
                <a:latin typeface="Helvetica Neue"/>
              </a:rPr>
              <a:t>considered ‘literary’ works. (https://www.ucl.ac.uk/library/learning-teaching-support/ucl-copyright-advice/copyright-research-data-and-software)</a:t>
            </a:r>
            <a:endParaRPr lang="en-GB" dirty="0">
              <a:effectLst/>
            </a:endParaRPr>
          </a:p>
        </p:txBody>
      </p:sp>
      <p:sp>
        <p:nvSpPr>
          <p:cNvPr id="4" name="Slide Number Placeholder 3"/>
          <p:cNvSpPr>
            <a:spLocks noGrp="1"/>
          </p:cNvSpPr>
          <p:nvPr>
            <p:ph type="sldNum" sz="quarter" idx="5"/>
          </p:nvPr>
        </p:nvSpPr>
        <p:spPr/>
        <p:txBody>
          <a:bodyPr/>
          <a:lstStyle/>
          <a:p>
            <a:fld id="{F19E1882-8315-4B6C-A00C-186A3FD4EE46}" type="slidenum">
              <a:rPr lang="en-GB" smtClean="0"/>
              <a:t>7</a:t>
            </a:fld>
            <a:endParaRPr lang="en-GB"/>
          </a:p>
        </p:txBody>
      </p:sp>
    </p:spTree>
    <p:extLst>
      <p:ext uri="{BB962C8B-B14F-4D97-AF65-F5344CB8AC3E}">
        <p14:creationId xmlns:p14="http://schemas.microsoft.com/office/powerpoint/2010/main" val="27809968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19E1882-8315-4B6C-A00C-186A3FD4EE46}" type="slidenum">
              <a:rPr lang="en-GB" smtClean="0"/>
              <a:t>8</a:t>
            </a:fld>
            <a:endParaRPr lang="en-GB"/>
          </a:p>
        </p:txBody>
      </p:sp>
    </p:spTree>
    <p:extLst>
      <p:ext uri="{BB962C8B-B14F-4D97-AF65-F5344CB8AC3E}">
        <p14:creationId xmlns:p14="http://schemas.microsoft.com/office/powerpoint/2010/main" val="34064574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MIT Ideal for tools, or frameworks that are intended to be widely adopted, even in proprietary projects.</a:t>
            </a:r>
          </a:p>
          <a:p>
            <a:r>
              <a:rPr lang="en-GB" dirty="0"/>
              <a:t>BSD and Apache licenses have more clauses with more explicit legal protections. </a:t>
            </a:r>
          </a:p>
          <a:p>
            <a:r>
              <a:rPr lang="en-GB" dirty="0"/>
              <a:t>Creative Commons (CC) licenses, including CC-BY (Attribution), are generally </a:t>
            </a:r>
            <a:r>
              <a:rPr lang="en-GB" b="1" dirty="0"/>
              <a:t>not recommended for software</a:t>
            </a:r>
            <a:r>
              <a:rPr lang="en-GB" dirty="0"/>
              <a:t> because they are not designed to address the specific legal and practical issues related to software licensing</a:t>
            </a:r>
          </a:p>
          <a:p>
            <a:r>
              <a:rPr lang="en-GB" dirty="0"/>
              <a:t>The GPL enforces a strong "copyleft" principle, requiring that any derivative work also be licensed under the GPL, ensure ng the code (and its derivatives) remain free and open-source.</a:t>
            </a:r>
          </a:p>
        </p:txBody>
      </p:sp>
      <p:sp>
        <p:nvSpPr>
          <p:cNvPr id="4" name="Slide Number Placeholder 3"/>
          <p:cNvSpPr>
            <a:spLocks noGrp="1"/>
          </p:cNvSpPr>
          <p:nvPr>
            <p:ph type="sldNum" sz="quarter" idx="5"/>
          </p:nvPr>
        </p:nvSpPr>
        <p:spPr/>
        <p:txBody>
          <a:bodyPr/>
          <a:lstStyle/>
          <a:p>
            <a:fld id="{F19E1882-8315-4B6C-A00C-186A3FD4EE46}" type="slidenum">
              <a:rPr lang="en-GB" smtClean="0"/>
              <a:t>10</a:t>
            </a:fld>
            <a:endParaRPr lang="en-GB"/>
          </a:p>
        </p:txBody>
      </p:sp>
    </p:spTree>
    <p:extLst>
      <p:ext uri="{BB962C8B-B14F-4D97-AF65-F5344CB8AC3E}">
        <p14:creationId xmlns:p14="http://schemas.microsoft.com/office/powerpoint/2010/main" val="3836634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FB9AA-954F-48E6-A7D0-B2B47D1D6FFE}"/>
              </a:ext>
            </a:extLst>
          </p:cNvPr>
          <p:cNvSpPr>
            <a:spLocks noGrp="1"/>
          </p:cNvSpPr>
          <p:nvPr>
            <p:ph type="ctrTitle"/>
          </p:nvPr>
        </p:nvSpPr>
        <p:spPr>
          <a:xfrm>
            <a:off x="1524000" y="1122363"/>
            <a:ext cx="9144000" cy="2387600"/>
          </a:xfrm>
        </p:spPr>
        <p:txBody>
          <a:bodyPr anchor="b"/>
          <a:lstStyle>
            <a:lvl1pPr algn="ctr">
              <a:defRPr sz="6000">
                <a:solidFill>
                  <a:srgbClr val="0070C0"/>
                </a:solidFill>
              </a:defRPr>
            </a:lvl1pPr>
          </a:lstStyle>
          <a:p>
            <a:r>
              <a:rPr lang="en-US"/>
              <a:t>Click to edit Master title style</a:t>
            </a:r>
            <a:endParaRPr lang="en-GB"/>
          </a:p>
        </p:txBody>
      </p:sp>
      <p:sp>
        <p:nvSpPr>
          <p:cNvPr id="3" name="Subtitle 2">
            <a:extLst>
              <a:ext uri="{FF2B5EF4-FFF2-40B4-BE49-F238E27FC236}">
                <a16:creationId xmlns:a16="http://schemas.microsoft.com/office/drawing/2014/main" id="{BFAAE808-221F-4B18-B154-C3AC62B4694A}"/>
              </a:ext>
            </a:extLst>
          </p:cNvPr>
          <p:cNvSpPr>
            <a:spLocks noGrp="1"/>
          </p:cNvSpPr>
          <p:nvPr>
            <p:ph type="subTitle" idx="1"/>
          </p:nvPr>
        </p:nvSpPr>
        <p:spPr>
          <a:xfrm>
            <a:off x="1524000" y="3602038"/>
            <a:ext cx="9144000" cy="1655762"/>
          </a:xfrm>
        </p:spPr>
        <p:txBody>
          <a:bodyPr/>
          <a:lstStyle>
            <a:lvl1pPr marL="0" indent="0" algn="ctr">
              <a:buNone/>
              <a:defRPr sz="2400">
                <a:solidFill>
                  <a:srgbClr val="0070C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0D122D39-1C4E-49DC-B2AB-0D2E671ED404}"/>
              </a:ext>
            </a:extLst>
          </p:cNvPr>
          <p:cNvSpPr>
            <a:spLocks noGrp="1"/>
          </p:cNvSpPr>
          <p:nvPr>
            <p:ph type="dt" sz="half" idx="10"/>
          </p:nvPr>
        </p:nvSpPr>
        <p:spPr/>
        <p:txBody>
          <a:bodyPr/>
          <a:lstStyle>
            <a:lvl1pPr>
              <a:defRPr>
                <a:solidFill>
                  <a:srgbClr val="0070C0"/>
                </a:solidFill>
              </a:defRPr>
            </a:lvl1pPr>
          </a:lstStyle>
          <a:p>
            <a:fld id="{41BDB93A-9A91-4ACD-99A9-997668C686B7}" type="datetimeFigureOut">
              <a:rPr lang="en-GB" smtClean="0"/>
              <a:pPr/>
              <a:t>16/01/2025</a:t>
            </a:fld>
            <a:endParaRPr lang="en-GB"/>
          </a:p>
        </p:txBody>
      </p:sp>
      <p:sp>
        <p:nvSpPr>
          <p:cNvPr id="5" name="Footer Placeholder 4">
            <a:extLst>
              <a:ext uri="{FF2B5EF4-FFF2-40B4-BE49-F238E27FC236}">
                <a16:creationId xmlns:a16="http://schemas.microsoft.com/office/drawing/2014/main" id="{E7421973-A511-4F69-861E-67C7B196D19C}"/>
              </a:ext>
            </a:extLst>
          </p:cNvPr>
          <p:cNvSpPr>
            <a:spLocks noGrp="1"/>
          </p:cNvSpPr>
          <p:nvPr>
            <p:ph type="ftr" sz="quarter" idx="11"/>
          </p:nvPr>
        </p:nvSpPr>
        <p:spPr/>
        <p:txBody>
          <a:bodyPr/>
          <a:lstStyle>
            <a:lvl1pPr>
              <a:defRPr>
                <a:solidFill>
                  <a:srgbClr val="0070C0"/>
                </a:solidFill>
              </a:defRPr>
            </a:lvl1pPr>
          </a:lstStyle>
          <a:p>
            <a:endParaRPr lang="en-GB"/>
          </a:p>
        </p:txBody>
      </p:sp>
      <p:sp>
        <p:nvSpPr>
          <p:cNvPr id="6" name="Slide Number Placeholder 5">
            <a:extLst>
              <a:ext uri="{FF2B5EF4-FFF2-40B4-BE49-F238E27FC236}">
                <a16:creationId xmlns:a16="http://schemas.microsoft.com/office/drawing/2014/main" id="{69CCAEA8-FD19-42FF-B274-062F34B2B687}"/>
              </a:ext>
            </a:extLst>
          </p:cNvPr>
          <p:cNvSpPr>
            <a:spLocks noGrp="1"/>
          </p:cNvSpPr>
          <p:nvPr>
            <p:ph type="sldNum" sz="quarter" idx="12"/>
          </p:nvPr>
        </p:nvSpPr>
        <p:spPr/>
        <p:txBody>
          <a:bodyPr/>
          <a:lstStyle>
            <a:lvl1pPr>
              <a:defRPr>
                <a:solidFill>
                  <a:srgbClr val="0070C0"/>
                </a:solidFill>
              </a:defRPr>
            </a:lvl1pPr>
          </a:lstStyle>
          <a:p>
            <a:fld id="{88633D63-089F-4804-9A00-C5DF2DDFAC23}" type="slidenum">
              <a:rPr lang="en-GB" smtClean="0"/>
              <a:pPr/>
              <a:t>‹#›</a:t>
            </a:fld>
            <a:endParaRPr lang="en-GB"/>
          </a:p>
        </p:txBody>
      </p:sp>
      <p:pic>
        <p:nvPicPr>
          <p:cNvPr id="7" name="Picture 2" descr="Ed_DaSH">
            <a:extLst>
              <a:ext uri="{FF2B5EF4-FFF2-40B4-BE49-F238E27FC236}">
                <a16:creationId xmlns:a16="http://schemas.microsoft.com/office/drawing/2014/main" id="{CA8197DF-E71F-E549-9EA4-18B3DE735AA3}"/>
              </a:ext>
            </a:extLst>
          </p:cNvPr>
          <p:cNvPicPr>
            <a:picLocks noChangeAspect="1" noChangeArrowheads="1"/>
          </p:cNvPicPr>
          <p:nvPr userDrawn="1"/>
        </p:nvPicPr>
        <p:blipFill>
          <a:blip r:embed="rId2" cstate="hqprint">
            <a:extLst>
              <a:ext uri="{28A0092B-C50C-407E-A947-70E740481C1C}">
                <a14:useLocalDpi xmlns:a14="http://schemas.microsoft.com/office/drawing/2010/main" val="0"/>
              </a:ext>
            </a:extLst>
          </a:blip>
          <a:srcRect/>
          <a:stretch>
            <a:fillRect/>
          </a:stretch>
        </p:blipFill>
        <p:spPr bwMode="auto">
          <a:xfrm>
            <a:off x="10820670" y="5458691"/>
            <a:ext cx="1289214" cy="13254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68846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1BE22-C653-4683-8D9D-2A7362CB6698}"/>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92BD79BC-702D-4E20-B234-4E501DFD0CF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9582BB5-4422-48DE-8ADA-A6F5591D17C2}"/>
              </a:ext>
            </a:extLst>
          </p:cNvPr>
          <p:cNvSpPr>
            <a:spLocks noGrp="1"/>
          </p:cNvSpPr>
          <p:nvPr>
            <p:ph type="dt" sz="half" idx="10"/>
          </p:nvPr>
        </p:nvSpPr>
        <p:spPr/>
        <p:txBody>
          <a:bodyPr/>
          <a:lstStyle/>
          <a:p>
            <a:fld id="{41BDB93A-9A91-4ACD-99A9-997668C686B7}" type="datetimeFigureOut">
              <a:rPr lang="en-GB" smtClean="0"/>
              <a:t>16/01/2025</a:t>
            </a:fld>
            <a:endParaRPr lang="en-GB"/>
          </a:p>
        </p:txBody>
      </p:sp>
      <p:sp>
        <p:nvSpPr>
          <p:cNvPr id="5" name="Footer Placeholder 4">
            <a:extLst>
              <a:ext uri="{FF2B5EF4-FFF2-40B4-BE49-F238E27FC236}">
                <a16:creationId xmlns:a16="http://schemas.microsoft.com/office/drawing/2014/main" id="{2280095B-1FB6-47DD-BE66-19333FAD3F5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7B24536-3332-4855-9E4D-FAF3D1C0975D}"/>
              </a:ext>
            </a:extLst>
          </p:cNvPr>
          <p:cNvSpPr>
            <a:spLocks noGrp="1"/>
          </p:cNvSpPr>
          <p:nvPr>
            <p:ph type="sldNum" sz="quarter" idx="12"/>
          </p:nvPr>
        </p:nvSpPr>
        <p:spPr/>
        <p:txBody>
          <a:bodyPr/>
          <a:lstStyle/>
          <a:p>
            <a:fld id="{88633D63-089F-4804-9A00-C5DF2DDFAC23}" type="slidenum">
              <a:rPr lang="en-GB" smtClean="0"/>
              <a:t>‹#›</a:t>
            </a:fld>
            <a:endParaRPr lang="en-GB"/>
          </a:p>
        </p:txBody>
      </p:sp>
    </p:spTree>
    <p:extLst>
      <p:ext uri="{BB962C8B-B14F-4D97-AF65-F5344CB8AC3E}">
        <p14:creationId xmlns:p14="http://schemas.microsoft.com/office/powerpoint/2010/main" val="1398224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EB58EB7-4718-4485-9921-977F42F5904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E7867E31-3DF1-4259-B739-DF2EB12DD52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D6DA41F-291E-4A1B-BB5B-0AB1E9A08087}"/>
              </a:ext>
            </a:extLst>
          </p:cNvPr>
          <p:cNvSpPr>
            <a:spLocks noGrp="1"/>
          </p:cNvSpPr>
          <p:nvPr>
            <p:ph type="dt" sz="half" idx="10"/>
          </p:nvPr>
        </p:nvSpPr>
        <p:spPr/>
        <p:txBody>
          <a:bodyPr/>
          <a:lstStyle/>
          <a:p>
            <a:fld id="{41BDB93A-9A91-4ACD-99A9-997668C686B7}" type="datetimeFigureOut">
              <a:rPr lang="en-GB" smtClean="0"/>
              <a:t>16/01/2025</a:t>
            </a:fld>
            <a:endParaRPr lang="en-GB"/>
          </a:p>
        </p:txBody>
      </p:sp>
      <p:sp>
        <p:nvSpPr>
          <p:cNvPr id="5" name="Footer Placeholder 4">
            <a:extLst>
              <a:ext uri="{FF2B5EF4-FFF2-40B4-BE49-F238E27FC236}">
                <a16:creationId xmlns:a16="http://schemas.microsoft.com/office/drawing/2014/main" id="{B679B40C-D906-4230-BB6A-DF6732074DA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51D91B8-7E0F-4897-B080-4C8AE56EE690}"/>
              </a:ext>
            </a:extLst>
          </p:cNvPr>
          <p:cNvSpPr>
            <a:spLocks noGrp="1"/>
          </p:cNvSpPr>
          <p:nvPr>
            <p:ph type="sldNum" sz="quarter" idx="12"/>
          </p:nvPr>
        </p:nvSpPr>
        <p:spPr/>
        <p:txBody>
          <a:bodyPr/>
          <a:lstStyle/>
          <a:p>
            <a:fld id="{88633D63-089F-4804-9A00-C5DF2DDFAC23}" type="slidenum">
              <a:rPr lang="en-GB" smtClean="0"/>
              <a:t>‹#›</a:t>
            </a:fld>
            <a:endParaRPr lang="en-GB"/>
          </a:p>
        </p:txBody>
      </p:sp>
    </p:spTree>
    <p:extLst>
      <p:ext uri="{BB962C8B-B14F-4D97-AF65-F5344CB8AC3E}">
        <p14:creationId xmlns:p14="http://schemas.microsoft.com/office/powerpoint/2010/main" val="10435486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FC24AA-02E7-4683-B861-603CD959C39F}"/>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F1F877E3-2270-4DCC-96F0-549AA3F7A63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C1E0EE9-C5AB-427B-8DBF-78724EDBE668}"/>
              </a:ext>
            </a:extLst>
          </p:cNvPr>
          <p:cNvSpPr>
            <a:spLocks noGrp="1"/>
          </p:cNvSpPr>
          <p:nvPr>
            <p:ph type="dt" sz="half" idx="10"/>
          </p:nvPr>
        </p:nvSpPr>
        <p:spPr/>
        <p:txBody>
          <a:bodyPr/>
          <a:lstStyle/>
          <a:p>
            <a:fld id="{41BDB93A-9A91-4ACD-99A9-997668C686B7}" type="datetimeFigureOut">
              <a:rPr lang="en-GB" smtClean="0"/>
              <a:t>16/01/2025</a:t>
            </a:fld>
            <a:endParaRPr lang="en-GB"/>
          </a:p>
        </p:txBody>
      </p:sp>
      <p:sp>
        <p:nvSpPr>
          <p:cNvPr id="5" name="Footer Placeholder 4">
            <a:extLst>
              <a:ext uri="{FF2B5EF4-FFF2-40B4-BE49-F238E27FC236}">
                <a16:creationId xmlns:a16="http://schemas.microsoft.com/office/drawing/2014/main" id="{274896F4-F1D7-47F0-8414-25A1D469CDC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B9B460E-CA28-4D5A-8120-AD8F4B66DB41}"/>
              </a:ext>
            </a:extLst>
          </p:cNvPr>
          <p:cNvSpPr>
            <a:spLocks noGrp="1"/>
          </p:cNvSpPr>
          <p:nvPr>
            <p:ph type="sldNum" sz="quarter" idx="12"/>
          </p:nvPr>
        </p:nvSpPr>
        <p:spPr/>
        <p:txBody>
          <a:bodyPr/>
          <a:lstStyle/>
          <a:p>
            <a:fld id="{88633D63-089F-4804-9A00-C5DF2DDFAC23}" type="slidenum">
              <a:rPr lang="en-GB" smtClean="0"/>
              <a:t>‹#›</a:t>
            </a:fld>
            <a:endParaRPr lang="en-GB"/>
          </a:p>
        </p:txBody>
      </p:sp>
    </p:spTree>
    <p:extLst>
      <p:ext uri="{BB962C8B-B14F-4D97-AF65-F5344CB8AC3E}">
        <p14:creationId xmlns:p14="http://schemas.microsoft.com/office/powerpoint/2010/main" val="26024402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F2457A-FDCE-4532-B340-96F99CEA1B7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40717FB2-CD59-4770-9DB7-2AF4C410EFC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A89E782-FF87-45BF-B84D-0628DD846E06}"/>
              </a:ext>
            </a:extLst>
          </p:cNvPr>
          <p:cNvSpPr>
            <a:spLocks noGrp="1"/>
          </p:cNvSpPr>
          <p:nvPr>
            <p:ph type="dt" sz="half" idx="10"/>
          </p:nvPr>
        </p:nvSpPr>
        <p:spPr/>
        <p:txBody>
          <a:bodyPr/>
          <a:lstStyle/>
          <a:p>
            <a:fld id="{41BDB93A-9A91-4ACD-99A9-997668C686B7}" type="datetimeFigureOut">
              <a:rPr lang="en-GB" smtClean="0"/>
              <a:t>16/01/2025</a:t>
            </a:fld>
            <a:endParaRPr lang="en-GB"/>
          </a:p>
        </p:txBody>
      </p:sp>
      <p:sp>
        <p:nvSpPr>
          <p:cNvPr id="5" name="Footer Placeholder 4">
            <a:extLst>
              <a:ext uri="{FF2B5EF4-FFF2-40B4-BE49-F238E27FC236}">
                <a16:creationId xmlns:a16="http://schemas.microsoft.com/office/drawing/2014/main" id="{9B57F095-EBFC-4A39-B395-06ACB8E3C04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E691040-14D7-4D7F-B00E-9241A855CE56}"/>
              </a:ext>
            </a:extLst>
          </p:cNvPr>
          <p:cNvSpPr>
            <a:spLocks noGrp="1"/>
          </p:cNvSpPr>
          <p:nvPr>
            <p:ph type="sldNum" sz="quarter" idx="12"/>
          </p:nvPr>
        </p:nvSpPr>
        <p:spPr/>
        <p:txBody>
          <a:bodyPr/>
          <a:lstStyle/>
          <a:p>
            <a:fld id="{88633D63-089F-4804-9A00-C5DF2DDFAC23}" type="slidenum">
              <a:rPr lang="en-GB" smtClean="0"/>
              <a:t>‹#›</a:t>
            </a:fld>
            <a:endParaRPr lang="en-GB"/>
          </a:p>
        </p:txBody>
      </p:sp>
    </p:spTree>
    <p:extLst>
      <p:ext uri="{BB962C8B-B14F-4D97-AF65-F5344CB8AC3E}">
        <p14:creationId xmlns:p14="http://schemas.microsoft.com/office/powerpoint/2010/main" val="23051095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63D46-B7CB-4FD2-93B6-D0B590EC873A}"/>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ECCCA79E-00B0-4CE0-ADDD-AB5FAEDD000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6C5296AC-7EF1-4717-9BEC-B50C74BED74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A45FD950-5138-4FC2-87B3-1E0B5F3C5CFF}"/>
              </a:ext>
            </a:extLst>
          </p:cNvPr>
          <p:cNvSpPr>
            <a:spLocks noGrp="1"/>
          </p:cNvSpPr>
          <p:nvPr>
            <p:ph type="dt" sz="half" idx="10"/>
          </p:nvPr>
        </p:nvSpPr>
        <p:spPr/>
        <p:txBody>
          <a:bodyPr/>
          <a:lstStyle/>
          <a:p>
            <a:fld id="{41BDB93A-9A91-4ACD-99A9-997668C686B7}" type="datetimeFigureOut">
              <a:rPr lang="en-GB" smtClean="0"/>
              <a:t>16/01/2025</a:t>
            </a:fld>
            <a:endParaRPr lang="en-GB"/>
          </a:p>
        </p:txBody>
      </p:sp>
      <p:sp>
        <p:nvSpPr>
          <p:cNvPr id="6" name="Footer Placeholder 5">
            <a:extLst>
              <a:ext uri="{FF2B5EF4-FFF2-40B4-BE49-F238E27FC236}">
                <a16:creationId xmlns:a16="http://schemas.microsoft.com/office/drawing/2014/main" id="{755ECB2A-76BF-4183-9A0E-B419DC1FF4B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FD0E859-3579-48A6-B31F-2F2287746897}"/>
              </a:ext>
            </a:extLst>
          </p:cNvPr>
          <p:cNvSpPr>
            <a:spLocks noGrp="1"/>
          </p:cNvSpPr>
          <p:nvPr>
            <p:ph type="sldNum" sz="quarter" idx="12"/>
          </p:nvPr>
        </p:nvSpPr>
        <p:spPr/>
        <p:txBody>
          <a:bodyPr/>
          <a:lstStyle/>
          <a:p>
            <a:fld id="{88633D63-089F-4804-9A00-C5DF2DDFAC23}" type="slidenum">
              <a:rPr lang="en-GB" smtClean="0"/>
              <a:t>‹#›</a:t>
            </a:fld>
            <a:endParaRPr lang="en-GB"/>
          </a:p>
        </p:txBody>
      </p:sp>
    </p:spTree>
    <p:extLst>
      <p:ext uri="{BB962C8B-B14F-4D97-AF65-F5344CB8AC3E}">
        <p14:creationId xmlns:p14="http://schemas.microsoft.com/office/powerpoint/2010/main" val="24852665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6CD12-75B1-4B86-AA38-D828C48E969E}"/>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E9D303C8-23C6-4166-B35F-175B830922B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0AC12B7-05CA-4019-9E08-4EB5FE0AB57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29D70490-4D08-4517-A931-198D56F254F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CB83C5D-6623-41D7-8A90-4FC742B3412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3160606B-6603-40EA-AAEF-9C5E734A5254}"/>
              </a:ext>
            </a:extLst>
          </p:cNvPr>
          <p:cNvSpPr>
            <a:spLocks noGrp="1"/>
          </p:cNvSpPr>
          <p:nvPr>
            <p:ph type="dt" sz="half" idx="10"/>
          </p:nvPr>
        </p:nvSpPr>
        <p:spPr/>
        <p:txBody>
          <a:bodyPr/>
          <a:lstStyle/>
          <a:p>
            <a:fld id="{41BDB93A-9A91-4ACD-99A9-997668C686B7}" type="datetimeFigureOut">
              <a:rPr lang="en-GB" smtClean="0"/>
              <a:t>16/01/2025</a:t>
            </a:fld>
            <a:endParaRPr lang="en-GB"/>
          </a:p>
        </p:txBody>
      </p:sp>
      <p:sp>
        <p:nvSpPr>
          <p:cNvPr id="8" name="Footer Placeholder 7">
            <a:extLst>
              <a:ext uri="{FF2B5EF4-FFF2-40B4-BE49-F238E27FC236}">
                <a16:creationId xmlns:a16="http://schemas.microsoft.com/office/drawing/2014/main" id="{FAF8930A-D025-4F78-8912-2BB0EB9535C1}"/>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1BA810B5-55E9-4821-B581-F1A4246C55F6}"/>
              </a:ext>
            </a:extLst>
          </p:cNvPr>
          <p:cNvSpPr>
            <a:spLocks noGrp="1"/>
          </p:cNvSpPr>
          <p:nvPr>
            <p:ph type="sldNum" sz="quarter" idx="12"/>
          </p:nvPr>
        </p:nvSpPr>
        <p:spPr/>
        <p:txBody>
          <a:bodyPr/>
          <a:lstStyle/>
          <a:p>
            <a:fld id="{88633D63-089F-4804-9A00-C5DF2DDFAC23}" type="slidenum">
              <a:rPr lang="en-GB" smtClean="0"/>
              <a:t>‹#›</a:t>
            </a:fld>
            <a:endParaRPr lang="en-GB"/>
          </a:p>
        </p:txBody>
      </p:sp>
    </p:spTree>
    <p:extLst>
      <p:ext uri="{BB962C8B-B14F-4D97-AF65-F5344CB8AC3E}">
        <p14:creationId xmlns:p14="http://schemas.microsoft.com/office/powerpoint/2010/main" val="24212845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96326-5DCE-4D9B-8B15-1B0042130EEC}"/>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0C56649F-0B13-48E0-B792-63CD3DA4893C}"/>
              </a:ext>
            </a:extLst>
          </p:cNvPr>
          <p:cNvSpPr>
            <a:spLocks noGrp="1"/>
          </p:cNvSpPr>
          <p:nvPr>
            <p:ph type="dt" sz="half" idx="10"/>
          </p:nvPr>
        </p:nvSpPr>
        <p:spPr/>
        <p:txBody>
          <a:bodyPr/>
          <a:lstStyle/>
          <a:p>
            <a:fld id="{41BDB93A-9A91-4ACD-99A9-997668C686B7}" type="datetimeFigureOut">
              <a:rPr lang="en-GB" smtClean="0"/>
              <a:t>16/01/2025</a:t>
            </a:fld>
            <a:endParaRPr lang="en-GB"/>
          </a:p>
        </p:txBody>
      </p:sp>
      <p:sp>
        <p:nvSpPr>
          <p:cNvPr id="4" name="Footer Placeholder 3">
            <a:extLst>
              <a:ext uri="{FF2B5EF4-FFF2-40B4-BE49-F238E27FC236}">
                <a16:creationId xmlns:a16="http://schemas.microsoft.com/office/drawing/2014/main" id="{A5B15912-5A8A-435B-9F1A-E0E95ED12A79}"/>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414278E5-1999-4633-AD37-B3A68EAAE139}"/>
              </a:ext>
            </a:extLst>
          </p:cNvPr>
          <p:cNvSpPr>
            <a:spLocks noGrp="1"/>
          </p:cNvSpPr>
          <p:nvPr>
            <p:ph type="sldNum" sz="quarter" idx="12"/>
          </p:nvPr>
        </p:nvSpPr>
        <p:spPr/>
        <p:txBody>
          <a:bodyPr/>
          <a:lstStyle/>
          <a:p>
            <a:fld id="{88633D63-089F-4804-9A00-C5DF2DDFAC23}" type="slidenum">
              <a:rPr lang="en-GB" smtClean="0"/>
              <a:t>‹#›</a:t>
            </a:fld>
            <a:endParaRPr lang="en-GB"/>
          </a:p>
        </p:txBody>
      </p:sp>
    </p:spTree>
    <p:extLst>
      <p:ext uri="{BB962C8B-B14F-4D97-AF65-F5344CB8AC3E}">
        <p14:creationId xmlns:p14="http://schemas.microsoft.com/office/powerpoint/2010/main" val="21130807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2E7537C-4476-44B6-9996-295C1D5A5629}"/>
              </a:ext>
            </a:extLst>
          </p:cNvPr>
          <p:cNvSpPr>
            <a:spLocks noGrp="1"/>
          </p:cNvSpPr>
          <p:nvPr>
            <p:ph type="dt" sz="half" idx="10"/>
          </p:nvPr>
        </p:nvSpPr>
        <p:spPr/>
        <p:txBody>
          <a:bodyPr/>
          <a:lstStyle/>
          <a:p>
            <a:fld id="{41BDB93A-9A91-4ACD-99A9-997668C686B7}" type="datetimeFigureOut">
              <a:rPr lang="en-GB" smtClean="0"/>
              <a:t>16/01/2025</a:t>
            </a:fld>
            <a:endParaRPr lang="en-GB"/>
          </a:p>
        </p:txBody>
      </p:sp>
      <p:sp>
        <p:nvSpPr>
          <p:cNvPr id="3" name="Footer Placeholder 2">
            <a:extLst>
              <a:ext uri="{FF2B5EF4-FFF2-40B4-BE49-F238E27FC236}">
                <a16:creationId xmlns:a16="http://schemas.microsoft.com/office/drawing/2014/main" id="{661C5AE9-5248-4917-8CA5-F5013F1DE45F}"/>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2B68E365-C8AE-469C-AEFF-C48DF26B8BA0}"/>
              </a:ext>
            </a:extLst>
          </p:cNvPr>
          <p:cNvSpPr>
            <a:spLocks noGrp="1"/>
          </p:cNvSpPr>
          <p:nvPr>
            <p:ph type="sldNum" sz="quarter" idx="12"/>
          </p:nvPr>
        </p:nvSpPr>
        <p:spPr/>
        <p:txBody>
          <a:bodyPr/>
          <a:lstStyle/>
          <a:p>
            <a:fld id="{88633D63-089F-4804-9A00-C5DF2DDFAC23}" type="slidenum">
              <a:rPr lang="en-GB" smtClean="0"/>
              <a:t>‹#›</a:t>
            </a:fld>
            <a:endParaRPr lang="en-GB"/>
          </a:p>
        </p:txBody>
      </p:sp>
    </p:spTree>
    <p:extLst>
      <p:ext uri="{BB962C8B-B14F-4D97-AF65-F5344CB8AC3E}">
        <p14:creationId xmlns:p14="http://schemas.microsoft.com/office/powerpoint/2010/main" val="36711454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A49F89-8B68-49A3-B155-C525FEBE36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241EC925-4D88-4613-BF20-60EDE110604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690A095E-F658-41A5-9BD7-946A624907A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E814A36-20FC-44FE-B45D-5B07F1057B79}"/>
              </a:ext>
            </a:extLst>
          </p:cNvPr>
          <p:cNvSpPr>
            <a:spLocks noGrp="1"/>
          </p:cNvSpPr>
          <p:nvPr>
            <p:ph type="dt" sz="half" idx="10"/>
          </p:nvPr>
        </p:nvSpPr>
        <p:spPr/>
        <p:txBody>
          <a:bodyPr/>
          <a:lstStyle/>
          <a:p>
            <a:fld id="{41BDB93A-9A91-4ACD-99A9-997668C686B7}" type="datetimeFigureOut">
              <a:rPr lang="en-GB" smtClean="0"/>
              <a:t>16/01/2025</a:t>
            </a:fld>
            <a:endParaRPr lang="en-GB"/>
          </a:p>
        </p:txBody>
      </p:sp>
      <p:sp>
        <p:nvSpPr>
          <p:cNvPr id="6" name="Footer Placeholder 5">
            <a:extLst>
              <a:ext uri="{FF2B5EF4-FFF2-40B4-BE49-F238E27FC236}">
                <a16:creationId xmlns:a16="http://schemas.microsoft.com/office/drawing/2014/main" id="{90D71188-BDB1-48D4-BE6B-796D2603F2F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736248E-5A87-4790-A75F-F3E9D75A1B60}"/>
              </a:ext>
            </a:extLst>
          </p:cNvPr>
          <p:cNvSpPr>
            <a:spLocks noGrp="1"/>
          </p:cNvSpPr>
          <p:nvPr>
            <p:ph type="sldNum" sz="quarter" idx="12"/>
          </p:nvPr>
        </p:nvSpPr>
        <p:spPr/>
        <p:txBody>
          <a:bodyPr/>
          <a:lstStyle/>
          <a:p>
            <a:fld id="{88633D63-089F-4804-9A00-C5DF2DDFAC23}" type="slidenum">
              <a:rPr lang="en-GB" smtClean="0"/>
              <a:t>‹#›</a:t>
            </a:fld>
            <a:endParaRPr lang="en-GB"/>
          </a:p>
        </p:txBody>
      </p:sp>
    </p:spTree>
    <p:extLst>
      <p:ext uri="{BB962C8B-B14F-4D97-AF65-F5344CB8AC3E}">
        <p14:creationId xmlns:p14="http://schemas.microsoft.com/office/powerpoint/2010/main" val="29464265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D2D4C-34A8-4E30-AC07-2F27733707F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B5EB0CE8-9787-47B5-B3E2-895B2CDB8E2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67C7B032-D6D0-4A50-A0E9-E45464CD19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6DC909B-9FE6-436B-9143-55B6D3D13E6D}"/>
              </a:ext>
            </a:extLst>
          </p:cNvPr>
          <p:cNvSpPr>
            <a:spLocks noGrp="1"/>
          </p:cNvSpPr>
          <p:nvPr>
            <p:ph type="dt" sz="half" idx="10"/>
          </p:nvPr>
        </p:nvSpPr>
        <p:spPr/>
        <p:txBody>
          <a:bodyPr/>
          <a:lstStyle/>
          <a:p>
            <a:fld id="{41BDB93A-9A91-4ACD-99A9-997668C686B7}" type="datetimeFigureOut">
              <a:rPr lang="en-GB" smtClean="0"/>
              <a:t>16/01/2025</a:t>
            </a:fld>
            <a:endParaRPr lang="en-GB"/>
          </a:p>
        </p:txBody>
      </p:sp>
      <p:sp>
        <p:nvSpPr>
          <p:cNvPr id="6" name="Footer Placeholder 5">
            <a:extLst>
              <a:ext uri="{FF2B5EF4-FFF2-40B4-BE49-F238E27FC236}">
                <a16:creationId xmlns:a16="http://schemas.microsoft.com/office/drawing/2014/main" id="{C7F505E5-F71C-4B0B-8050-F016079DAC7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BE54C21-B408-4F55-9C87-A26514121BDB}"/>
              </a:ext>
            </a:extLst>
          </p:cNvPr>
          <p:cNvSpPr>
            <a:spLocks noGrp="1"/>
          </p:cNvSpPr>
          <p:nvPr>
            <p:ph type="sldNum" sz="quarter" idx="12"/>
          </p:nvPr>
        </p:nvSpPr>
        <p:spPr/>
        <p:txBody>
          <a:bodyPr/>
          <a:lstStyle/>
          <a:p>
            <a:fld id="{88633D63-089F-4804-9A00-C5DF2DDFAC23}" type="slidenum">
              <a:rPr lang="en-GB" smtClean="0"/>
              <a:t>‹#›</a:t>
            </a:fld>
            <a:endParaRPr lang="en-GB"/>
          </a:p>
        </p:txBody>
      </p:sp>
    </p:spTree>
    <p:extLst>
      <p:ext uri="{BB962C8B-B14F-4D97-AF65-F5344CB8AC3E}">
        <p14:creationId xmlns:p14="http://schemas.microsoft.com/office/powerpoint/2010/main" val="7054132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2EA552A-8358-4F78-8456-988296AA81C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78C586C5-A189-474B-BBA6-4F80FF97C4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FCC2737-7BD7-47AE-A9C6-1699993C5E9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rgbClr val="0070C0"/>
                </a:solidFill>
              </a:defRPr>
            </a:lvl1pPr>
          </a:lstStyle>
          <a:p>
            <a:fld id="{41BDB93A-9A91-4ACD-99A9-997668C686B7}" type="datetimeFigureOut">
              <a:rPr lang="en-GB" smtClean="0"/>
              <a:pPr/>
              <a:t>16/01/2025</a:t>
            </a:fld>
            <a:endParaRPr lang="en-GB"/>
          </a:p>
        </p:txBody>
      </p:sp>
      <p:sp>
        <p:nvSpPr>
          <p:cNvPr id="5" name="Footer Placeholder 4">
            <a:extLst>
              <a:ext uri="{FF2B5EF4-FFF2-40B4-BE49-F238E27FC236}">
                <a16:creationId xmlns:a16="http://schemas.microsoft.com/office/drawing/2014/main" id="{F6CC85E5-B35B-4B77-8D41-B27E0865EDC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rgbClr val="0070C0"/>
                </a:solidFill>
              </a:defRPr>
            </a:lvl1pPr>
          </a:lstStyle>
          <a:p>
            <a:endParaRPr lang="en-GB"/>
          </a:p>
        </p:txBody>
      </p:sp>
      <p:sp>
        <p:nvSpPr>
          <p:cNvPr id="6" name="Slide Number Placeholder 5">
            <a:extLst>
              <a:ext uri="{FF2B5EF4-FFF2-40B4-BE49-F238E27FC236}">
                <a16:creationId xmlns:a16="http://schemas.microsoft.com/office/drawing/2014/main" id="{9831312F-FE52-4ABA-AEBA-182633A68D1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rgbClr val="0070C0"/>
                </a:solidFill>
              </a:defRPr>
            </a:lvl1pPr>
          </a:lstStyle>
          <a:p>
            <a:fld id="{88633D63-089F-4804-9A00-C5DF2DDFAC23}" type="slidenum">
              <a:rPr lang="en-GB" smtClean="0"/>
              <a:pPr/>
              <a:t>‹#›</a:t>
            </a:fld>
            <a:endParaRPr lang="en-GB"/>
          </a:p>
        </p:txBody>
      </p:sp>
      <p:pic>
        <p:nvPicPr>
          <p:cNvPr id="7" name="Picture 2" descr="Ed_DaSH">
            <a:extLst>
              <a:ext uri="{FF2B5EF4-FFF2-40B4-BE49-F238E27FC236}">
                <a16:creationId xmlns:a16="http://schemas.microsoft.com/office/drawing/2014/main" id="{896C9EE9-1810-7F4F-ACB3-31487B569411}"/>
              </a:ext>
            </a:extLst>
          </p:cNvPr>
          <p:cNvPicPr>
            <a:picLocks noChangeAspect="1" noChangeArrowheads="1"/>
          </p:cNvPicPr>
          <p:nvPr userDrawn="1"/>
        </p:nvPicPr>
        <p:blipFill>
          <a:blip r:embed="rId13" cstate="hqprint">
            <a:extLst>
              <a:ext uri="{28A0092B-C50C-407E-A947-70E740481C1C}">
                <a14:useLocalDpi xmlns:a14="http://schemas.microsoft.com/office/drawing/2010/main" val="0"/>
              </a:ext>
            </a:extLst>
          </a:blip>
          <a:srcRect/>
          <a:stretch>
            <a:fillRect/>
          </a:stretch>
        </p:blipFill>
        <p:spPr bwMode="auto">
          <a:xfrm>
            <a:off x="10820670" y="5458691"/>
            <a:ext cx="1289214" cy="13254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938107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rgbClr val="0070C0"/>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0070C0"/>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0070C0"/>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0070C0"/>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0070C0"/>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0070C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hyperlink" Target="https://creativecommons.org/licenses/by/4.0/" TargetMode="External"/><Relationship Id="rId7" Type="http://schemas.openxmlformats.org/officeDocument/2006/relationships/hyperlink" Target="https://opensource.org/licenses"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hyperlink" Target="http://www.apache.org/licenses/" TargetMode="External"/><Relationship Id="rId5" Type="http://schemas.openxmlformats.org/officeDocument/2006/relationships/hyperlink" Target="https://opensource.org/licenses/BSD-2-Clause" TargetMode="External"/><Relationship Id="rId4" Type="http://schemas.openxmlformats.org/officeDocument/2006/relationships/hyperlink" Target="https://opensource.org/licenses/MIT" TargetMode="External"/><Relationship Id="rId9" Type="http://schemas.openxmlformats.org/officeDocument/2006/relationships/image" Target="../media/image9.svg"/></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7.sv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en.wikipedia.org/wiki/Copyright_infringement"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FB3A7-AEA3-478C-8D73-EC67C3465DE0}"/>
              </a:ext>
            </a:extLst>
          </p:cNvPr>
          <p:cNvSpPr>
            <a:spLocks noGrp="1"/>
          </p:cNvSpPr>
          <p:nvPr>
            <p:ph type="ctrTitle"/>
          </p:nvPr>
        </p:nvSpPr>
        <p:spPr/>
        <p:txBody>
          <a:bodyPr>
            <a:normAutofit/>
          </a:bodyPr>
          <a:lstStyle/>
          <a:p>
            <a:r>
              <a:rPr lang="en-GB" dirty="0"/>
              <a:t>Intellectual property, Licencing and Openness</a:t>
            </a:r>
          </a:p>
        </p:txBody>
      </p:sp>
    </p:spTree>
    <p:extLst>
      <p:ext uri="{BB962C8B-B14F-4D97-AF65-F5344CB8AC3E}">
        <p14:creationId xmlns:p14="http://schemas.microsoft.com/office/powerpoint/2010/main" val="31277947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85B1F-4F7D-4B0E-B52B-0D935F9C12EE}"/>
              </a:ext>
            </a:extLst>
          </p:cNvPr>
          <p:cNvSpPr>
            <a:spLocks noGrp="1"/>
          </p:cNvSpPr>
          <p:nvPr>
            <p:ph type="title"/>
          </p:nvPr>
        </p:nvSpPr>
        <p:spPr/>
        <p:txBody>
          <a:bodyPr/>
          <a:lstStyle/>
          <a:p>
            <a:r>
              <a:rPr lang="en-GB" dirty="0"/>
              <a:t>Licensing data, software and code</a:t>
            </a:r>
          </a:p>
        </p:txBody>
      </p:sp>
      <p:sp>
        <p:nvSpPr>
          <p:cNvPr id="6" name="Content Placeholder 5">
            <a:extLst>
              <a:ext uri="{FF2B5EF4-FFF2-40B4-BE49-F238E27FC236}">
                <a16:creationId xmlns:a16="http://schemas.microsoft.com/office/drawing/2014/main" id="{EF786E17-0337-4633-BDF5-676F4C563757}"/>
              </a:ext>
            </a:extLst>
          </p:cNvPr>
          <p:cNvSpPr>
            <a:spLocks noGrp="1"/>
          </p:cNvSpPr>
          <p:nvPr>
            <p:ph idx="1"/>
          </p:nvPr>
        </p:nvSpPr>
        <p:spPr/>
        <p:txBody>
          <a:bodyPr>
            <a:normAutofit/>
          </a:bodyPr>
          <a:lstStyle/>
          <a:p>
            <a:pPr marL="0" indent="0">
              <a:buNone/>
            </a:pPr>
            <a:r>
              <a:rPr lang="en-GB" dirty="0"/>
              <a:t>Always attach license files. Licenses explicitly declare conditions</a:t>
            </a:r>
            <a:br>
              <a:rPr lang="en-GB" dirty="0"/>
            </a:br>
            <a:r>
              <a:rPr lang="en-GB" dirty="0"/>
              <a:t>and terms by which data and software can be re-used. </a:t>
            </a:r>
          </a:p>
          <a:p>
            <a:pPr marL="0" indent="0">
              <a:buNone/>
            </a:pPr>
            <a:r>
              <a:rPr lang="en-GB" dirty="0"/>
              <a:t>Open licenses:</a:t>
            </a:r>
          </a:p>
          <a:p>
            <a:pPr marL="0" indent="0">
              <a:buNone/>
            </a:pPr>
            <a:endParaRPr lang="en-GB" dirty="0"/>
          </a:p>
          <a:p>
            <a:pPr lvl="1"/>
            <a:r>
              <a:rPr lang="en-GB" sz="2800" dirty="0"/>
              <a:t>For data: </a:t>
            </a:r>
            <a:r>
              <a:rPr lang="en-GB" sz="2800" dirty="0">
                <a:hlinkClick r:id="rId3"/>
              </a:rPr>
              <a:t>Creative Commons Attribution (CC BY)</a:t>
            </a:r>
            <a:r>
              <a:rPr lang="en-GB" sz="2800" dirty="0"/>
              <a:t> or </a:t>
            </a:r>
            <a:r>
              <a:rPr lang="en-GB" sz="2800" u="sng" dirty="0"/>
              <a:t>Creative Commons Zero (CC0; no rights reserved)</a:t>
            </a:r>
          </a:p>
          <a:p>
            <a:pPr marL="457200" lvl="1" indent="0">
              <a:buNone/>
            </a:pPr>
            <a:endParaRPr lang="en-GB" sz="2800" dirty="0"/>
          </a:p>
          <a:p>
            <a:pPr lvl="1"/>
            <a:r>
              <a:rPr lang="en-GB" sz="2800" dirty="0"/>
              <a:t>For code: a permissive open source license such as the </a:t>
            </a:r>
            <a:r>
              <a:rPr lang="en-GB" sz="2800" dirty="0">
                <a:hlinkClick r:id="rId4"/>
              </a:rPr>
              <a:t>MIT</a:t>
            </a:r>
            <a:r>
              <a:rPr lang="en-GB" sz="2800" dirty="0"/>
              <a:t>, </a:t>
            </a:r>
            <a:r>
              <a:rPr lang="en-GB" sz="2800" dirty="0">
                <a:hlinkClick r:id="rId5"/>
              </a:rPr>
              <a:t>BSD</a:t>
            </a:r>
            <a:r>
              <a:rPr lang="en-GB" sz="2800" dirty="0"/>
              <a:t>, </a:t>
            </a:r>
            <a:r>
              <a:rPr lang="en-GB" sz="2800" dirty="0">
                <a:hlinkClick r:id="rId6"/>
              </a:rPr>
              <a:t>Apache license</a:t>
            </a:r>
            <a:r>
              <a:rPr lang="en-GB" sz="2800" dirty="0"/>
              <a:t> or </a:t>
            </a:r>
            <a:r>
              <a:rPr lang="en-GB" sz="2800" u="sng" dirty="0"/>
              <a:t>GPL (enforce sharing)</a:t>
            </a:r>
          </a:p>
          <a:p>
            <a:pPr marL="457200" lvl="1" indent="0">
              <a:buNone/>
            </a:pPr>
            <a:r>
              <a:rPr lang="en-GB" sz="1800" dirty="0"/>
              <a:t>    See more details in </a:t>
            </a:r>
            <a:r>
              <a:rPr lang="en-GB" sz="1800" dirty="0">
                <a:hlinkClick r:id="rId7"/>
              </a:rPr>
              <a:t>https://opensource.org/licenses</a:t>
            </a:r>
            <a:r>
              <a:rPr lang="en-GB" sz="1800" dirty="0"/>
              <a:t> </a:t>
            </a:r>
          </a:p>
          <a:p>
            <a:pPr marL="457200" lvl="1" indent="0">
              <a:buNone/>
            </a:pPr>
            <a:endParaRPr lang="en-GB" sz="2800" dirty="0"/>
          </a:p>
          <a:p>
            <a:pPr marL="0" indent="0">
              <a:buNone/>
            </a:pPr>
            <a:endParaRPr lang="en-GB" dirty="0"/>
          </a:p>
        </p:txBody>
      </p:sp>
      <p:pic>
        <p:nvPicPr>
          <p:cNvPr id="4" name="Graphic 3" descr="Recycle with solid fill">
            <a:extLst>
              <a:ext uri="{FF2B5EF4-FFF2-40B4-BE49-F238E27FC236}">
                <a16:creationId xmlns:a16="http://schemas.microsoft.com/office/drawing/2014/main" id="{DEB68FBC-2FC9-004B-AE6A-8561B2F5C626}"/>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9936861" y="110458"/>
            <a:ext cx="1834896" cy="1834896"/>
          </a:xfrm>
          <a:prstGeom prst="rect">
            <a:avLst/>
          </a:prstGeom>
        </p:spPr>
      </p:pic>
    </p:spTree>
    <p:extLst>
      <p:ext uri="{BB962C8B-B14F-4D97-AF65-F5344CB8AC3E}">
        <p14:creationId xmlns:p14="http://schemas.microsoft.com/office/powerpoint/2010/main" val="41628149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EA9EF-F85E-48CD-B474-FC5215D4E6B4}"/>
              </a:ext>
            </a:extLst>
          </p:cNvPr>
          <p:cNvSpPr>
            <a:spLocks noGrp="1"/>
          </p:cNvSpPr>
          <p:nvPr>
            <p:ph type="title"/>
          </p:nvPr>
        </p:nvSpPr>
        <p:spPr/>
        <p:txBody>
          <a:bodyPr/>
          <a:lstStyle/>
          <a:p>
            <a:r>
              <a:rPr lang="en-GB" dirty="0"/>
              <a:t>Open Science and intellectual property</a:t>
            </a:r>
          </a:p>
        </p:txBody>
      </p:sp>
      <p:sp>
        <p:nvSpPr>
          <p:cNvPr id="3" name="Content Placeholder 2">
            <a:extLst>
              <a:ext uri="{FF2B5EF4-FFF2-40B4-BE49-F238E27FC236}">
                <a16:creationId xmlns:a16="http://schemas.microsoft.com/office/drawing/2014/main" id="{765C4BB6-3BCD-4376-B0CF-EDB58962C6C7}"/>
              </a:ext>
            </a:extLst>
          </p:cNvPr>
          <p:cNvSpPr>
            <a:spLocks noGrp="1"/>
          </p:cNvSpPr>
          <p:nvPr>
            <p:ph idx="1"/>
          </p:nvPr>
        </p:nvSpPr>
        <p:spPr>
          <a:xfrm>
            <a:off x="838200" y="2025650"/>
            <a:ext cx="10515600" cy="4351338"/>
          </a:xfrm>
        </p:spPr>
        <p:txBody>
          <a:bodyPr/>
          <a:lstStyle/>
          <a:p>
            <a:pPr marL="0" indent="0">
              <a:buNone/>
            </a:pPr>
            <a:r>
              <a:rPr lang="en-GB" dirty="0"/>
              <a:t>Intellectual property is something you create using your mind – </a:t>
            </a:r>
          </a:p>
          <a:p>
            <a:pPr marL="0" indent="0">
              <a:buNone/>
            </a:pPr>
            <a:r>
              <a:rPr lang="en-GB" dirty="0"/>
              <a:t>For example, a story, an invention, an artistic work or a symbol</a:t>
            </a:r>
            <a:endParaRPr lang="pl-PL" dirty="0"/>
          </a:p>
          <a:p>
            <a:pPr marL="0" indent="0">
              <a:buNone/>
            </a:pPr>
            <a:endParaRPr lang="pl-PL" dirty="0"/>
          </a:p>
          <a:p>
            <a:pPr marL="0" indent="0">
              <a:buNone/>
            </a:pPr>
            <a:r>
              <a:rPr lang="en-GB" dirty="0"/>
              <a:t>In University’s context: outcomes of research</a:t>
            </a:r>
          </a:p>
        </p:txBody>
      </p:sp>
      <p:pic>
        <p:nvPicPr>
          <p:cNvPr id="5" name="Graphic 4" descr="Head with gears with solid fill">
            <a:extLst>
              <a:ext uri="{FF2B5EF4-FFF2-40B4-BE49-F238E27FC236}">
                <a16:creationId xmlns:a16="http://schemas.microsoft.com/office/drawing/2014/main" id="{44B0FD11-D986-41FE-92F5-FCE90806008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225277" y="2025650"/>
            <a:ext cx="914400" cy="914400"/>
          </a:xfrm>
          <a:prstGeom prst="rect">
            <a:avLst/>
          </a:prstGeom>
        </p:spPr>
      </p:pic>
    </p:spTree>
    <p:extLst>
      <p:ext uri="{BB962C8B-B14F-4D97-AF65-F5344CB8AC3E}">
        <p14:creationId xmlns:p14="http://schemas.microsoft.com/office/powerpoint/2010/main" val="17429989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1" name=""/>
        <p:cNvGrpSpPr/>
        <p:nvPr/>
      </p:nvGrpSpPr>
      <p:grpSpPr>
        <a:xfrm>
          <a:off x="0" y="0"/>
          <a:ext cx="0" cy="0"/>
          <a:chOff x="0" y="0"/>
          <a:chExt cx="0" cy="0"/>
        </a:xfrm>
      </p:grpSpPr>
      <p:sp>
        <p:nvSpPr>
          <p:cNvPr id="19" name="Rectangle: Rounded Corners 18">
            <a:extLst>
              <a:ext uri="{FF2B5EF4-FFF2-40B4-BE49-F238E27FC236}">
                <a16:creationId xmlns:a16="http://schemas.microsoft.com/office/drawing/2014/main" id="{147373B3-0B4F-462E-AB1E-667FC41A8185}"/>
              </a:ext>
            </a:extLst>
          </p:cNvPr>
          <p:cNvSpPr/>
          <p:nvPr/>
        </p:nvSpPr>
        <p:spPr>
          <a:xfrm>
            <a:off x="838198" y="3918524"/>
            <a:ext cx="10098881" cy="1774508"/>
          </a:xfrm>
          <a:prstGeom prst="roundRect">
            <a:avLst/>
          </a:prstGeom>
          <a:solidFill>
            <a:srgbClr val="ECF3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ctangle: Rounded Corners 17">
            <a:extLst>
              <a:ext uri="{FF2B5EF4-FFF2-40B4-BE49-F238E27FC236}">
                <a16:creationId xmlns:a16="http://schemas.microsoft.com/office/drawing/2014/main" id="{ED03E92E-606E-4155-99FB-D2C47C89227F}"/>
              </a:ext>
            </a:extLst>
          </p:cNvPr>
          <p:cNvSpPr/>
          <p:nvPr/>
        </p:nvSpPr>
        <p:spPr>
          <a:xfrm>
            <a:off x="838199" y="1959262"/>
            <a:ext cx="10098881" cy="1774508"/>
          </a:xfrm>
          <a:prstGeom prst="roundRect">
            <a:avLst/>
          </a:prstGeom>
          <a:solidFill>
            <a:srgbClr val="ECF3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useBgFill="1">
        <p:nvSpPr>
          <p:cNvPr id="10" name="Rectangle 9">
            <a:extLst>
              <a:ext uri="{FF2B5EF4-FFF2-40B4-BE49-F238E27FC236}">
                <a16:creationId xmlns:a16="http://schemas.microsoft.com/office/drawing/2014/main" id="{6C4028FD-8BAA-4A19-BFDE-594D991B7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E13BEF6-9EA9-444C-B76B-68F950916C0E}"/>
              </a:ext>
            </a:extLst>
          </p:cNvPr>
          <p:cNvSpPr>
            <a:spLocks noGrp="1"/>
          </p:cNvSpPr>
          <p:nvPr>
            <p:ph type="title"/>
          </p:nvPr>
        </p:nvSpPr>
        <p:spPr>
          <a:xfrm>
            <a:off x="838200" y="556995"/>
            <a:ext cx="10515600" cy="1133693"/>
          </a:xfrm>
        </p:spPr>
        <p:txBody>
          <a:bodyPr>
            <a:normAutofit/>
          </a:bodyPr>
          <a:lstStyle/>
          <a:p>
            <a:r>
              <a:rPr lang="en-GB" dirty="0"/>
              <a:t>Intellectual property</a:t>
            </a:r>
            <a:r>
              <a:rPr lang="pl-PL" dirty="0"/>
              <a:t> protectio</a:t>
            </a:r>
            <a:r>
              <a:rPr lang="en-GB" dirty="0"/>
              <a:t>n - Patents</a:t>
            </a:r>
          </a:p>
        </p:txBody>
      </p:sp>
      <p:sp>
        <p:nvSpPr>
          <p:cNvPr id="11" name="TextBox 10">
            <a:extLst>
              <a:ext uri="{FF2B5EF4-FFF2-40B4-BE49-F238E27FC236}">
                <a16:creationId xmlns:a16="http://schemas.microsoft.com/office/drawing/2014/main" id="{70D99794-2271-4E10-A672-B07EF3A5CB50}"/>
              </a:ext>
            </a:extLst>
          </p:cNvPr>
          <p:cNvSpPr txBox="1"/>
          <p:nvPr/>
        </p:nvSpPr>
        <p:spPr>
          <a:xfrm>
            <a:off x="838200" y="2061686"/>
            <a:ext cx="8128991" cy="1569660"/>
          </a:xfrm>
          <a:prstGeom prst="rect">
            <a:avLst/>
          </a:prstGeom>
          <a:noFill/>
        </p:spPr>
        <p:txBody>
          <a:bodyPr wrap="square">
            <a:spAutoFit/>
          </a:bodyPr>
          <a:lstStyle/>
          <a:p>
            <a:pPr lvl="0">
              <a:spcAft>
                <a:spcPts val="0"/>
              </a:spcAft>
            </a:pPr>
            <a:r>
              <a:rPr lang="en-GB" sz="2400" dirty="0">
                <a:solidFill>
                  <a:srgbClr val="0070C0"/>
                </a:solidFill>
              </a:rPr>
              <a:t>You can use a </a:t>
            </a:r>
            <a:r>
              <a:rPr lang="en-GB" sz="2400" b="1" dirty="0">
                <a:solidFill>
                  <a:srgbClr val="0070C0"/>
                </a:solidFill>
              </a:rPr>
              <a:t>patent</a:t>
            </a:r>
            <a:r>
              <a:rPr lang="en-GB" sz="2400" dirty="0">
                <a:solidFill>
                  <a:srgbClr val="0070C0"/>
                </a:solidFill>
              </a:rPr>
              <a:t> to protect your (</a:t>
            </a:r>
            <a:r>
              <a:rPr lang="en-GB" sz="2400" i="1" dirty="0">
                <a:solidFill>
                  <a:srgbClr val="0070C0"/>
                </a:solidFill>
              </a:rPr>
              <a:t>technical</a:t>
            </a:r>
            <a:r>
              <a:rPr lang="en-GB" sz="2400" dirty="0">
                <a:solidFill>
                  <a:srgbClr val="0070C0"/>
                </a:solidFill>
              </a:rPr>
              <a:t>) new invention. </a:t>
            </a:r>
            <a:br>
              <a:rPr lang="en-GB" sz="2400" dirty="0">
                <a:solidFill>
                  <a:srgbClr val="0070C0"/>
                </a:solidFill>
              </a:rPr>
            </a:br>
            <a:r>
              <a:rPr lang="en-GB" sz="2400" dirty="0">
                <a:solidFill>
                  <a:srgbClr val="0070C0"/>
                </a:solidFill>
              </a:rPr>
              <a:t>	- </a:t>
            </a:r>
            <a:r>
              <a:rPr lang="en-GB" sz="2400" b="0" i="0" dirty="0">
                <a:solidFill>
                  <a:srgbClr val="0070C0"/>
                </a:solidFill>
              </a:rPr>
              <a:t>Exclusive rights to an invention for a set period of time.</a:t>
            </a:r>
          </a:p>
          <a:p>
            <a:pPr lvl="0">
              <a:spcAft>
                <a:spcPts val="0"/>
              </a:spcAft>
            </a:pPr>
            <a:r>
              <a:rPr lang="en-GB" sz="2400" b="0" i="0" dirty="0">
                <a:solidFill>
                  <a:srgbClr val="0070C0"/>
                </a:solidFill>
              </a:rPr>
              <a:t>	- Control copying, selling, or manufacturing</a:t>
            </a:r>
          </a:p>
          <a:p>
            <a:pPr lvl="0">
              <a:spcAft>
                <a:spcPts val="0"/>
              </a:spcAft>
            </a:pPr>
            <a:r>
              <a:rPr lang="en-GB" sz="2400" b="0" i="0" dirty="0">
                <a:solidFill>
                  <a:srgbClr val="0070C0"/>
                </a:solidFill>
              </a:rPr>
              <a:t>	- Criteria: </a:t>
            </a:r>
            <a:r>
              <a:rPr lang="en-GB" sz="2400" b="1" i="0" dirty="0">
                <a:solidFill>
                  <a:srgbClr val="0070C0"/>
                </a:solidFill>
              </a:rPr>
              <a:t>novelty, inventive, industrially applicable</a:t>
            </a:r>
            <a:endParaRPr lang="en-US" sz="2400" b="1" dirty="0">
              <a:solidFill>
                <a:srgbClr val="0070C0"/>
              </a:solidFill>
            </a:endParaRPr>
          </a:p>
        </p:txBody>
      </p:sp>
      <p:pic>
        <p:nvPicPr>
          <p:cNvPr id="13" name="Graphic 12" descr="Gavel with solid fill">
            <a:extLst>
              <a:ext uri="{FF2B5EF4-FFF2-40B4-BE49-F238E27FC236}">
                <a16:creationId xmlns:a16="http://schemas.microsoft.com/office/drawing/2014/main" id="{DBAE4722-0138-4BFD-A34D-7DA437AAF7F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258859" y="2115577"/>
            <a:ext cx="1319212" cy="1319212"/>
          </a:xfrm>
          <a:prstGeom prst="rect">
            <a:avLst/>
          </a:prstGeom>
        </p:spPr>
      </p:pic>
      <p:sp>
        <p:nvSpPr>
          <p:cNvPr id="17" name="TextBox 16">
            <a:extLst>
              <a:ext uri="{FF2B5EF4-FFF2-40B4-BE49-F238E27FC236}">
                <a16:creationId xmlns:a16="http://schemas.microsoft.com/office/drawing/2014/main" id="{8468B4BB-E8BA-45CC-952A-8475D382E8B0}"/>
              </a:ext>
            </a:extLst>
          </p:cNvPr>
          <p:cNvSpPr txBox="1"/>
          <p:nvPr/>
        </p:nvSpPr>
        <p:spPr>
          <a:xfrm>
            <a:off x="969763" y="4002344"/>
            <a:ext cx="9608307" cy="1569660"/>
          </a:xfrm>
          <a:prstGeom prst="rect">
            <a:avLst/>
          </a:prstGeom>
          <a:noFill/>
          <a:ln>
            <a:noFill/>
          </a:ln>
        </p:spPr>
        <p:txBody>
          <a:bodyPr wrap="square">
            <a:spAutoFit/>
          </a:bodyPr>
          <a:lstStyle/>
          <a:p>
            <a:pPr algn="just"/>
            <a:r>
              <a:rPr lang="en-GB" sz="2400" b="1" dirty="0">
                <a:solidFill>
                  <a:schemeClr val="accent1"/>
                </a:solidFill>
              </a:rPr>
              <a:t>Discoveries, mathematical methods, computer programs are not regarded as inventions</a:t>
            </a:r>
            <a:r>
              <a:rPr lang="en-GB" sz="2400" dirty="0">
                <a:solidFill>
                  <a:schemeClr val="accent1"/>
                </a:solidFill>
              </a:rPr>
              <a:t>. </a:t>
            </a:r>
          </a:p>
          <a:p>
            <a:pPr algn="just"/>
            <a:r>
              <a:rPr lang="en-GB" sz="2400" dirty="0">
                <a:solidFill>
                  <a:schemeClr val="accent1"/>
                </a:solidFill>
              </a:rPr>
              <a:t>Therapeutic procedures, diagnostic methods (human or animals) and new plant or animal varieties are completely excluded from patentability.</a:t>
            </a:r>
          </a:p>
        </p:txBody>
      </p:sp>
    </p:spTree>
    <p:extLst>
      <p:ext uri="{BB962C8B-B14F-4D97-AF65-F5344CB8AC3E}">
        <p14:creationId xmlns:p14="http://schemas.microsoft.com/office/powerpoint/2010/main" val="19373038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Rounded Corners 18">
            <a:extLst>
              <a:ext uri="{FF2B5EF4-FFF2-40B4-BE49-F238E27FC236}">
                <a16:creationId xmlns:a16="http://schemas.microsoft.com/office/drawing/2014/main" id="{147373B3-0B4F-462E-AB1E-667FC41A8185}"/>
              </a:ext>
            </a:extLst>
          </p:cNvPr>
          <p:cNvSpPr/>
          <p:nvPr/>
        </p:nvSpPr>
        <p:spPr>
          <a:xfrm>
            <a:off x="838198" y="3918524"/>
            <a:ext cx="10098881" cy="1774508"/>
          </a:xfrm>
          <a:prstGeom prst="roundRect">
            <a:avLst/>
          </a:prstGeom>
          <a:solidFill>
            <a:srgbClr val="ECF3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GB" sz="2400">
                <a:solidFill>
                  <a:schemeClr val="accent1"/>
                </a:solidFill>
              </a:rPr>
              <a:t>Publishing in a journal or presenting in a conference with information related to the invention completely </a:t>
            </a:r>
            <a:r>
              <a:rPr lang="en-GB" sz="2400" b="1">
                <a:solidFill>
                  <a:schemeClr val="accent1"/>
                </a:solidFill>
              </a:rPr>
              <a:t>prevents the inventor from getting a patent later</a:t>
            </a:r>
            <a:r>
              <a:rPr lang="en-GB" sz="2400">
                <a:solidFill>
                  <a:schemeClr val="accent1"/>
                </a:solidFill>
              </a:rPr>
              <a:t>!</a:t>
            </a:r>
            <a:endParaRPr lang="en-US" sz="2400" dirty="0">
              <a:solidFill>
                <a:schemeClr val="accent1"/>
              </a:solidFill>
            </a:endParaRPr>
          </a:p>
        </p:txBody>
      </p:sp>
      <p:sp>
        <p:nvSpPr>
          <p:cNvPr id="18" name="Rectangle: Rounded Corners 17">
            <a:extLst>
              <a:ext uri="{FF2B5EF4-FFF2-40B4-BE49-F238E27FC236}">
                <a16:creationId xmlns:a16="http://schemas.microsoft.com/office/drawing/2014/main" id="{ED03E92E-606E-4155-99FB-D2C47C89227F}"/>
              </a:ext>
            </a:extLst>
          </p:cNvPr>
          <p:cNvSpPr/>
          <p:nvPr/>
        </p:nvSpPr>
        <p:spPr>
          <a:xfrm>
            <a:off x="838197" y="1917352"/>
            <a:ext cx="10098881" cy="1774508"/>
          </a:xfrm>
          <a:prstGeom prst="roundRect">
            <a:avLst/>
          </a:prstGeom>
          <a:solidFill>
            <a:srgbClr val="ECF3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a:extLst>
              <a:ext uri="{FF2B5EF4-FFF2-40B4-BE49-F238E27FC236}">
                <a16:creationId xmlns:a16="http://schemas.microsoft.com/office/drawing/2014/main" id="{EE13BEF6-9EA9-444C-B76B-68F950916C0E}"/>
              </a:ext>
            </a:extLst>
          </p:cNvPr>
          <p:cNvSpPr>
            <a:spLocks noGrp="1"/>
          </p:cNvSpPr>
          <p:nvPr>
            <p:ph type="title"/>
          </p:nvPr>
        </p:nvSpPr>
        <p:spPr>
          <a:xfrm>
            <a:off x="838200" y="556995"/>
            <a:ext cx="10515600" cy="1133693"/>
          </a:xfrm>
        </p:spPr>
        <p:txBody>
          <a:bodyPr>
            <a:normAutofit/>
          </a:bodyPr>
          <a:lstStyle/>
          <a:p>
            <a:r>
              <a:rPr lang="en-GB" dirty="0"/>
              <a:t>Intellectual property</a:t>
            </a:r>
            <a:r>
              <a:rPr lang="pl-PL" dirty="0"/>
              <a:t> protectio</a:t>
            </a:r>
            <a:r>
              <a:rPr lang="en-GB" dirty="0"/>
              <a:t>n - Patents</a:t>
            </a:r>
          </a:p>
        </p:txBody>
      </p:sp>
      <p:pic>
        <p:nvPicPr>
          <p:cNvPr id="13" name="Graphic 12" descr="Gavel with solid fill">
            <a:extLst>
              <a:ext uri="{FF2B5EF4-FFF2-40B4-BE49-F238E27FC236}">
                <a16:creationId xmlns:a16="http://schemas.microsoft.com/office/drawing/2014/main" id="{DBAE4722-0138-4BFD-A34D-7DA437AAF7F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258859" y="2115577"/>
            <a:ext cx="1319212" cy="1319212"/>
          </a:xfrm>
          <a:prstGeom prst="rect">
            <a:avLst/>
          </a:prstGeom>
        </p:spPr>
      </p:pic>
      <p:sp>
        <p:nvSpPr>
          <p:cNvPr id="9" name="TextBox 8">
            <a:extLst>
              <a:ext uri="{FF2B5EF4-FFF2-40B4-BE49-F238E27FC236}">
                <a16:creationId xmlns:a16="http://schemas.microsoft.com/office/drawing/2014/main" id="{D5ED646A-D51F-48F2-9F7F-A995C02A3A0B}"/>
              </a:ext>
            </a:extLst>
          </p:cNvPr>
          <p:cNvSpPr txBox="1"/>
          <p:nvPr/>
        </p:nvSpPr>
        <p:spPr>
          <a:xfrm>
            <a:off x="1254922" y="2619939"/>
            <a:ext cx="7696199" cy="830997"/>
          </a:xfrm>
          <a:prstGeom prst="rect">
            <a:avLst/>
          </a:prstGeom>
          <a:noFill/>
        </p:spPr>
        <p:txBody>
          <a:bodyPr wrap="square">
            <a:spAutoFit/>
          </a:bodyPr>
          <a:lstStyle/>
          <a:p>
            <a:pPr lvl="0"/>
            <a:r>
              <a:rPr lang="en-GB" sz="2400" dirty="0">
                <a:solidFill>
                  <a:schemeClr val="accent1"/>
                </a:solidFill>
              </a:rPr>
              <a:t>Patents are granted only for inventions that are </a:t>
            </a:r>
            <a:r>
              <a:rPr lang="en-GB" sz="2400" b="1" dirty="0">
                <a:solidFill>
                  <a:schemeClr val="accent1"/>
                </a:solidFill>
              </a:rPr>
              <a:t>novel and were not known to the public</a:t>
            </a:r>
            <a:r>
              <a:rPr lang="en-GB" sz="2400" dirty="0">
                <a:solidFill>
                  <a:schemeClr val="accent1"/>
                </a:solidFill>
              </a:rPr>
              <a:t> in any form</a:t>
            </a:r>
            <a:endParaRPr lang="en-US" sz="2400" dirty="0">
              <a:solidFill>
                <a:schemeClr val="accent1"/>
              </a:solidFill>
            </a:endParaRPr>
          </a:p>
        </p:txBody>
      </p:sp>
      <p:sp>
        <p:nvSpPr>
          <p:cNvPr id="12" name="TextBox 11">
            <a:extLst>
              <a:ext uri="{FF2B5EF4-FFF2-40B4-BE49-F238E27FC236}">
                <a16:creationId xmlns:a16="http://schemas.microsoft.com/office/drawing/2014/main" id="{BE032AA7-8CE7-4D76-B4BB-EF2C9E7CD4C0}"/>
              </a:ext>
            </a:extLst>
          </p:cNvPr>
          <p:cNvSpPr txBox="1"/>
          <p:nvPr/>
        </p:nvSpPr>
        <p:spPr>
          <a:xfrm>
            <a:off x="1188240" y="1917351"/>
            <a:ext cx="6097190" cy="461665"/>
          </a:xfrm>
          <a:prstGeom prst="rect">
            <a:avLst/>
          </a:prstGeom>
          <a:noFill/>
        </p:spPr>
        <p:txBody>
          <a:bodyPr wrap="square">
            <a:spAutoFit/>
          </a:bodyPr>
          <a:lstStyle/>
          <a:p>
            <a:pPr marL="0" indent="0">
              <a:buNone/>
            </a:pPr>
            <a:r>
              <a:rPr lang="en-GB" sz="2400" b="1" dirty="0">
                <a:solidFill>
                  <a:schemeClr val="accent1"/>
                </a:solidFill>
              </a:rPr>
              <a:t>Timeline matters for legal protection!</a:t>
            </a:r>
          </a:p>
        </p:txBody>
      </p:sp>
    </p:spTree>
    <p:extLst>
      <p:ext uri="{BB962C8B-B14F-4D97-AF65-F5344CB8AC3E}">
        <p14:creationId xmlns:p14="http://schemas.microsoft.com/office/powerpoint/2010/main" val="15441413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91F32EBA-ED97-466E-8CFA-8382584155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00EA9EF-F85E-48CD-B474-FC5215D4E6B4}"/>
              </a:ext>
            </a:extLst>
          </p:cNvPr>
          <p:cNvSpPr>
            <a:spLocks noGrp="1"/>
          </p:cNvSpPr>
          <p:nvPr>
            <p:ph type="title"/>
          </p:nvPr>
        </p:nvSpPr>
        <p:spPr>
          <a:xfrm>
            <a:off x="672387" y="301448"/>
            <a:ext cx="5942726" cy="1461778"/>
          </a:xfrm>
        </p:spPr>
        <p:txBody>
          <a:bodyPr>
            <a:normAutofit/>
          </a:bodyPr>
          <a:lstStyle/>
          <a:p>
            <a:r>
              <a:rPr lang="en-GB" sz="4000" dirty="0"/>
              <a:t>Open Science and patents</a:t>
            </a:r>
          </a:p>
        </p:txBody>
      </p:sp>
      <p:sp>
        <p:nvSpPr>
          <p:cNvPr id="3" name="Content Placeholder 2">
            <a:extLst>
              <a:ext uri="{FF2B5EF4-FFF2-40B4-BE49-F238E27FC236}">
                <a16:creationId xmlns:a16="http://schemas.microsoft.com/office/drawing/2014/main" id="{765C4BB6-3BCD-4376-B0CF-EDB58962C6C7}"/>
              </a:ext>
            </a:extLst>
          </p:cNvPr>
          <p:cNvSpPr>
            <a:spLocks noGrp="1"/>
          </p:cNvSpPr>
          <p:nvPr>
            <p:ph idx="1"/>
          </p:nvPr>
        </p:nvSpPr>
        <p:spPr>
          <a:xfrm>
            <a:off x="609496" y="1838131"/>
            <a:ext cx="7000082" cy="3536236"/>
          </a:xfrm>
        </p:spPr>
        <p:txBody>
          <a:bodyPr>
            <a:noAutofit/>
          </a:bodyPr>
          <a:lstStyle/>
          <a:p>
            <a:pPr>
              <a:lnSpc>
                <a:spcPct val="100000"/>
              </a:lnSpc>
            </a:pPr>
            <a:r>
              <a:rPr lang="en-GB" sz="2000" dirty="0"/>
              <a:t>(opinion) you are more likely to benefit from new collaborations, industrial partnerships, consultations which are acquired by openness, than from patent related royalties</a:t>
            </a:r>
          </a:p>
          <a:p>
            <a:pPr>
              <a:lnSpc>
                <a:spcPct val="100000"/>
              </a:lnSpc>
            </a:pPr>
            <a:r>
              <a:rPr lang="en-GB" sz="2000" dirty="0"/>
              <a:t>Consider: </a:t>
            </a:r>
          </a:p>
          <a:p>
            <a:pPr marL="0" indent="0">
              <a:lnSpc>
                <a:spcPct val="100000"/>
              </a:lnSpc>
              <a:buNone/>
            </a:pPr>
            <a:r>
              <a:rPr lang="en-GB" sz="2000" dirty="0"/>
              <a:t>	- do you want to start a business (spinout)?</a:t>
            </a:r>
          </a:p>
          <a:p>
            <a:pPr marL="0" indent="0">
              <a:lnSpc>
                <a:spcPct val="100000"/>
              </a:lnSpc>
              <a:buNone/>
            </a:pPr>
            <a:r>
              <a:rPr lang="en-GB" sz="2000" dirty="0"/>
              <a:t>	- is the invention of public interest (e.g. impact on 	  	   health or climate change)? </a:t>
            </a:r>
          </a:p>
          <a:p>
            <a:pPr>
              <a:lnSpc>
                <a:spcPct val="100000"/>
              </a:lnSpc>
            </a:pPr>
            <a:endParaRPr lang="en-GB" sz="2000" dirty="0"/>
          </a:p>
          <a:p>
            <a:pPr>
              <a:lnSpc>
                <a:spcPct val="100000"/>
              </a:lnSpc>
            </a:pPr>
            <a:r>
              <a:rPr lang="en-GB" sz="2000" dirty="0"/>
              <a:t>Contact your University’s technology transfer </a:t>
            </a:r>
          </a:p>
        </p:txBody>
      </p:sp>
      <p:sp>
        <p:nvSpPr>
          <p:cNvPr id="19" name="Freeform: Shape 18">
            <a:extLst>
              <a:ext uri="{FF2B5EF4-FFF2-40B4-BE49-F238E27FC236}">
                <a16:creationId xmlns:a16="http://schemas.microsoft.com/office/drawing/2014/main" id="{62A38935-BB53-4DF7-A56E-48DD25B685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0370" y="851518"/>
            <a:ext cx="6184806" cy="5154967"/>
          </a:xfrm>
          <a:custGeom>
            <a:avLst/>
            <a:gdLst>
              <a:gd name="connsiteX0" fmla="*/ 363179 w 6184806"/>
              <a:gd name="connsiteY0" fmla="*/ 3125191 h 5154967"/>
              <a:gd name="connsiteX1" fmla="*/ 898270 w 6184806"/>
              <a:gd name="connsiteY1" fmla="*/ 3125191 h 5154967"/>
              <a:gd name="connsiteX2" fmla="*/ 980326 w 6184806"/>
              <a:gd name="connsiteY2" fmla="*/ 3173551 h 5154967"/>
              <a:gd name="connsiteX3" fmla="*/ 1248448 w 6184806"/>
              <a:gd name="connsiteY3" fmla="*/ 3635277 h 5154967"/>
              <a:gd name="connsiteX4" fmla="*/ 1248448 w 6184806"/>
              <a:gd name="connsiteY4" fmla="*/ 3729695 h 5154967"/>
              <a:gd name="connsiteX5" fmla="*/ 980326 w 6184806"/>
              <a:gd name="connsiteY5" fmla="*/ 4191421 h 5154967"/>
              <a:gd name="connsiteX6" fmla="*/ 898270 w 6184806"/>
              <a:gd name="connsiteY6" fmla="*/ 4239781 h 5154967"/>
              <a:gd name="connsiteX7" fmla="*/ 363179 w 6184806"/>
              <a:gd name="connsiteY7" fmla="*/ 4239781 h 5154967"/>
              <a:gd name="connsiteX8" fmla="*/ 279969 w 6184806"/>
              <a:gd name="connsiteY8" fmla="*/ 4191421 h 5154967"/>
              <a:gd name="connsiteX9" fmla="*/ 13002 w 6184806"/>
              <a:gd name="connsiteY9" fmla="*/ 3729695 h 5154967"/>
              <a:gd name="connsiteX10" fmla="*/ 13002 w 6184806"/>
              <a:gd name="connsiteY10" fmla="*/ 3635277 h 5154967"/>
              <a:gd name="connsiteX11" fmla="*/ 279969 w 6184806"/>
              <a:gd name="connsiteY11" fmla="*/ 3173551 h 5154967"/>
              <a:gd name="connsiteX12" fmla="*/ 363179 w 6184806"/>
              <a:gd name="connsiteY12" fmla="*/ 3125191 h 5154967"/>
              <a:gd name="connsiteX13" fmla="*/ 2489721 w 6184806"/>
              <a:gd name="connsiteY13" fmla="*/ 570035 h 5154967"/>
              <a:gd name="connsiteX14" fmla="*/ 2764862 w 6184806"/>
              <a:gd name="connsiteY14" fmla="*/ 570035 h 5154967"/>
              <a:gd name="connsiteX15" fmla="*/ 2796959 w 6184806"/>
              <a:gd name="connsiteY15" fmla="*/ 570035 h 5154967"/>
              <a:gd name="connsiteX16" fmla="*/ 2827587 w 6184806"/>
              <a:gd name="connsiteY16" fmla="*/ 622777 h 5154967"/>
              <a:gd name="connsiteX17" fmla="*/ 2977604 w 6184806"/>
              <a:gd name="connsiteY17" fmla="*/ 881117 h 5154967"/>
              <a:gd name="connsiteX18" fmla="*/ 2977604 w 6184806"/>
              <a:gd name="connsiteY18" fmla="*/ 1025720 h 5154967"/>
              <a:gd name="connsiteX19" fmla="*/ 2566968 w 6184806"/>
              <a:gd name="connsiteY19" fmla="*/ 1732863 h 5154967"/>
              <a:gd name="connsiteX20" fmla="*/ 2441299 w 6184806"/>
              <a:gd name="connsiteY20" fmla="*/ 1806927 h 5154967"/>
              <a:gd name="connsiteX21" fmla="*/ 1621798 w 6184806"/>
              <a:gd name="connsiteY21" fmla="*/ 1806927 h 5154967"/>
              <a:gd name="connsiteX22" fmla="*/ 1583218 w 6184806"/>
              <a:gd name="connsiteY22" fmla="*/ 1801802 h 5154967"/>
              <a:gd name="connsiteX23" fmla="*/ 1556683 w 6184806"/>
              <a:gd name="connsiteY23" fmla="*/ 1790677 h 5154967"/>
              <a:gd name="connsiteX24" fmla="*/ 1572899 w 6184806"/>
              <a:gd name="connsiteY24" fmla="*/ 1762631 h 5154967"/>
              <a:gd name="connsiteX25" fmla="*/ 2147429 w 6184806"/>
              <a:gd name="connsiteY25" fmla="*/ 768968 h 5154967"/>
              <a:gd name="connsiteX26" fmla="*/ 2489721 w 6184806"/>
              <a:gd name="connsiteY26" fmla="*/ 570035 h 5154967"/>
              <a:gd name="connsiteX27" fmla="*/ 1573268 w 6184806"/>
              <a:gd name="connsiteY27" fmla="*/ 0 h 5154967"/>
              <a:gd name="connsiteX28" fmla="*/ 2497662 w 6184806"/>
              <a:gd name="connsiteY28" fmla="*/ 0 h 5154967"/>
              <a:gd name="connsiteX29" fmla="*/ 2639415 w 6184806"/>
              <a:gd name="connsiteY29" fmla="*/ 83546 h 5154967"/>
              <a:gd name="connsiteX30" fmla="*/ 2887862 w 6184806"/>
              <a:gd name="connsiteY30" fmla="*/ 511387 h 5154967"/>
              <a:gd name="connsiteX31" fmla="*/ 2915928 w 6184806"/>
              <a:gd name="connsiteY31" fmla="*/ 559720 h 5154967"/>
              <a:gd name="connsiteX32" fmla="*/ 2893844 w 6184806"/>
              <a:gd name="connsiteY32" fmla="*/ 559720 h 5154967"/>
              <a:gd name="connsiteX33" fmla="*/ 2789466 w 6184806"/>
              <a:gd name="connsiteY33" fmla="*/ 559720 h 5154967"/>
              <a:gd name="connsiteX34" fmla="*/ 2744122 w 6184806"/>
              <a:gd name="connsiteY34" fmla="*/ 481634 h 5154967"/>
              <a:gd name="connsiteX35" fmla="*/ 2570885 w 6184806"/>
              <a:gd name="connsiteY35" fmla="*/ 183309 h 5154967"/>
              <a:gd name="connsiteX36" fmla="*/ 2445216 w 6184806"/>
              <a:gd name="connsiteY36" fmla="*/ 109244 h 5154967"/>
              <a:gd name="connsiteX37" fmla="*/ 1625714 w 6184806"/>
              <a:gd name="connsiteY37" fmla="*/ 109244 h 5154967"/>
              <a:gd name="connsiteX38" fmla="*/ 1498276 w 6184806"/>
              <a:gd name="connsiteY38" fmla="*/ 183309 h 5154967"/>
              <a:gd name="connsiteX39" fmla="*/ 1089410 w 6184806"/>
              <a:gd name="connsiteY39" fmla="*/ 890450 h 5154967"/>
              <a:gd name="connsiteX40" fmla="*/ 1089410 w 6184806"/>
              <a:gd name="connsiteY40" fmla="*/ 1035054 h 5154967"/>
              <a:gd name="connsiteX41" fmla="*/ 1498276 w 6184806"/>
              <a:gd name="connsiteY41" fmla="*/ 1742196 h 5154967"/>
              <a:gd name="connsiteX42" fmla="*/ 1552039 w 6184806"/>
              <a:gd name="connsiteY42" fmla="*/ 1796421 h 5154967"/>
              <a:gd name="connsiteX43" fmla="*/ 1558260 w 6184806"/>
              <a:gd name="connsiteY43" fmla="*/ 1799029 h 5154967"/>
              <a:gd name="connsiteX44" fmla="*/ 1524911 w 6184806"/>
              <a:gd name="connsiteY44" fmla="*/ 1856707 h 5154967"/>
              <a:gd name="connsiteX45" fmla="*/ 1500108 w 6184806"/>
              <a:gd name="connsiteY45" fmla="*/ 1899604 h 5154967"/>
              <a:gd name="connsiteX46" fmla="*/ 1525834 w 6184806"/>
              <a:gd name="connsiteY46" fmla="*/ 1910390 h 5154967"/>
              <a:gd name="connsiteX47" fmla="*/ 1569352 w 6184806"/>
              <a:gd name="connsiteY47" fmla="*/ 1916170 h 5154967"/>
              <a:gd name="connsiteX48" fmla="*/ 2493745 w 6184806"/>
              <a:gd name="connsiteY48" fmla="*/ 1916170 h 5154967"/>
              <a:gd name="connsiteX49" fmla="*/ 2635498 w 6184806"/>
              <a:gd name="connsiteY49" fmla="*/ 1832627 h 5154967"/>
              <a:gd name="connsiteX50" fmla="*/ 3098693 w 6184806"/>
              <a:gd name="connsiteY50" fmla="*/ 1034974 h 5154967"/>
              <a:gd name="connsiteX51" fmla="*/ 3098693 w 6184806"/>
              <a:gd name="connsiteY51" fmla="*/ 871863 h 5154967"/>
              <a:gd name="connsiteX52" fmla="*/ 2945803 w 6184806"/>
              <a:gd name="connsiteY52" fmla="*/ 608576 h 5154967"/>
              <a:gd name="connsiteX53" fmla="*/ 2923422 w 6184806"/>
              <a:gd name="connsiteY53" fmla="*/ 570035 h 5154967"/>
              <a:gd name="connsiteX54" fmla="*/ 3027104 w 6184806"/>
              <a:gd name="connsiteY54" fmla="*/ 570035 h 5154967"/>
              <a:gd name="connsiteX55" fmla="*/ 4690846 w 6184806"/>
              <a:gd name="connsiteY55" fmla="*/ 570035 h 5154967"/>
              <a:gd name="connsiteX56" fmla="*/ 5028384 w 6184806"/>
              <a:gd name="connsiteY56" fmla="*/ 768968 h 5154967"/>
              <a:gd name="connsiteX57" fmla="*/ 6131323 w 6184806"/>
              <a:gd name="connsiteY57" fmla="*/ 2668304 h 5154967"/>
              <a:gd name="connsiteX58" fmla="*/ 6131323 w 6184806"/>
              <a:gd name="connsiteY58" fmla="*/ 3056698 h 5154967"/>
              <a:gd name="connsiteX59" fmla="*/ 5028384 w 6184806"/>
              <a:gd name="connsiteY59" fmla="*/ 4956035 h 5154967"/>
              <a:gd name="connsiteX60" fmla="*/ 4690846 w 6184806"/>
              <a:gd name="connsiteY60" fmla="*/ 5154967 h 5154967"/>
              <a:gd name="connsiteX61" fmla="*/ 2489721 w 6184806"/>
              <a:gd name="connsiteY61" fmla="*/ 5154967 h 5154967"/>
              <a:gd name="connsiteX62" fmla="*/ 2147429 w 6184806"/>
              <a:gd name="connsiteY62" fmla="*/ 4956035 h 5154967"/>
              <a:gd name="connsiteX63" fmla="*/ 1049243 w 6184806"/>
              <a:gd name="connsiteY63" fmla="*/ 3056698 h 5154967"/>
              <a:gd name="connsiteX64" fmla="*/ 1049243 w 6184806"/>
              <a:gd name="connsiteY64" fmla="*/ 2668304 h 5154967"/>
              <a:gd name="connsiteX65" fmla="*/ 1457007 w 6184806"/>
              <a:gd name="connsiteY65" fmla="*/ 1963067 h 5154967"/>
              <a:gd name="connsiteX66" fmla="*/ 1491373 w 6184806"/>
              <a:gd name="connsiteY66" fmla="*/ 1903634 h 5154967"/>
              <a:gd name="connsiteX67" fmla="*/ 1490164 w 6184806"/>
              <a:gd name="connsiteY67" fmla="*/ 1903127 h 5154967"/>
              <a:gd name="connsiteX68" fmla="*/ 1429519 w 6184806"/>
              <a:gd name="connsiteY68" fmla="*/ 1841960 h 5154967"/>
              <a:gd name="connsiteX69" fmla="*/ 968320 w 6184806"/>
              <a:gd name="connsiteY69" fmla="*/ 1044307 h 5154967"/>
              <a:gd name="connsiteX70" fmla="*/ 968320 w 6184806"/>
              <a:gd name="connsiteY70" fmla="*/ 881196 h 5154967"/>
              <a:gd name="connsiteX71" fmla="*/ 1429519 w 6184806"/>
              <a:gd name="connsiteY71" fmla="*/ 83546 h 5154967"/>
              <a:gd name="connsiteX72" fmla="*/ 1573268 w 6184806"/>
              <a:gd name="connsiteY72" fmla="*/ 0 h 5154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184806" h="5154967">
                <a:moveTo>
                  <a:pt x="363179" y="3125191"/>
                </a:moveTo>
                <a:cubicBezTo>
                  <a:pt x="363179" y="3125191"/>
                  <a:pt x="363179" y="3125191"/>
                  <a:pt x="898270" y="3125191"/>
                </a:cubicBezTo>
                <a:cubicBezTo>
                  <a:pt x="931786" y="3125191"/>
                  <a:pt x="964145" y="3143614"/>
                  <a:pt x="980326" y="3173551"/>
                </a:cubicBezTo>
                <a:cubicBezTo>
                  <a:pt x="980326" y="3173551"/>
                  <a:pt x="980326" y="3173551"/>
                  <a:pt x="1248448" y="3635277"/>
                </a:cubicBezTo>
                <a:cubicBezTo>
                  <a:pt x="1265784" y="3664063"/>
                  <a:pt x="1265784" y="3700909"/>
                  <a:pt x="1248448" y="3729695"/>
                </a:cubicBezTo>
                <a:cubicBezTo>
                  <a:pt x="1248448" y="3729695"/>
                  <a:pt x="1248448" y="3729695"/>
                  <a:pt x="980326" y="4191421"/>
                </a:cubicBezTo>
                <a:cubicBezTo>
                  <a:pt x="964145" y="4221358"/>
                  <a:pt x="931786" y="4239781"/>
                  <a:pt x="898270" y="4239781"/>
                </a:cubicBezTo>
                <a:cubicBezTo>
                  <a:pt x="898270" y="4239781"/>
                  <a:pt x="898270" y="4239781"/>
                  <a:pt x="363179" y="4239781"/>
                </a:cubicBezTo>
                <a:cubicBezTo>
                  <a:pt x="328508" y="4239781"/>
                  <a:pt x="297305" y="4221358"/>
                  <a:pt x="279969" y="4191421"/>
                </a:cubicBezTo>
                <a:cubicBezTo>
                  <a:pt x="279969" y="4191421"/>
                  <a:pt x="279969" y="4191421"/>
                  <a:pt x="13002" y="3729695"/>
                </a:cubicBezTo>
                <a:cubicBezTo>
                  <a:pt x="-4334" y="3700909"/>
                  <a:pt x="-4334" y="3664063"/>
                  <a:pt x="13002" y="3635277"/>
                </a:cubicBezTo>
                <a:cubicBezTo>
                  <a:pt x="13002" y="3635277"/>
                  <a:pt x="13002" y="3635277"/>
                  <a:pt x="279969" y="3173551"/>
                </a:cubicBezTo>
                <a:cubicBezTo>
                  <a:pt x="297305" y="3143614"/>
                  <a:pt x="328508" y="3125191"/>
                  <a:pt x="363179" y="3125191"/>
                </a:cubicBezTo>
                <a:close/>
                <a:moveTo>
                  <a:pt x="2489721" y="570035"/>
                </a:moveTo>
                <a:cubicBezTo>
                  <a:pt x="2489721" y="570035"/>
                  <a:pt x="2489721" y="570035"/>
                  <a:pt x="2764862" y="570035"/>
                </a:cubicBezTo>
                <a:lnTo>
                  <a:pt x="2796959" y="570035"/>
                </a:lnTo>
                <a:lnTo>
                  <a:pt x="2827587" y="622777"/>
                </a:lnTo>
                <a:cubicBezTo>
                  <a:pt x="2870233" y="696217"/>
                  <a:pt x="2919858" y="781675"/>
                  <a:pt x="2977604" y="881117"/>
                </a:cubicBezTo>
                <a:cubicBezTo>
                  <a:pt x="3004153" y="925204"/>
                  <a:pt x="3004153" y="981634"/>
                  <a:pt x="2977604" y="1025720"/>
                </a:cubicBezTo>
                <a:cubicBezTo>
                  <a:pt x="2977604" y="1025720"/>
                  <a:pt x="2977604" y="1025720"/>
                  <a:pt x="2566968" y="1732863"/>
                </a:cubicBezTo>
                <a:cubicBezTo>
                  <a:pt x="2542188" y="1778712"/>
                  <a:pt x="2492629" y="1806927"/>
                  <a:pt x="2441299" y="1806927"/>
                </a:cubicBezTo>
                <a:cubicBezTo>
                  <a:pt x="2441299" y="1806927"/>
                  <a:pt x="2441299" y="1806927"/>
                  <a:pt x="1621798" y="1806927"/>
                </a:cubicBezTo>
                <a:cubicBezTo>
                  <a:pt x="1608523" y="1806927"/>
                  <a:pt x="1595580" y="1805163"/>
                  <a:pt x="1583218" y="1801802"/>
                </a:cubicBezTo>
                <a:lnTo>
                  <a:pt x="1556683" y="1790677"/>
                </a:lnTo>
                <a:lnTo>
                  <a:pt x="1572899" y="1762631"/>
                </a:lnTo>
                <a:cubicBezTo>
                  <a:pt x="1719523" y="1509042"/>
                  <a:pt x="1907201" y="1184448"/>
                  <a:pt x="2147429" y="768968"/>
                </a:cubicBezTo>
                <a:cubicBezTo>
                  <a:pt x="2218739" y="645819"/>
                  <a:pt x="2347099" y="570035"/>
                  <a:pt x="2489721" y="570035"/>
                </a:cubicBezTo>
                <a:close/>
                <a:moveTo>
                  <a:pt x="1573268" y="0"/>
                </a:moveTo>
                <a:cubicBezTo>
                  <a:pt x="1573268" y="0"/>
                  <a:pt x="1573268" y="0"/>
                  <a:pt x="2497662" y="0"/>
                </a:cubicBezTo>
                <a:cubicBezTo>
                  <a:pt x="2555561" y="0"/>
                  <a:pt x="2611463" y="31828"/>
                  <a:pt x="2639415" y="83546"/>
                </a:cubicBezTo>
                <a:cubicBezTo>
                  <a:pt x="2639415" y="83546"/>
                  <a:pt x="2639415" y="83546"/>
                  <a:pt x="2887862" y="511387"/>
                </a:cubicBezTo>
                <a:lnTo>
                  <a:pt x="2915928" y="559720"/>
                </a:lnTo>
                <a:lnTo>
                  <a:pt x="2893844" y="559720"/>
                </a:lnTo>
                <a:lnTo>
                  <a:pt x="2789466" y="559720"/>
                </a:lnTo>
                <a:lnTo>
                  <a:pt x="2744122" y="481634"/>
                </a:lnTo>
                <a:cubicBezTo>
                  <a:pt x="2570885" y="183309"/>
                  <a:pt x="2570885" y="183309"/>
                  <a:pt x="2570885" y="183309"/>
                </a:cubicBezTo>
                <a:cubicBezTo>
                  <a:pt x="2546104" y="137459"/>
                  <a:pt x="2496545" y="109244"/>
                  <a:pt x="2445216" y="109244"/>
                </a:cubicBezTo>
                <a:cubicBezTo>
                  <a:pt x="1625714" y="109244"/>
                  <a:pt x="1625714" y="109244"/>
                  <a:pt x="1625714" y="109244"/>
                </a:cubicBezTo>
                <a:cubicBezTo>
                  <a:pt x="1572615" y="109244"/>
                  <a:pt x="1524825" y="137459"/>
                  <a:pt x="1498276" y="183309"/>
                </a:cubicBezTo>
                <a:cubicBezTo>
                  <a:pt x="1089410" y="890450"/>
                  <a:pt x="1089410" y="890450"/>
                  <a:pt x="1089410" y="890450"/>
                </a:cubicBezTo>
                <a:cubicBezTo>
                  <a:pt x="1062860" y="934537"/>
                  <a:pt x="1062860" y="990968"/>
                  <a:pt x="1089410" y="1035054"/>
                </a:cubicBezTo>
                <a:cubicBezTo>
                  <a:pt x="1498276" y="1742196"/>
                  <a:pt x="1498276" y="1742196"/>
                  <a:pt x="1498276" y="1742196"/>
                </a:cubicBezTo>
                <a:cubicBezTo>
                  <a:pt x="1511551" y="1765121"/>
                  <a:pt x="1530135" y="1783637"/>
                  <a:pt x="1552039" y="1796421"/>
                </a:cubicBezTo>
                <a:lnTo>
                  <a:pt x="1558260" y="1799029"/>
                </a:lnTo>
                <a:lnTo>
                  <a:pt x="1524911" y="1856707"/>
                </a:lnTo>
                <a:lnTo>
                  <a:pt x="1500108" y="1899604"/>
                </a:lnTo>
                <a:lnTo>
                  <a:pt x="1525834" y="1910390"/>
                </a:lnTo>
                <a:cubicBezTo>
                  <a:pt x="1539779" y="1914181"/>
                  <a:pt x="1554378" y="1916170"/>
                  <a:pt x="1569352" y="1916170"/>
                </a:cubicBezTo>
                <a:cubicBezTo>
                  <a:pt x="2493745" y="1916170"/>
                  <a:pt x="2493745" y="1916170"/>
                  <a:pt x="2493745" y="1916170"/>
                </a:cubicBezTo>
                <a:cubicBezTo>
                  <a:pt x="2551645" y="1916170"/>
                  <a:pt x="2607546" y="1884345"/>
                  <a:pt x="2635498" y="1832627"/>
                </a:cubicBezTo>
                <a:cubicBezTo>
                  <a:pt x="3098693" y="1034974"/>
                  <a:pt x="3098693" y="1034974"/>
                  <a:pt x="3098693" y="1034974"/>
                </a:cubicBezTo>
                <a:cubicBezTo>
                  <a:pt x="3128641" y="985246"/>
                  <a:pt x="3128641" y="921593"/>
                  <a:pt x="3098693" y="871863"/>
                </a:cubicBezTo>
                <a:cubicBezTo>
                  <a:pt x="3040794" y="772157"/>
                  <a:pt x="2990132" y="684914"/>
                  <a:pt x="2945803" y="608576"/>
                </a:cubicBezTo>
                <a:lnTo>
                  <a:pt x="2923422" y="570035"/>
                </a:lnTo>
                <a:lnTo>
                  <a:pt x="3027104" y="570035"/>
                </a:lnTo>
                <a:cubicBezTo>
                  <a:pt x="3349535" y="570035"/>
                  <a:pt x="3865424" y="570035"/>
                  <a:pt x="4690846" y="570035"/>
                </a:cubicBezTo>
                <a:cubicBezTo>
                  <a:pt x="4828714" y="570035"/>
                  <a:pt x="4961827" y="645819"/>
                  <a:pt x="5028384" y="768968"/>
                </a:cubicBezTo>
                <a:cubicBezTo>
                  <a:pt x="5028384" y="768968"/>
                  <a:pt x="5028384" y="768968"/>
                  <a:pt x="6131323" y="2668304"/>
                </a:cubicBezTo>
                <a:cubicBezTo>
                  <a:pt x="6202634" y="2786717"/>
                  <a:pt x="6202634" y="2938285"/>
                  <a:pt x="6131323" y="3056698"/>
                </a:cubicBezTo>
                <a:cubicBezTo>
                  <a:pt x="6131323" y="3056698"/>
                  <a:pt x="6131323" y="3056698"/>
                  <a:pt x="5028384" y="4956035"/>
                </a:cubicBezTo>
                <a:cubicBezTo>
                  <a:pt x="4961827" y="5079184"/>
                  <a:pt x="4828714" y="5154967"/>
                  <a:pt x="4690846" y="5154967"/>
                </a:cubicBezTo>
                <a:cubicBezTo>
                  <a:pt x="4690846" y="5154967"/>
                  <a:pt x="4690846" y="5154967"/>
                  <a:pt x="2489721" y="5154967"/>
                </a:cubicBezTo>
                <a:cubicBezTo>
                  <a:pt x="2347099" y="5154967"/>
                  <a:pt x="2218739" y="5079184"/>
                  <a:pt x="2147429" y="4956035"/>
                </a:cubicBezTo>
                <a:cubicBezTo>
                  <a:pt x="2147429" y="4956035"/>
                  <a:pt x="2147429" y="4956035"/>
                  <a:pt x="1049243" y="3056698"/>
                </a:cubicBezTo>
                <a:cubicBezTo>
                  <a:pt x="977932" y="2938285"/>
                  <a:pt x="977932" y="2786717"/>
                  <a:pt x="1049243" y="2668304"/>
                </a:cubicBezTo>
                <a:cubicBezTo>
                  <a:pt x="1049243" y="2668304"/>
                  <a:pt x="1049243" y="2668304"/>
                  <a:pt x="1457007" y="1963067"/>
                </a:cubicBezTo>
                <a:lnTo>
                  <a:pt x="1491373" y="1903634"/>
                </a:lnTo>
                <a:lnTo>
                  <a:pt x="1490164" y="1903127"/>
                </a:lnTo>
                <a:cubicBezTo>
                  <a:pt x="1465456" y="1888705"/>
                  <a:pt x="1444493" y="1867820"/>
                  <a:pt x="1429519" y="1841960"/>
                </a:cubicBezTo>
                <a:cubicBezTo>
                  <a:pt x="1429519" y="1841960"/>
                  <a:pt x="1429519" y="1841960"/>
                  <a:pt x="968320" y="1044307"/>
                </a:cubicBezTo>
                <a:cubicBezTo>
                  <a:pt x="938371" y="994579"/>
                  <a:pt x="938371" y="930926"/>
                  <a:pt x="968320" y="881196"/>
                </a:cubicBezTo>
                <a:cubicBezTo>
                  <a:pt x="968320" y="881196"/>
                  <a:pt x="968320" y="881196"/>
                  <a:pt x="1429519" y="83546"/>
                </a:cubicBezTo>
                <a:cubicBezTo>
                  <a:pt x="1459466" y="31828"/>
                  <a:pt x="1513373" y="0"/>
                  <a:pt x="1573268"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Graphic 6" descr="Lightbulb">
            <a:extLst>
              <a:ext uri="{FF2B5EF4-FFF2-40B4-BE49-F238E27FC236}">
                <a16:creationId xmlns:a16="http://schemas.microsoft.com/office/drawing/2014/main" id="{577BCE9F-4801-4B10-ADD9-831EEFBE319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23879" y="2378869"/>
            <a:ext cx="2601034" cy="2601034"/>
          </a:xfrm>
          <a:prstGeom prst="rect">
            <a:avLst/>
          </a:prstGeom>
        </p:spPr>
      </p:pic>
    </p:spTree>
    <p:extLst>
      <p:ext uri="{BB962C8B-B14F-4D97-AF65-F5344CB8AC3E}">
        <p14:creationId xmlns:p14="http://schemas.microsoft.com/office/powerpoint/2010/main" val="6031992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13BEF6-9EA9-444C-B76B-68F950916C0E}"/>
              </a:ext>
            </a:extLst>
          </p:cNvPr>
          <p:cNvSpPr>
            <a:spLocks noGrp="1"/>
          </p:cNvSpPr>
          <p:nvPr>
            <p:ph type="title"/>
          </p:nvPr>
        </p:nvSpPr>
        <p:spPr/>
        <p:txBody>
          <a:bodyPr/>
          <a:lstStyle/>
          <a:p>
            <a:r>
              <a:rPr lang="en-GB" dirty="0"/>
              <a:t>Intellectual property</a:t>
            </a:r>
            <a:r>
              <a:rPr lang="pl-PL" dirty="0"/>
              <a:t> protection</a:t>
            </a:r>
            <a:r>
              <a:rPr lang="en-GB" dirty="0"/>
              <a:t> </a:t>
            </a:r>
            <a:br>
              <a:rPr lang="en-GB" dirty="0"/>
            </a:br>
            <a:r>
              <a:rPr lang="en-GB" dirty="0"/>
              <a:t>– copyright and license</a:t>
            </a:r>
          </a:p>
        </p:txBody>
      </p:sp>
      <p:sp>
        <p:nvSpPr>
          <p:cNvPr id="3" name="Content Placeholder 2">
            <a:extLst>
              <a:ext uri="{FF2B5EF4-FFF2-40B4-BE49-F238E27FC236}">
                <a16:creationId xmlns:a16="http://schemas.microsoft.com/office/drawing/2014/main" id="{62ADBD34-E840-44BA-A351-DD2796B9CD3A}"/>
              </a:ext>
            </a:extLst>
          </p:cNvPr>
          <p:cNvSpPr>
            <a:spLocks noGrp="1"/>
          </p:cNvSpPr>
          <p:nvPr>
            <p:ph idx="1"/>
          </p:nvPr>
        </p:nvSpPr>
        <p:spPr>
          <a:xfrm>
            <a:off x="838200" y="2084303"/>
            <a:ext cx="10942320" cy="4351338"/>
          </a:xfrm>
        </p:spPr>
        <p:txBody>
          <a:bodyPr>
            <a:normAutofit fontScale="92500" lnSpcReduction="10000"/>
          </a:bodyPr>
          <a:lstStyle/>
          <a:p>
            <a:pPr marL="0" indent="0">
              <a:buNone/>
            </a:pPr>
            <a:r>
              <a:rPr lang="en-GB" sz="2400" dirty="0"/>
              <a:t>In </a:t>
            </a:r>
            <a:r>
              <a:rPr lang="pl-PL" sz="2400" dirty="0"/>
              <a:t>principle</a:t>
            </a:r>
            <a:r>
              <a:rPr lang="en-GB" sz="2400" dirty="0"/>
              <a:t>, software cannot be patented</a:t>
            </a:r>
            <a:r>
              <a:rPr lang="pl-PL" sz="2400" dirty="0"/>
              <a:t> </a:t>
            </a:r>
          </a:p>
          <a:p>
            <a:pPr marL="0" indent="0">
              <a:buNone/>
            </a:pPr>
            <a:r>
              <a:rPr lang="pl-PL" sz="2400" dirty="0"/>
              <a:t>(„no but yes” case by case, decided by court)</a:t>
            </a:r>
            <a:endParaRPr lang="en-GB" sz="2400" dirty="0"/>
          </a:p>
          <a:p>
            <a:pPr marL="0" indent="0">
              <a:buNone/>
            </a:pPr>
            <a:endParaRPr lang="en-GB" sz="2400" b="1" dirty="0"/>
          </a:p>
          <a:p>
            <a:pPr marL="0" indent="0">
              <a:buNone/>
            </a:pPr>
            <a:r>
              <a:rPr lang="en-GB" sz="2400" b="1" dirty="0"/>
              <a:t>Software code is copyrighted</a:t>
            </a:r>
            <a:r>
              <a:rPr lang="en-GB" sz="2400" dirty="0"/>
              <a:t>. Copyright prevents people from:</a:t>
            </a:r>
          </a:p>
          <a:p>
            <a:r>
              <a:rPr lang="en-GB" sz="2400" dirty="0"/>
              <a:t>copying your </a:t>
            </a:r>
            <a:r>
              <a:rPr lang="pl-PL" sz="2400" dirty="0"/>
              <a:t>code</a:t>
            </a:r>
            <a:endParaRPr lang="en-GB" sz="2400" dirty="0"/>
          </a:p>
          <a:p>
            <a:r>
              <a:rPr lang="en-GB" sz="2400" dirty="0"/>
              <a:t>distributing copies of it, whether free of charge or for sale.</a:t>
            </a:r>
          </a:p>
          <a:p>
            <a:pPr marL="0" indent="0">
              <a:buNone/>
            </a:pPr>
            <a:endParaRPr lang="en-GB" sz="2400" dirty="0"/>
          </a:p>
          <a:p>
            <a:pPr marL="0" indent="0">
              <a:buNone/>
            </a:pPr>
            <a:r>
              <a:rPr lang="en-GB" sz="2400" dirty="0"/>
              <a:t>Copyrights originated for art, books and songs.</a:t>
            </a:r>
          </a:p>
          <a:p>
            <a:pPr marL="0" indent="0">
              <a:buNone/>
            </a:pPr>
            <a:r>
              <a:rPr lang="en-GB" sz="2400" dirty="0"/>
              <a:t> </a:t>
            </a:r>
          </a:p>
          <a:p>
            <a:pPr marL="0" indent="0">
              <a:buNone/>
            </a:pPr>
            <a:r>
              <a:rPr lang="en-GB" sz="2400" b="1" dirty="0"/>
              <a:t>Licensing</a:t>
            </a:r>
            <a:r>
              <a:rPr lang="en-GB" sz="2400" dirty="0"/>
              <a:t> allows the copyright holder let others access and reuse their work under specific conditions. </a:t>
            </a:r>
          </a:p>
          <a:p>
            <a:pPr marL="0" indent="0">
              <a:buNone/>
            </a:pPr>
            <a:endParaRPr lang="en-GB" sz="2400" dirty="0"/>
          </a:p>
        </p:txBody>
      </p:sp>
    </p:spTree>
    <p:extLst>
      <p:ext uri="{BB962C8B-B14F-4D97-AF65-F5344CB8AC3E}">
        <p14:creationId xmlns:p14="http://schemas.microsoft.com/office/powerpoint/2010/main" val="552741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2ADBD34-E840-44BA-A351-DD2796B9CD3A}"/>
              </a:ext>
            </a:extLst>
          </p:cNvPr>
          <p:cNvSpPr>
            <a:spLocks noGrp="1"/>
          </p:cNvSpPr>
          <p:nvPr>
            <p:ph idx="1"/>
          </p:nvPr>
        </p:nvSpPr>
        <p:spPr/>
        <p:txBody>
          <a:bodyPr>
            <a:normAutofit/>
          </a:bodyPr>
          <a:lstStyle/>
          <a:p>
            <a:pPr marL="0" indent="0">
              <a:buNone/>
            </a:pPr>
            <a:endParaRPr lang="en-GB" sz="2400" dirty="0"/>
          </a:p>
          <a:p>
            <a:pPr marL="0" indent="0">
              <a:buNone/>
            </a:pPr>
            <a:r>
              <a:rPr lang="en-GB" sz="2400" dirty="0"/>
              <a:t>Raw data cannot be patented and in general, it cannot be copyrighted. </a:t>
            </a:r>
          </a:p>
          <a:p>
            <a:pPr marL="0" indent="0">
              <a:buNone/>
            </a:pPr>
            <a:r>
              <a:rPr lang="en-GB" sz="2400" b="1" dirty="0"/>
              <a:t>It is not possible to copyright facts!</a:t>
            </a:r>
          </a:p>
          <a:p>
            <a:pPr marL="0" indent="0">
              <a:buNone/>
            </a:pPr>
            <a:endParaRPr lang="en-GB" sz="2400" b="1" dirty="0"/>
          </a:p>
          <a:p>
            <a:pPr marL="0" indent="0">
              <a:buNone/>
            </a:pPr>
            <a:r>
              <a:rPr lang="en-GB" sz="2400" dirty="0"/>
              <a:t>While the raw data itself cannot be copyrighted, the way how it is presented can be (protocols, recordings, publications, databases). </a:t>
            </a:r>
          </a:p>
          <a:p>
            <a:pPr marL="0" indent="0">
              <a:buNone/>
            </a:pPr>
            <a:endParaRPr lang="en-GB" sz="2400" dirty="0"/>
          </a:p>
          <a:p>
            <a:pPr marL="0" indent="0">
              <a:buNone/>
            </a:pPr>
            <a:r>
              <a:rPr lang="en-GB" sz="2400" dirty="0"/>
              <a:t>An explicit </a:t>
            </a:r>
            <a:r>
              <a:rPr lang="en-GB" sz="2400" b="1" dirty="0"/>
              <a:t>license</a:t>
            </a:r>
            <a:r>
              <a:rPr lang="en-GB" sz="2400" dirty="0"/>
              <a:t> must be added to your data to permit re-use.</a:t>
            </a:r>
          </a:p>
          <a:p>
            <a:pPr marL="0" indent="0">
              <a:buNone/>
            </a:pPr>
            <a:endParaRPr lang="en-GB" sz="2400" dirty="0"/>
          </a:p>
        </p:txBody>
      </p:sp>
      <p:sp>
        <p:nvSpPr>
          <p:cNvPr id="7" name="Title 1">
            <a:extLst>
              <a:ext uri="{FF2B5EF4-FFF2-40B4-BE49-F238E27FC236}">
                <a16:creationId xmlns:a16="http://schemas.microsoft.com/office/drawing/2014/main" id="{7D5283CC-EF08-4504-917D-555D91470AA0}"/>
              </a:ext>
            </a:extLst>
          </p:cNvPr>
          <p:cNvSpPr>
            <a:spLocks noGrp="1"/>
          </p:cNvSpPr>
          <p:nvPr>
            <p:ph type="title"/>
          </p:nvPr>
        </p:nvSpPr>
        <p:spPr>
          <a:xfrm>
            <a:off x="838200" y="365125"/>
            <a:ext cx="10515600" cy="1325563"/>
          </a:xfrm>
        </p:spPr>
        <p:txBody>
          <a:bodyPr/>
          <a:lstStyle/>
          <a:p>
            <a:r>
              <a:rPr lang="en-GB" dirty="0"/>
              <a:t>Intellectual property</a:t>
            </a:r>
            <a:r>
              <a:rPr lang="pl-PL" dirty="0"/>
              <a:t> protection</a:t>
            </a:r>
            <a:r>
              <a:rPr lang="en-GB" dirty="0"/>
              <a:t> </a:t>
            </a:r>
            <a:br>
              <a:rPr lang="en-GB" dirty="0"/>
            </a:br>
            <a:r>
              <a:rPr lang="en-GB" dirty="0"/>
              <a:t>– copyright and license</a:t>
            </a:r>
          </a:p>
        </p:txBody>
      </p:sp>
    </p:spTree>
    <p:extLst>
      <p:ext uri="{BB962C8B-B14F-4D97-AF65-F5344CB8AC3E}">
        <p14:creationId xmlns:p14="http://schemas.microsoft.com/office/powerpoint/2010/main" val="12505710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2ADBD34-E840-44BA-A351-DD2796B9CD3A}"/>
              </a:ext>
            </a:extLst>
          </p:cNvPr>
          <p:cNvSpPr>
            <a:spLocks noGrp="1"/>
          </p:cNvSpPr>
          <p:nvPr>
            <p:ph idx="1"/>
          </p:nvPr>
        </p:nvSpPr>
        <p:spPr/>
        <p:txBody>
          <a:bodyPr>
            <a:normAutofit/>
          </a:bodyPr>
          <a:lstStyle/>
          <a:p>
            <a:pPr marL="0" indent="0">
              <a:buNone/>
            </a:pPr>
            <a:endParaRPr lang="en-GB" sz="2400" dirty="0"/>
          </a:p>
          <a:p>
            <a:pPr marL="0" indent="0">
              <a:buNone/>
            </a:pPr>
            <a:r>
              <a:rPr lang="en-GB" sz="2400" dirty="0"/>
              <a:t>“A license is a promise not to sue" </a:t>
            </a:r>
          </a:p>
          <a:p>
            <a:pPr marL="0" indent="0">
              <a:buNone/>
            </a:pPr>
            <a:endParaRPr lang="en-GB" sz="2400" dirty="0"/>
          </a:p>
          <a:p>
            <a:pPr marL="0" indent="0">
              <a:buNone/>
            </a:pPr>
            <a:r>
              <a:rPr lang="en-GB" sz="2400" dirty="0"/>
              <a:t>It grants the licensed party to do something that would otherwise violate the rights of the licensing party (e.g. make copies of a </a:t>
            </a:r>
            <a:r>
              <a:rPr lang="en-GB" sz="2400" dirty="0">
                <a:hlinkClick r:id="rId3" tooltip="Copyright infringement"/>
              </a:rPr>
              <a:t>copyrighted work</a:t>
            </a:r>
            <a:r>
              <a:rPr lang="en-GB" sz="2400" dirty="0"/>
              <a:t>), which, without the license, the licensed party could be sued, civilly, criminally, or both.</a:t>
            </a:r>
          </a:p>
        </p:txBody>
      </p:sp>
      <p:sp>
        <p:nvSpPr>
          <p:cNvPr id="9" name="TextBox 8">
            <a:extLst>
              <a:ext uri="{FF2B5EF4-FFF2-40B4-BE49-F238E27FC236}">
                <a16:creationId xmlns:a16="http://schemas.microsoft.com/office/drawing/2014/main" id="{38A1D06F-EE10-4C7A-BF34-32C2D0A45DC1}"/>
              </a:ext>
            </a:extLst>
          </p:cNvPr>
          <p:cNvSpPr txBox="1"/>
          <p:nvPr/>
        </p:nvSpPr>
        <p:spPr>
          <a:xfrm>
            <a:off x="838200" y="4904309"/>
            <a:ext cx="9638481" cy="757130"/>
          </a:xfrm>
          <a:prstGeom prst="rect">
            <a:avLst/>
          </a:prstGeom>
          <a:noFill/>
        </p:spPr>
        <p:txBody>
          <a:bodyPr wrap="square">
            <a:sp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GB" sz="2400" b="0" i="0" u="none" strike="noStrike" kern="1200" cap="none" spc="0" normalizeH="0" baseline="0" noProof="0" dirty="0">
                <a:ln>
                  <a:noFill/>
                </a:ln>
                <a:solidFill>
                  <a:srgbClr val="0070C0"/>
                </a:solidFill>
                <a:effectLst/>
                <a:uLnTx/>
                <a:uFillTx/>
                <a:latin typeface="Calibri" panose="020F0502020204030204"/>
                <a:ea typeface="+mn-ea"/>
                <a:cs typeface="+mn-cs"/>
              </a:rPr>
              <a:t>Without</a:t>
            </a:r>
            <a:r>
              <a:rPr kumimoji="0" lang="pl-PL" sz="2400" b="0" i="0" u="none" strike="noStrike" kern="1200" cap="none" spc="0" normalizeH="0" baseline="0" noProof="0" dirty="0">
                <a:ln>
                  <a:noFill/>
                </a:ln>
                <a:solidFill>
                  <a:srgbClr val="0070C0"/>
                </a:solidFill>
                <a:effectLst/>
                <a:uLnTx/>
                <a:uFillTx/>
                <a:latin typeface="Calibri" panose="020F0502020204030204"/>
                <a:ea typeface="+mn-ea"/>
                <a:cs typeface="+mn-cs"/>
              </a:rPr>
              <a:t> </a:t>
            </a:r>
            <a:r>
              <a:rPr kumimoji="0" lang="en-GB" sz="2400" b="0" i="0" u="none" strike="noStrike" kern="1200" cap="none" spc="0" normalizeH="0" baseline="0" noProof="0" dirty="0">
                <a:ln>
                  <a:noFill/>
                </a:ln>
                <a:solidFill>
                  <a:srgbClr val="0070C0"/>
                </a:solidFill>
                <a:effectLst/>
                <a:uLnTx/>
                <a:uFillTx/>
                <a:latin typeface="Calibri" panose="020F0502020204030204"/>
                <a:ea typeface="+mn-ea"/>
                <a:cs typeface="+mn-cs"/>
              </a:rPr>
              <a:t>license</a:t>
            </a:r>
            <a:r>
              <a:rPr kumimoji="0" lang="pl-PL" sz="2400" b="0" i="0" u="none" strike="noStrike" kern="1200" cap="none" spc="0" normalizeH="0" baseline="0" noProof="0" dirty="0">
                <a:ln>
                  <a:noFill/>
                </a:ln>
                <a:solidFill>
                  <a:srgbClr val="0070C0"/>
                </a:solidFill>
                <a:effectLst/>
                <a:uLnTx/>
                <a:uFillTx/>
                <a:latin typeface="Calibri" panose="020F0502020204030204"/>
                <a:ea typeface="+mn-ea"/>
                <a:cs typeface="+mn-cs"/>
              </a:rPr>
              <a:t> t</a:t>
            </a:r>
            <a:r>
              <a:rPr kumimoji="0" lang="en-GB" sz="2400" b="0" i="0" u="none" strike="noStrike" kern="1200" cap="none" spc="0" normalizeH="0" baseline="0" noProof="0" dirty="0">
                <a:ln>
                  <a:noFill/>
                </a:ln>
                <a:solidFill>
                  <a:srgbClr val="0070C0"/>
                </a:solidFill>
                <a:effectLst/>
                <a:uLnTx/>
                <a:uFillTx/>
                <a:latin typeface="Calibri" panose="020F0502020204030204"/>
                <a:ea typeface="+mn-ea"/>
                <a:cs typeface="+mn-cs"/>
              </a:rPr>
              <a:t>he “good actors” will refrain from using your data to avoid “court” risks.</a:t>
            </a:r>
          </a:p>
        </p:txBody>
      </p:sp>
      <p:sp>
        <p:nvSpPr>
          <p:cNvPr id="12" name="Title 1">
            <a:extLst>
              <a:ext uri="{FF2B5EF4-FFF2-40B4-BE49-F238E27FC236}">
                <a16:creationId xmlns:a16="http://schemas.microsoft.com/office/drawing/2014/main" id="{BDDAE0B0-3915-4A36-BED4-3098217C9E8C}"/>
              </a:ext>
            </a:extLst>
          </p:cNvPr>
          <p:cNvSpPr>
            <a:spLocks noGrp="1"/>
          </p:cNvSpPr>
          <p:nvPr>
            <p:ph type="title"/>
          </p:nvPr>
        </p:nvSpPr>
        <p:spPr>
          <a:xfrm>
            <a:off x="838200" y="365125"/>
            <a:ext cx="10515600" cy="1325563"/>
          </a:xfrm>
        </p:spPr>
        <p:txBody>
          <a:bodyPr/>
          <a:lstStyle/>
          <a:p>
            <a:r>
              <a:rPr lang="en-GB" dirty="0"/>
              <a:t>Intellectual property</a:t>
            </a:r>
            <a:r>
              <a:rPr lang="pl-PL" dirty="0"/>
              <a:t> protection</a:t>
            </a:r>
            <a:r>
              <a:rPr lang="en-GB" dirty="0"/>
              <a:t> </a:t>
            </a:r>
            <a:br>
              <a:rPr lang="en-GB" dirty="0"/>
            </a:br>
            <a:r>
              <a:rPr lang="en-GB" dirty="0"/>
              <a:t>– copyright and license</a:t>
            </a:r>
          </a:p>
        </p:txBody>
      </p:sp>
    </p:spTree>
    <p:extLst>
      <p:ext uri="{BB962C8B-B14F-4D97-AF65-F5344CB8AC3E}">
        <p14:creationId xmlns:p14="http://schemas.microsoft.com/office/powerpoint/2010/main" val="19540108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13BEF6-9EA9-444C-B76B-68F950916C0E}"/>
              </a:ext>
            </a:extLst>
          </p:cNvPr>
          <p:cNvSpPr>
            <a:spLocks noGrp="1"/>
          </p:cNvSpPr>
          <p:nvPr>
            <p:ph type="title"/>
          </p:nvPr>
        </p:nvSpPr>
        <p:spPr/>
        <p:txBody>
          <a:bodyPr/>
          <a:lstStyle/>
          <a:p>
            <a:r>
              <a:rPr lang="en-GB" dirty="0"/>
              <a:t>Intellectual property</a:t>
            </a:r>
            <a:r>
              <a:rPr lang="pl-PL" dirty="0"/>
              <a:t> protection</a:t>
            </a:r>
            <a:endParaRPr lang="en-GB" dirty="0"/>
          </a:p>
        </p:txBody>
      </p:sp>
      <p:sp>
        <p:nvSpPr>
          <p:cNvPr id="3" name="Content Placeholder 2">
            <a:extLst>
              <a:ext uri="{FF2B5EF4-FFF2-40B4-BE49-F238E27FC236}">
                <a16:creationId xmlns:a16="http://schemas.microsoft.com/office/drawing/2014/main" id="{62ADBD34-E840-44BA-A351-DD2796B9CD3A}"/>
              </a:ext>
            </a:extLst>
          </p:cNvPr>
          <p:cNvSpPr>
            <a:spLocks noGrp="1"/>
          </p:cNvSpPr>
          <p:nvPr>
            <p:ph idx="1"/>
          </p:nvPr>
        </p:nvSpPr>
        <p:spPr/>
        <p:txBody>
          <a:bodyPr>
            <a:normAutofit/>
          </a:bodyPr>
          <a:lstStyle/>
          <a:p>
            <a:pPr marL="0" indent="0">
              <a:buNone/>
            </a:pPr>
            <a:endParaRPr lang="en-GB" sz="2400" dirty="0"/>
          </a:p>
          <a:p>
            <a:pPr marL="0" indent="0">
              <a:buNone/>
            </a:pPr>
            <a:r>
              <a:rPr lang="en-GB" sz="2400" dirty="0"/>
              <a:t>Exercise</a:t>
            </a:r>
          </a:p>
        </p:txBody>
      </p:sp>
    </p:spTree>
    <p:extLst>
      <p:ext uri="{BB962C8B-B14F-4D97-AF65-F5344CB8AC3E}">
        <p14:creationId xmlns:p14="http://schemas.microsoft.com/office/powerpoint/2010/main" val="3235674283"/>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491</TotalTime>
  <Words>856</Words>
  <Application>Microsoft Office PowerPoint</Application>
  <PresentationFormat>Widescreen</PresentationFormat>
  <Paragraphs>70</Paragraphs>
  <Slides>10</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Helvetica Neue</vt:lpstr>
      <vt:lpstr>1_Office Theme</vt:lpstr>
      <vt:lpstr>Intellectual property, Licencing and Openness</vt:lpstr>
      <vt:lpstr>Open Science and intellectual property</vt:lpstr>
      <vt:lpstr>Intellectual property protection - Patents</vt:lpstr>
      <vt:lpstr>Intellectual property protection - Patents</vt:lpstr>
      <vt:lpstr>Open Science and patents</vt:lpstr>
      <vt:lpstr>Intellectual property protection  – copyright and license</vt:lpstr>
      <vt:lpstr>Intellectual property protection  – copyright and license</vt:lpstr>
      <vt:lpstr>Intellectual property protection  – copyright and license</vt:lpstr>
      <vt:lpstr>Intellectual property protection</vt:lpstr>
      <vt:lpstr>Licensing data, software and code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Open Science</dc:title>
  <dc:creator>ZIELINSKI Tomasz</dc:creator>
  <cp:lastModifiedBy>Livia Scorza</cp:lastModifiedBy>
  <cp:revision>29</cp:revision>
  <dcterms:created xsi:type="dcterms:W3CDTF">2021-05-18T16:34:01Z</dcterms:created>
  <dcterms:modified xsi:type="dcterms:W3CDTF">2025-01-16T12:01:19Z</dcterms:modified>
</cp:coreProperties>
</file>