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8" r:id="rId3"/>
    <p:sldId id="258" r:id="rId4"/>
    <p:sldId id="271" r:id="rId5"/>
    <p:sldId id="278" r:id="rId6"/>
    <p:sldId id="277" r:id="rId7"/>
    <p:sldId id="280" r:id="rId8"/>
    <p:sldId id="259" r:id="rId9"/>
    <p:sldId id="273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90" r:id="rId18"/>
    <p:sldId id="289" r:id="rId19"/>
    <p:sldId id="291" r:id="rId20"/>
    <p:sldId id="292" r:id="rId21"/>
    <p:sldId id="295" r:id="rId22"/>
    <p:sldId id="2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 autoAdjust="0"/>
    <p:restoredTop sz="88446" autoAdjust="0"/>
  </p:normalViewPr>
  <p:slideViewPr>
    <p:cSldViewPr snapToGrid="0">
      <p:cViewPr varScale="1">
        <p:scale>
          <a:sx n="139" d="100"/>
          <a:sy n="139" d="100"/>
        </p:scale>
        <p:origin x="12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AD5B99-2F9C-468D-8CB8-3F40B8A87C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EBBBF3-8A31-4470-85D3-4170AEC96BEA}">
      <dgm:prSet custT="1"/>
      <dgm:spPr/>
      <dgm:t>
        <a:bodyPr/>
        <a:lstStyle/>
        <a:p>
          <a:r>
            <a:rPr lang="en-GB" sz="2400" dirty="0">
              <a:solidFill>
                <a:schemeClr val="bg1"/>
              </a:solidFill>
            </a:rPr>
            <a:t>It should be:</a:t>
          </a:r>
          <a:endParaRPr lang="en-US" sz="2400" dirty="0">
            <a:solidFill>
              <a:schemeClr val="bg1"/>
            </a:solidFill>
          </a:endParaRPr>
        </a:p>
      </dgm:t>
    </dgm:pt>
    <dgm:pt modelId="{3B799CDA-E9BB-42FF-9252-99517ADCD9AA}" type="parTrans" cxnId="{02F91AA3-E467-4414-9C8C-55635ADEAF33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89E19568-94A8-47ED-9AC7-DAA3D33B5717}" type="sibTrans" cxnId="{02F91AA3-E467-4414-9C8C-55635ADEAF33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D9ED73D0-E0C0-4604-9132-D5FFB00A9ADD}">
      <dgm:prSet custT="1"/>
      <dgm:spPr/>
      <dgm:t>
        <a:bodyPr/>
        <a:lstStyle/>
        <a:p>
          <a:r>
            <a:rPr lang="en-GB" sz="2400" dirty="0">
              <a:solidFill>
                <a:srgbClr val="0070C0"/>
              </a:solidFill>
            </a:rPr>
            <a:t>formal</a:t>
          </a:r>
          <a:endParaRPr lang="en-US" sz="2400" dirty="0">
            <a:solidFill>
              <a:srgbClr val="0070C0"/>
            </a:solidFill>
          </a:endParaRPr>
        </a:p>
      </dgm:t>
    </dgm:pt>
    <dgm:pt modelId="{913E0A6E-7813-4923-B7D4-A26CDDF60CEC}" type="parTrans" cxnId="{4AC03F90-DBA2-4BAC-A5DB-5933B1B1E549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F73A81D5-31BD-4E16-ACC5-FB74F89AA670}" type="sibTrans" cxnId="{4AC03F90-DBA2-4BAC-A5DB-5933B1B1E549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B63A3314-D22F-4F16-A44C-D6D3AE53C8E4}">
      <dgm:prSet custT="1"/>
      <dgm:spPr/>
      <dgm:t>
        <a:bodyPr/>
        <a:lstStyle/>
        <a:p>
          <a:r>
            <a:rPr lang="en-GB" sz="2400" dirty="0">
              <a:solidFill>
                <a:srgbClr val="0070C0"/>
              </a:solidFill>
            </a:rPr>
            <a:t>accessible</a:t>
          </a:r>
          <a:endParaRPr lang="en-US" sz="2400" dirty="0">
            <a:solidFill>
              <a:srgbClr val="0070C0"/>
            </a:solidFill>
          </a:endParaRPr>
        </a:p>
      </dgm:t>
    </dgm:pt>
    <dgm:pt modelId="{C7D70768-5E79-4723-B70F-8BCE23C6A6CB}" type="parTrans" cxnId="{4BE36009-2142-4FA2-B21D-2233AF9BFD4F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476F5209-69BE-48D6-9234-8AA5C2006700}" type="sibTrans" cxnId="{4BE36009-2142-4FA2-B21D-2233AF9BFD4F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6CFA366C-FAF6-4B8C-8528-D9E43EEEE4BE}">
      <dgm:prSet custT="1"/>
      <dgm:spPr/>
      <dgm:t>
        <a:bodyPr/>
        <a:lstStyle/>
        <a:p>
          <a:r>
            <a:rPr lang="en-GB" sz="2400" dirty="0">
              <a:solidFill>
                <a:srgbClr val="0070C0"/>
              </a:solidFill>
            </a:rPr>
            <a:t>shared</a:t>
          </a:r>
          <a:endParaRPr lang="en-US" sz="2400" dirty="0">
            <a:solidFill>
              <a:srgbClr val="0070C0"/>
            </a:solidFill>
          </a:endParaRPr>
        </a:p>
      </dgm:t>
    </dgm:pt>
    <dgm:pt modelId="{86A0D73E-6BCB-4541-9ACC-7F10C4DC0765}" type="parTrans" cxnId="{3ED94D2B-AE65-4031-AD0C-03AA349D94B1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5037A0B3-3E33-4923-897D-AF9A8530E79C}" type="sibTrans" cxnId="{3ED94D2B-AE65-4031-AD0C-03AA349D94B1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DFC09763-14A8-4D35-8D86-B5B87C6229E3}">
      <dgm:prSet custT="1"/>
      <dgm:spPr/>
      <dgm:t>
        <a:bodyPr/>
        <a:lstStyle/>
        <a:p>
          <a:r>
            <a:rPr lang="en-GB" sz="2400" dirty="0">
              <a:solidFill>
                <a:srgbClr val="0070C0"/>
              </a:solidFill>
            </a:rPr>
            <a:t>and use broadly applicable terms/language</a:t>
          </a:r>
          <a:endParaRPr lang="en-US" sz="2400" dirty="0">
            <a:solidFill>
              <a:srgbClr val="0070C0"/>
            </a:solidFill>
          </a:endParaRPr>
        </a:p>
      </dgm:t>
    </dgm:pt>
    <dgm:pt modelId="{FAA53CDB-FD42-43B3-96FF-06AA48EC6AEC}" type="parTrans" cxnId="{6E519078-C0B5-4D94-B1C1-72C3DD17D5D3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ADC56536-F9D1-4133-BA3B-E0DA44397277}" type="sibTrans" cxnId="{6E519078-C0B5-4D94-B1C1-72C3DD17D5D3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413C05D6-A700-8D41-85C5-19FA87734BFB}" type="pres">
      <dgm:prSet presAssocID="{CDAD5B99-2F9C-468D-8CB8-3F40B8A87CAD}" presName="linear" presStyleCnt="0">
        <dgm:presLayoutVars>
          <dgm:animLvl val="lvl"/>
          <dgm:resizeHandles val="exact"/>
        </dgm:presLayoutVars>
      </dgm:prSet>
      <dgm:spPr/>
    </dgm:pt>
    <dgm:pt modelId="{743B3204-A4FE-534C-9E27-38201FAEDAAA}" type="pres">
      <dgm:prSet presAssocID="{FCEBBBF3-8A31-4470-85D3-4170AEC96BEA}" presName="parentText" presStyleLbl="node1" presStyleIdx="0" presStyleCnt="1" custScaleY="41392">
        <dgm:presLayoutVars>
          <dgm:chMax val="0"/>
          <dgm:bulletEnabled val="1"/>
        </dgm:presLayoutVars>
      </dgm:prSet>
      <dgm:spPr/>
    </dgm:pt>
    <dgm:pt modelId="{C41B53A0-0F1C-4A43-B22E-2EC069477606}" type="pres">
      <dgm:prSet presAssocID="{FCEBBBF3-8A31-4470-85D3-4170AEC96BE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BE36009-2142-4FA2-B21D-2233AF9BFD4F}" srcId="{FCEBBBF3-8A31-4470-85D3-4170AEC96BEA}" destId="{B63A3314-D22F-4F16-A44C-D6D3AE53C8E4}" srcOrd="1" destOrd="0" parTransId="{C7D70768-5E79-4723-B70F-8BCE23C6A6CB}" sibTransId="{476F5209-69BE-48D6-9234-8AA5C2006700}"/>
    <dgm:cxn modelId="{1183C61D-0CBD-4C4E-A66E-41CEE79A8505}" type="presOf" srcId="{FCEBBBF3-8A31-4470-85D3-4170AEC96BEA}" destId="{743B3204-A4FE-534C-9E27-38201FAEDAAA}" srcOrd="0" destOrd="0" presId="urn:microsoft.com/office/officeart/2005/8/layout/vList2"/>
    <dgm:cxn modelId="{0BB24126-0B8B-F048-AD24-A7FC9C6E8916}" type="presOf" srcId="{B63A3314-D22F-4F16-A44C-D6D3AE53C8E4}" destId="{C41B53A0-0F1C-4A43-B22E-2EC069477606}" srcOrd="0" destOrd="1" presId="urn:microsoft.com/office/officeart/2005/8/layout/vList2"/>
    <dgm:cxn modelId="{3ED94D2B-AE65-4031-AD0C-03AA349D94B1}" srcId="{FCEBBBF3-8A31-4470-85D3-4170AEC96BEA}" destId="{6CFA366C-FAF6-4B8C-8528-D9E43EEEE4BE}" srcOrd="2" destOrd="0" parTransId="{86A0D73E-6BCB-4541-9ACC-7F10C4DC0765}" sibTransId="{5037A0B3-3E33-4923-897D-AF9A8530E79C}"/>
    <dgm:cxn modelId="{F58E342F-A9C2-8045-B57C-A4E48DB2FF91}" type="presOf" srcId="{D9ED73D0-E0C0-4604-9132-D5FFB00A9ADD}" destId="{C41B53A0-0F1C-4A43-B22E-2EC069477606}" srcOrd="0" destOrd="0" presId="urn:microsoft.com/office/officeart/2005/8/layout/vList2"/>
    <dgm:cxn modelId="{6E519078-C0B5-4D94-B1C1-72C3DD17D5D3}" srcId="{FCEBBBF3-8A31-4470-85D3-4170AEC96BEA}" destId="{DFC09763-14A8-4D35-8D86-B5B87C6229E3}" srcOrd="3" destOrd="0" parTransId="{FAA53CDB-FD42-43B3-96FF-06AA48EC6AEC}" sibTransId="{ADC56536-F9D1-4133-BA3B-E0DA44397277}"/>
    <dgm:cxn modelId="{1332678A-69EB-2A42-8A5E-28E799390132}" type="presOf" srcId="{6CFA366C-FAF6-4B8C-8528-D9E43EEEE4BE}" destId="{C41B53A0-0F1C-4A43-B22E-2EC069477606}" srcOrd="0" destOrd="2" presId="urn:microsoft.com/office/officeart/2005/8/layout/vList2"/>
    <dgm:cxn modelId="{4AC03F90-DBA2-4BAC-A5DB-5933B1B1E549}" srcId="{FCEBBBF3-8A31-4470-85D3-4170AEC96BEA}" destId="{D9ED73D0-E0C0-4604-9132-D5FFB00A9ADD}" srcOrd="0" destOrd="0" parTransId="{913E0A6E-7813-4923-B7D4-A26CDDF60CEC}" sibTransId="{F73A81D5-31BD-4E16-ACC5-FB74F89AA670}"/>
    <dgm:cxn modelId="{02F91AA3-E467-4414-9C8C-55635ADEAF33}" srcId="{CDAD5B99-2F9C-468D-8CB8-3F40B8A87CAD}" destId="{FCEBBBF3-8A31-4470-85D3-4170AEC96BEA}" srcOrd="0" destOrd="0" parTransId="{3B799CDA-E9BB-42FF-9252-99517ADCD9AA}" sibTransId="{89E19568-94A8-47ED-9AC7-DAA3D33B5717}"/>
    <dgm:cxn modelId="{7848D0DC-C6C1-4140-BBBF-1DEBF681C239}" type="presOf" srcId="{DFC09763-14A8-4D35-8D86-B5B87C6229E3}" destId="{C41B53A0-0F1C-4A43-B22E-2EC069477606}" srcOrd="0" destOrd="3" presId="urn:microsoft.com/office/officeart/2005/8/layout/vList2"/>
    <dgm:cxn modelId="{785350EB-84B7-9B42-BF8D-5155C42D6C0A}" type="presOf" srcId="{CDAD5B99-2F9C-468D-8CB8-3F40B8A87CAD}" destId="{413C05D6-A700-8D41-85C5-19FA87734BFB}" srcOrd="0" destOrd="0" presId="urn:microsoft.com/office/officeart/2005/8/layout/vList2"/>
    <dgm:cxn modelId="{A5263A0E-0085-1F4D-847E-058F4E407D95}" type="presParOf" srcId="{413C05D6-A700-8D41-85C5-19FA87734BFB}" destId="{743B3204-A4FE-534C-9E27-38201FAEDAAA}" srcOrd="0" destOrd="0" presId="urn:microsoft.com/office/officeart/2005/8/layout/vList2"/>
    <dgm:cxn modelId="{4F1878DF-3678-B441-A3C0-E8685C8535B0}" type="presParOf" srcId="{413C05D6-A700-8D41-85C5-19FA87734BFB}" destId="{C41B53A0-0F1C-4A43-B22E-2EC06947760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B3204-A4FE-534C-9E27-38201FAEDAAA}">
      <dsp:nvSpPr>
        <dsp:cNvPr id="0" name=""/>
        <dsp:cNvSpPr/>
      </dsp:nvSpPr>
      <dsp:spPr>
        <a:xfrm>
          <a:off x="0" y="223482"/>
          <a:ext cx="10515600" cy="495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bg1"/>
              </a:solidFill>
            </a:rPr>
            <a:t>It should be: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24208" y="247690"/>
        <a:ext cx="10467184" cy="447493"/>
      </dsp:txXfrm>
    </dsp:sp>
    <dsp:sp modelId="{C41B53A0-0F1C-4A43-B22E-2EC069477606}">
      <dsp:nvSpPr>
        <dsp:cNvPr id="0" name=""/>
        <dsp:cNvSpPr/>
      </dsp:nvSpPr>
      <dsp:spPr>
        <a:xfrm>
          <a:off x="0" y="719392"/>
          <a:ext cx="10515600" cy="16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>
              <a:solidFill>
                <a:srgbClr val="0070C0"/>
              </a:solidFill>
            </a:rPr>
            <a:t>formal</a:t>
          </a:r>
          <a:endParaRPr lang="en-US" sz="2400" kern="1200" dirty="0">
            <a:solidFill>
              <a:srgbClr val="0070C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>
              <a:solidFill>
                <a:srgbClr val="0070C0"/>
              </a:solidFill>
            </a:rPr>
            <a:t>accessible</a:t>
          </a:r>
          <a:endParaRPr lang="en-US" sz="2400" kern="1200" dirty="0">
            <a:solidFill>
              <a:srgbClr val="0070C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>
              <a:solidFill>
                <a:srgbClr val="0070C0"/>
              </a:solidFill>
            </a:rPr>
            <a:t>shared</a:t>
          </a:r>
          <a:endParaRPr lang="en-US" sz="2400" kern="1200" dirty="0">
            <a:solidFill>
              <a:srgbClr val="0070C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>
              <a:solidFill>
                <a:srgbClr val="0070C0"/>
              </a:solidFill>
            </a:rPr>
            <a:t>and use broadly applicable terms/language</a:t>
          </a:r>
          <a:endParaRPr lang="en-US" sz="2400" kern="1200" dirty="0">
            <a:solidFill>
              <a:srgbClr val="0070C0"/>
            </a:solidFill>
          </a:endParaRPr>
        </a:p>
      </dsp:txBody>
      <dsp:txXfrm>
        <a:off x="0" y="719392"/>
        <a:ext cx="10515600" cy="165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7F229-43F7-7D47-A634-B37BDFAB7535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04583-82FC-EB4C-9DD9-0626DE3C6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68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orcid.org/0000-0003-0737-2408" TargetMode="External"/><Relationship Id="rId4" Type="http://schemas.openxmlformats.org/officeDocument/2006/relationships/hyperlink" Target="https://orcid.org/0000-0002-0194-5706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abidopsis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enome.jp/kegg/compound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orcid.org/0000-0003-0737-2408" TargetMode="External"/><Relationship Id="rId4" Type="http://schemas.openxmlformats.org/officeDocument/2006/relationships/hyperlink" Target="https://orcid.org/0000-0002-0194-5706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orcid.org/0000-0003-0737-2408" TargetMode="External"/><Relationship Id="rId4" Type="http://schemas.openxmlformats.org/officeDocument/2006/relationships/hyperlink" Target="https://orcid.org/0000-0002-0194-5706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abidopsis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enome.jp/kegg/compound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you ever done a search in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pubmed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found that you have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doppelganger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So how can you uniquely associate something you created to just you and no other researcher that has the same name?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free, unique, persistent identifier that you own and control—forever. It distinguishes you from every other researcher across disciplines, borders, and time.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ORCIDs of authors of this episode are: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0000-0002-0194-5706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0000-0003-0737-2408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connect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your professional information—affiliations, grants, publications, peer review, and more. You can use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share your information with other systems, ensuring you get recognition for all your contributions, saving you time and hassle, and reducing the risk of errors.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 not have an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should register to get one!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939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35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876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449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368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445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507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33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metadata example (the Excel table) contains two other types of public IDs. Can you find them? Can you find the meaning behind those Ids?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metadata example contains genes IDs from The Arabidopsis Information Resource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TAIR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metabolites IDs from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KEGG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589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you ever done a search in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pubmed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found that you have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doppelganger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So how can you uniquely associate something you created to just you and no other researcher that has the same name?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free, unique, persistent identifier that you own and control—forever. It distinguishes you from every other researcher across disciplines, borders, and time.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ORCIDs of authors of this episode are: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0000-0002-0194-5706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0000-0003-0737-2408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connect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your professional information—affiliations, grants, publications, peer review, and more. You can use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share your information with other systems, ensuring you get recognition for all your contributions, saving you time and hassle, and reducing the risk of errors.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 not have an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should register to get one!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549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you ever done a search in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pubmed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found that you have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doppelganger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So how can you uniquely associate something you created to just you and no other researcher that has the same name?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free, unique, persistent identifier that you own and control—forever. It distinguishes you from every other researcher across disciplines, borders, and time.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ORCIDs of authors of this episode are: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0000-0002-0194-5706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0000-0003-0737-2408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connect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your professional information—affiliations, grants, publications, peer review, and more. You can use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share your information with other systems, ensuring you get recognition for all your contributions, saving you time and hassle, and reducing the risk of errors.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 not have an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should register to get one!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911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groups, identify different types of metadata (administrative, descriptive, structural) present in this example.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379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metadata example (the Excel table) contains two other types of public IDs. Can you find them? Can you find the meaning behind those Ids?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metadata example contains genes IDs from The Arabidopsis Information Resource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TAIR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metabolites IDs from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KEGG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303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197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1" dirty="0">
                <a:solidFill>
                  <a:srgbClr val="333333"/>
                </a:solidFill>
                <a:effectLst/>
                <a:latin typeface="Ubuntu"/>
              </a:rPr>
              <a:t>Example of graphical user interfaces with controlled vocabularies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42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31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5913FB77-D8DB-4AB9-8EA5-EE8C3B57A5E1}" type="datetimeFigureOut">
              <a:rPr lang="en-GB" smtClean="0"/>
              <a:pPr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16ADC165-5060-4138-94DB-52D3146D23E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965E4C1D-A0E3-764B-A091-393FB62EF2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5913FB77-D8DB-4AB9-8EA5-EE8C3B57A5E1}" type="datetimeFigureOut">
              <a:rPr lang="en-GB" smtClean="0"/>
              <a:pPr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6ADC165-5060-4138-94DB-52D3146D23E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0067124C-525C-F549-87D4-32E4297EBB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oportal.bioontology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oportal.bioontology.org/ontologies/ZFA/?p=classes&amp;conceptid=http%3A%2F%2Fpurl.obolibrary.org%2Fobo%2FZFA_0001109#details" TargetMode="External"/><Relationship Id="rId2" Type="http://schemas.openxmlformats.org/officeDocument/2006/relationships/hyperlink" Target="https://bioportal.bioontology.org/ontologies/SO?p=classes&amp;conceptid=http://purl.obolibrary.org/obo/SO_0000167#detail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carpentry.org/lc-fair-research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rcid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2688/wellcomeopenres.15341.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Taxonomy" TargetMode="External"/><Relationship Id="rId7" Type="http://schemas.openxmlformats.org/officeDocument/2006/relationships/hyperlink" Target="https://www.genome.jp/keg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genbank/" TargetMode="External"/><Relationship Id="rId5" Type="http://schemas.openxmlformats.org/officeDocument/2006/relationships/hyperlink" Target="https://www.uniprot.org/" TargetMode="External"/><Relationship Id="rId4" Type="http://schemas.openxmlformats.org/officeDocument/2006/relationships/hyperlink" Target="https://www.ebi.ac.uk/cheb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F9DE8E9-C331-904F-A240-18EB2E1AA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Being precise</a:t>
            </a:r>
          </a:p>
        </p:txBody>
      </p:sp>
    </p:spTree>
    <p:extLst>
      <p:ext uri="{BB962C8B-B14F-4D97-AF65-F5344CB8AC3E}">
        <p14:creationId xmlns:p14="http://schemas.microsoft.com/office/powerpoint/2010/main" val="206104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0516E9-127E-E84A-BC30-0B68C3087BD7}"/>
              </a:ext>
            </a:extLst>
          </p:cNvPr>
          <p:cNvSpPr txBox="1"/>
          <p:nvPr/>
        </p:nvSpPr>
        <p:spPr>
          <a:xfrm>
            <a:off x="935641" y="1536174"/>
            <a:ext cx="99931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  <a:latin typeface="Ubuntu"/>
              </a:rPr>
              <a:t>Escherichia coli</a:t>
            </a:r>
            <a:endParaRPr lang="pl-PL" sz="2400" dirty="0">
              <a:solidFill>
                <a:srgbClr val="0070C0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EColi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E. coli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E. Coli</a:t>
            </a:r>
            <a:br>
              <a:rPr lang="pl-PL" sz="2400" dirty="0">
                <a:solidFill>
                  <a:srgbClr val="0070C0"/>
                </a:solidFill>
                <a:latin typeface="Ubuntu"/>
              </a:rPr>
            </a:br>
            <a:endParaRPr lang="pl-PL" sz="2400" dirty="0">
              <a:solidFill>
                <a:srgbClr val="0070C0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Kanamycin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Kanamycin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Kanam.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Kan. 	</a:t>
            </a:r>
            <a:endParaRPr lang="en-GB" sz="2400" b="0" i="0" dirty="0">
              <a:solidFill>
                <a:srgbClr val="0070C0"/>
              </a:solidFill>
              <a:effectLst/>
              <a:latin typeface="Ubuntu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AC7CA0-DE31-4F47-83A2-26A827DD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Disambiguation</a:t>
            </a:r>
          </a:p>
        </p:txBody>
      </p:sp>
    </p:spTree>
    <p:extLst>
      <p:ext uri="{BB962C8B-B14F-4D97-AF65-F5344CB8AC3E}">
        <p14:creationId xmlns:p14="http://schemas.microsoft.com/office/powerpoint/2010/main" val="304327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57" y="1198179"/>
            <a:ext cx="5854640" cy="54916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544" y="887325"/>
            <a:ext cx="8070996" cy="534451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7B69735-FEA2-4645-8EC7-24ED533E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617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List of options == Controlled Vocabulary</a:t>
            </a:r>
          </a:p>
        </p:txBody>
      </p:sp>
    </p:spTree>
    <p:extLst>
      <p:ext uri="{BB962C8B-B14F-4D97-AF65-F5344CB8AC3E}">
        <p14:creationId xmlns:p14="http://schemas.microsoft.com/office/powerpoint/2010/main" val="87704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81829" y="1424539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629" y="1424539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629" y="1424539"/>
            <a:ext cx="2438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Definition: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Any closed, prescribed list of terms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1829" y="1424539"/>
            <a:ext cx="2514600" cy="3416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Key Features: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Terms are not usually defined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Relationships between the terms are not usually defined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Simplest form is a 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82029" y="37867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738739" cy="7387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29" y="1295400"/>
            <a:ext cx="738739" cy="73873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169291" y="1424539"/>
            <a:ext cx="2514600" cy="26776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i="1" dirty="0">
                <a:solidFill>
                  <a:srgbClr val="0070C0"/>
                </a:solidFill>
              </a:rPr>
              <a:t>E. coli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i="1" dirty="0">
                <a:solidFill>
                  <a:srgbClr val="0070C0"/>
                </a:solidFill>
              </a:rPr>
              <a:t>Drosophila melanogaster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i="1" dirty="0">
                <a:solidFill>
                  <a:srgbClr val="0070C0"/>
                </a:solidFill>
              </a:rPr>
              <a:t>Homo sapiens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i="1" dirty="0">
                <a:solidFill>
                  <a:srgbClr val="0070C0"/>
                </a:solidFill>
              </a:rPr>
              <a:t>Mus </a:t>
            </a:r>
            <a:r>
              <a:rPr lang="en-US" sz="2400" i="1" dirty="0" err="1">
                <a:solidFill>
                  <a:srgbClr val="0070C0"/>
                </a:solidFill>
              </a:rPr>
              <a:t>musculus</a:t>
            </a:r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i="1" dirty="0">
                <a:solidFill>
                  <a:srgbClr val="0070C0"/>
                </a:solidFill>
              </a:rPr>
              <a:t>Salmonella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388B02C-A51C-394E-8A99-CAC5A8BB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Controlled Vocabulary</a:t>
            </a:r>
          </a:p>
        </p:txBody>
      </p:sp>
    </p:spTree>
    <p:extLst>
      <p:ext uri="{BB962C8B-B14F-4D97-AF65-F5344CB8AC3E}">
        <p14:creationId xmlns:p14="http://schemas.microsoft.com/office/powerpoint/2010/main" val="159648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38629" y="1424539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8629" y="1424539"/>
            <a:ext cx="20283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Definition: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Any controlled vocabulary that is arranged in a hierarchy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81850" y="1424539"/>
            <a:ext cx="2514600" cy="37856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Key Features: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Terms are not usually defined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Relationships between the terms are not usually defined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Terms are arranged in a hierarchy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39679" y="37867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738739" cy="7387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30" y="1295400"/>
            <a:ext cx="738739" cy="7387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8169291" y="1424539"/>
            <a:ext cx="3633826" cy="45243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Bacteria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i="1" dirty="0">
                <a:solidFill>
                  <a:srgbClr val="0070C0"/>
                </a:solidFill>
              </a:rPr>
              <a:t>E. coli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i="1" dirty="0">
                <a:solidFill>
                  <a:srgbClr val="0070C0"/>
                </a:solidFill>
              </a:rPr>
              <a:t>Salmonella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Eucariota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Mammalia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i="1" dirty="0">
                <a:solidFill>
                  <a:srgbClr val="0070C0"/>
                </a:solidFill>
              </a:rPr>
              <a:t>Homo sapiens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i="1" dirty="0">
                <a:solidFill>
                  <a:srgbClr val="0070C0"/>
                </a:solidFill>
              </a:rPr>
              <a:t>Mus </a:t>
            </a:r>
            <a:r>
              <a:rPr lang="en-US" sz="2400" i="1" dirty="0" err="1">
                <a:solidFill>
                  <a:srgbClr val="0070C0"/>
                </a:solidFill>
              </a:rPr>
              <a:t>musculus</a:t>
            </a:r>
            <a:endParaRPr lang="en-US" sz="2400" i="1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Insecta</a:t>
            </a:r>
            <a:endParaRPr lang="en-US" sz="2400" dirty="0">
              <a:solidFill>
                <a:srgbClr val="0070C0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400" i="1" dirty="0">
                <a:solidFill>
                  <a:srgbClr val="0070C0"/>
                </a:solidFill>
              </a:rPr>
              <a:t>Drosophila melanogaster</a:t>
            </a:r>
          </a:p>
          <a:p>
            <a:pPr marL="1257300" lvl="2" indent="-342900">
              <a:buFont typeface="Wingdings" charset="2"/>
              <a:buChar char="§"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1C2BD9-FA7C-5640-BA1C-BB05E935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Taxonomy</a:t>
            </a:r>
          </a:p>
        </p:txBody>
      </p:sp>
    </p:spTree>
    <p:extLst>
      <p:ext uri="{BB962C8B-B14F-4D97-AF65-F5344CB8AC3E}">
        <p14:creationId xmlns:p14="http://schemas.microsoft.com/office/powerpoint/2010/main" val="3646139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288627" y="1536022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69291" y="1424539"/>
            <a:ext cx="3633826" cy="45243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Bacteria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E. coli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Salmonella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Eucariota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Mammalia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Homo sapiens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Mus </a:t>
            </a:r>
            <a:r>
              <a:rPr lang="en-US" sz="2400" dirty="0" err="1">
                <a:solidFill>
                  <a:srgbClr val="0070C0"/>
                </a:solidFill>
              </a:rPr>
              <a:t>musculus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Insecta</a:t>
            </a:r>
            <a:endParaRPr lang="en-US" sz="2400" dirty="0">
              <a:solidFill>
                <a:srgbClr val="0070C0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Drosophila melanogaster</a:t>
            </a:r>
          </a:p>
          <a:p>
            <a:pPr marL="1257300" lvl="2" indent="-342900">
              <a:buFont typeface="Wingdings" charset="2"/>
              <a:buChar char="§"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8629" y="1424539"/>
            <a:ext cx="26379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Definition: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 formal conceptualization of a specified domain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03329" y="1447800"/>
            <a:ext cx="4669223" cy="37856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Key Features: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Terms are defined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Relationships between terms are defined, allowing logical inference and sophisticated data queries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Terms are arranged in a hierarchy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Expressed in a knowledge representation language such as RDFS, OBO, or OWL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82029" y="37867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738739" cy="7387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729" y="1295400"/>
            <a:ext cx="738739" cy="7387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8BF2050-76F2-164A-9D2E-8F241012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76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Ontology</a:t>
            </a:r>
          </a:p>
        </p:txBody>
      </p:sp>
    </p:spTree>
    <p:extLst>
      <p:ext uri="{BB962C8B-B14F-4D97-AF65-F5344CB8AC3E}">
        <p14:creationId xmlns:p14="http://schemas.microsoft.com/office/powerpoint/2010/main" val="3604029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288627" y="1536022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69291" y="1424539"/>
            <a:ext cx="3633826" cy="45243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Bacteria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E. coli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Salmonella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Eucariota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Mammalia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Homo sapiens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Mus </a:t>
            </a:r>
            <a:r>
              <a:rPr lang="en-US" sz="2400" dirty="0" err="1">
                <a:solidFill>
                  <a:srgbClr val="0070C0"/>
                </a:solidFill>
              </a:rPr>
              <a:t>musculus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Insecta</a:t>
            </a:r>
            <a:endParaRPr lang="en-US" sz="2400" dirty="0">
              <a:solidFill>
                <a:srgbClr val="0070C0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Drosophila melanogaster</a:t>
            </a:r>
          </a:p>
          <a:p>
            <a:pPr marL="1257300" lvl="2" indent="-342900">
              <a:buFont typeface="Wingdings" charset="2"/>
              <a:buChar char="§"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8629" y="1424539"/>
            <a:ext cx="26379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Definition: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 formal conceptualization of a specified domain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82029" y="37867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738739" cy="7387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73112" y="2533243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nucleus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971540" y="2781706"/>
            <a:ext cx="1135903" cy="24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19849" y="284776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C000"/>
                </a:solidFill>
              </a:rPr>
              <a:t>has_part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76713" y="3980052"/>
            <a:ext cx="101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placenta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256550" y="3538617"/>
            <a:ext cx="1261242" cy="44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96818" y="3747152"/>
            <a:ext cx="116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C000"/>
                </a:solidFill>
              </a:rPr>
              <a:t>has_part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03329" y="1447800"/>
            <a:ext cx="4859195" cy="8309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Relationships between terms are defined, allowing logical inference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B0ED9A7-2340-EA44-908B-B13A9EB7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70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Ontology</a:t>
            </a:r>
          </a:p>
        </p:txBody>
      </p:sp>
    </p:spTree>
    <p:extLst>
      <p:ext uri="{BB962C8B-B14F-4D97-AF65-F5344CB8AC3E}">
        <p14:creationId xmlns:p14="http://schemas.microsoft.com/office/powerpoint/2010/main" val="149453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brushm\AppData\Roaming\PixelMetrics\CaptureWiz\Temp\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66" y="240994"/>
            <a:ext cx="8227062" cy="649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288627" y="1536022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815E23-E086-CA46-8565-13439634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94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Ontologies</a:t>
            </a:r>
          </a:p>
        </p:txBody>
      </p:sp>
    </p:spTree>
    <p:extLst>
      <p:ext uri="{BB962C8B-B14F-4D97-AF65-F5344CB8AC3E}">
        <p14:creationId xmlns:p14="http://schemas.microsoft.com/office/powerpoint/2010/main" val="225794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brushm\AppData\Roaming\PixelMetrics\CaptureWiz\Temp\4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5" t="40376"/>
          <a:stretch/>
        </p:blipFill>
        <p:spPr bwMode="auto">
          <a:xfrm>
            <a:off x="1592307" y="660984"/>
            <a:ext cx="9974462" cy="595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288627" y="1536022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815E23-E086-CA46-8565-13439634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94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Ontologies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51D2347-E2E1-4D18-8B9C-44FE32A48463}"/>
              </a:ext>
            </a:extLst>
          </p:cNvPr>
          <p:cNvSpPr/>
          <p:nvPr/>
        </p:nvSpPr>
        <p:spPr>
          <a:xfrm>
            <a:off x="5167900" y="4654193"/>
            <a:ext cx="1530849" cy="53425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D11E01-F359-4011-92E2-D97C6F8E6CE0}"/>
              </a:ext>
            </a:extLst>
          </p:cNvPr>
          <p:cNvSpPr/>
          <p:nvPr/>
        </p:nvSpPr>
        <p:spPr>
          <a:xfrm>
            <a:off x="5714894" y="1719419"/>
            <a:ext cx="1530849" cy="53425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250C94-FDEE-45C1-87AC-B22AB6BEF8AE}"/>
              </a:ext>
            </a:extLst>
          </p:cNvPr>
          <p:cNvSpPr/>
          <p:nvPr/>
        </p:nvSpPr>
        <p:spPr>
          <a:xfrm>
            <a:off x="7351189" y="3638995"/>
            <a:ext cx="1530849" cy="53425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095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brushm\AppData\Roaming\PixelMetrics\CaptureWiz\Temp\4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5" t="40376"/>
          <a:stretch/>
        </p:blipFill>
        <p:spPr bwMode="auto">
          <a:xfrm>
            <a:off x="1592307" y="660984"/>
            <a:ext cx="9974462" cy="595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288627" y="1536022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815E23-E086-CA46-8565-13439634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94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Ontologies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9BFBAB-8CC6-4749-84AE-CFF8FE847376}"/>
              </a:ext>
            </a:extLst>
          </p:cNvPr>
          <p:cNvSpPr/>
          <p:nvPr/>
        </p:nvSpPr>
        <p:spPr>
          <a:xfrm>
            <a:off x="2619909" y="2441595"/>
            <a:ext cx="1530849" cy="5342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D37EE6-1CB7-465C-A786-F9DE94F154E2}"/>
              </a:ext>
            </a:extLst>
          </p:cNvPr>
          <p:cNvSpPr/>
          <p:nvPr/>
        </p:nvSpPr>
        <p:spPr>
          <a:xfrm>
            <a:off x="7786098" y="1202692"/>
            <a:ext cx="1530849" cy="5342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DAAC3E-BB3F-41E6-87A7-561F1D869DFD}"/>
              </a:ext>
            </a:extLst>
          </p:cNvPr>
          <p:cNvSpPr/>
          <p:nvPr/>
        </p:nvSpPr>
        <p:spPr>
          <a:xfrm>
            <a:off x="9524329" y="4559868"/>
            <a:ext cx="2150728" cy="5977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867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0516E9-127E-E84A-BC30-0B68C3087BD7}"/>
              </a:ext>
            </a:extLst>
          </p:cNvPr>
          <p:cNvSpPr txBox="1"/>
          <p:nvPr/>
        </p:nvSpPr>
        <p:spPr>
          <a:xfrm>
            <a:off x="915015" y="1536174"/>
            <a:ext cx="99931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  <a:latin typeface="Ubuntu"/>
                <a:hlinkClick r:id="rId4"/>
              </a:rPr>
              <a:t>https://bioportal.bioontology.org/</a:t>
            </a:r>
            <a:endParaRPr lang="pl-PL" sz="2400" dirty="0">
              <a:solidFill>
                <a:srgbClr val="0070C0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https://obofoundry.org/	</a:t>
            </a:r>
            <a:endParaRPr lang="en-GB" sz="2400" b="0" i="0" dirty="0">
              <a:solidFill>
                <a:srgbClr val="0070C0"/>
              </a:solidFill>
              <a:effectLst/>
              <a:latin typeface="Ubuntu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AC7CA0-DE31-4F47-83A2-26A827DD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Where to find terms / ontologies</a:t>
            </a:r>
          </a:p>
        </p:txBody>
      </p:sp>
    </p:spTree>
    <p:extLst>
      <p:ext uri="{BB962C8B-B14F-4D97-AF65-F5344CB8AC3E}">
        <p14:creationId xmlns:p14="http://schemas.microsoft.com/office/powerpoint/2010/main" val="56636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A5F3-5362-C248-ABDB-0939B51B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Metadata</a:t>
            </a:r>
            <a:r>
              <a:rPr lang="en-GB" dirty="0">
                <a:latin typeface="Ubuntu"/>
              </a:rPr>
              <a:t> should be interoperable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8B0698-3400-4198-B70B-3E8D368A8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398635"/>
              </p:ext>
            </p:extLst>
          </p:nvPr>
        </p:nvGraphicFramePr>
        <p:xfrm>
          <a:off x="838200" y="1690688"/>
          <a:ext cx="10515600" cy="259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8010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9EF55B-F2C3-4DE0-8F1D-82291193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Explore ontolgies (code-along)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9C1393-B213-44D0-B305-3B796B02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https://bioportal.bioontology.org/ontologies/SO?p=classes&amp;conceptid=http://purl.obolibrary.org/obo/SO_0000167#details</a:t>
            </a:r>
            <a:endParaRPr lang="pl-PL" dirty="0"/>
          </a:p>
          <a:p>
            <a:endParaRPr lang="pl-PL" dirty="0"/>
          </a:p>
          <a:p>
            <a:r>
              <a:rPr lang="pl-PL" dirty="0">
                <a:hlinkClick r:id="rId3"/>
              </a:rPr>
              <a:t>https://bioportal.bioontology.org/ontologies/ZFA/?p=classes&amp;conceptid=http%3A%2F%2Fpurl.obolibrary.org%2Fobo%2FZFA_0001109#details</a:t>
            </a:r>
            <a:endParaRPr lang="pl-PL" dirty="0"/>
          </a:p>
          <a:p>
            <a:endParaRPr lang="pl-PL" dirty="0"/>
          </a:p>
          <a:p>
            <a:r>
              <a:rPr lang="pl-PL" dirty="0"/>
              <a:t>https://bioportal.bioontology.org/ontologies/CL?p=classes&amp;conceptid=CL:0000129#details</a:t>
            </a:r>
          </a:p>
        </p:txBody>
      </p:sp>
    </p:spTree>
    <p:extLst>
      <p:ext uri="{BB962C8B-B14F-4D97-AF65-F5344CB8AC3E}">
        <p14:creationId xmlns:p14="http://schemas.microsoft.com/office/powerpoint/2010/main" val="428657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8CDA26-F977-469C-92EE-D323E74C1C3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Conclusions</a:t>
            </a:r>
            <a:endParaRPr lang="pl-P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C07DF-AD80-4ACD-BF4B-D0D617164F32}"/>
              </a:ext>
            </a:extLst>
          </p:cNvPr>
          <p:cNvSpPr txBox="1"/>
          <p:nvPr/>
        </p:nvSpPr>
        <p:spPr>
          <a:xfrm>
            <a:off x="1361287" y="1766923"/>
            <a:ext cx="10395284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spc="2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 broadly applicable, standardised terms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spc="2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en-GB" sz="2400" spc="2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nsures clarity, avoids ambiguity;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spc="2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Facilitates </a:t>
            </a:r>
            <a:r>
              <a:rPr lang="en-GB" sz="2400" b="1" spc="2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Interoperability</a:t>
            </a:r>
            <a:r>
              <a:rPr lang="en-GB" sz="2400" spc="2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and integration: enables different systems, databases and disciplines to interpret metadata consistently;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spc="2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Improves discoverability (</a:t>
            </a:r>
            <a:r>
              <a:rPr lang="en-GB" sz="2400" b="1" spc="2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Findable</a:t>
            </a:r>
            <a:r>
              <a:rPr lang="en-GB" sz="2400" spc="2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).</a:t>
            </a:r>
          </a:p>
          <a:p>
            <a:pPr>
              <a:lnSpc>
                <a:spcPct val="150000"/>
              </a:lnSpc>
            </a:pPr>
            <a:endParaRPr lang="en-GB" sz="2400" spc="2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400" spc="2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endParaRPr lang="en-GB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644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9EF55B-F2C3-4DE0-8F1D-82291193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Credits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9C1393-B213-44D0-B305-3B796B02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pPr marL="0" indent="0">
              <a:buNone/>
            </a:pPr>
            <a:r>
              <a:rPr lang="en-GB" dirty="0"/>
              <a:t>BD2K Open Educational Resources: BDK14 Ontologies 101</a:t>
            </a:r>
            <a:r>
              <a:rPr lang="pl-PL" dirty="0"/>
              <a:t>,</a:t>
            </a:r>
          </a:p>
          <a:p>
            <a:pPr marL="0" indent="0">
              <a:buNone/>
            </a:pPr>
            <a:r>
              <a:rPr lang="en-GB" dirty="0"/>
              <a:t>Nicole </a:t>
            </a:r>
            <a:r>
              <a:rPr lang="en-GB" dirty="0" err="1"/>
              <a:t>Vasilevsky</a:t>
            </a:r>
            <a:r>
              <a:rPr lang="pl-PL" dirty="0"/>
              <a:t>, </a:t>
            </a:r>
          </a:p>
          <a:p>
            <a:pPr marL="0" indent="0">
              <a:buNone/>
            </a:pPr>
            <a:r>
              <a:rPr lang="en-GB" u="sng" dirty="0"/>
              <a:t>https://github.com/OHSUBD2K/BDK14-Ontologies-101</a:t>
            </a:r>
            <a:endParaRPr lang="en-GB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9685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27D420B-FFAE-0F45-A57A-2D425EC88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94" y="376837"/>
            <a:ext cx="8033842" cy="60335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12FDB6-DFD0-46DA-89BE-1C68A4536F4B}"/>
              </a:ext>
            </a:extLst>
          </p:cNvPr>
          <p:cNvSpPr txBox="1"/>
          <p:nvPr/>
        </p:nvSpPr>
        <p:spPr>
          <a:xfrm>
            <a:off x="1676400" y="6410416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i="1" dirty="0">
                <a:solidFill>
                  <a:srgbClr val="333333"/>
                </a:solidFill>
                <a:effectLst/>
                <a:latin typeface="Ubuntu"/>
              </a:rPr>
              <a:t>After </a:t>
            </a:r>
            <a:r>
              <a:rPr lang="en-GB" sz="1100" b="0" i="1" u="none" strike="noStrike" dirty="0" err="1">
                <a:solidFill>
                  <a:srgbClr val="196EBD"/>
                </a:solidFill>
                <a:effectLst/>
                <a:latin typeface="Ubuntu"/>
                <a:hlinkClick r:id="rId3"/>
              </a:rPr>
              <a:t>Libarary</a:t>
            </a:r>
            <a:r>
              <a:rPr lang="en-GB" sz="1100" b="0" i="1" u="none" strike="noStrike" dirty="0">
                <a:solidFill>
                  <a:srgbClr val="196EBD"/>
                </a:solidFill>
                <a:effectLst/>
                <a:latin typeface="Ubuntu"/>
                <a:hlinkClick r:id="rId3"/>
              </a:rPr>
              <a:t> Carpentry FAIR Data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74772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582AB40-2AC4-154A-A1B3-0C2DBD1A8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18" y="1063870"/>
            <a:ext cx="5759704" cy="302960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43352" y="5270910"/>
            <a:ext cx="2838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hlinkClick r:id="rId4"/>
              </a:rPr>
              <a:t>https://orcid.org/</a:t>
            </a:r>
            <a:r>
              <a:rPr lang="pl-PL" sz="2800" dirty="0"/>
              <a:t> 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2567148" y="4415557"/>
            <a:ext cx="7190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Ubuntu"/>
              </a:rPr>
              <a:t>Free, unique, and persistent identifier which you control</a:t>
            </a:r>
          </a:p>
        </p:txBody>
      </p:sp>
    </p:spTree>
    <p:extLst>
      <p:ext uri="{BB962C8B-B14F-4D97-AF65-F5344CB8AC3E}">
        <p14:creationId xmlns:p14="http://schemas.microsoft.com/office/powerpoint/2010/main" val="66778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853859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pl-PL" sz="2800" dirty="0">
                <a:solidFill>
                  <a:srgbClr val="0070C0"/>
                </a:solidFill>
              </a:rPr>
              <a:t>ORCID </a:t>
            </a:r>
            <a:r>
              <a:rPr lang="en-GB" sz="2800" dirty="0">
                <a:solidFill>
                  <a:srgbClr val="0070C0"/>
                </a:solidFill>
              </a:rPr>
              <a:t>in action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6787" y="3802518"/>
            <a:ext cx="5718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hlinkClick r:id="rId3"/>
              </a:rPr>
              <a:t>https://doi.org/10.12688/wellcomeopenres.15341.2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A808ED-B81B-8C4E-9637-5BB6491E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187227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80516E9-127E-E84A-BC30-0B68C3087BD7}"/>
              </a:ext>
            </a:extLst>
          </p:cNvPr>
          <p:cNvSpPr txBox="1"/>
          <p:nvPr/>
        </p:nvSpPr>
        <p:spPr>
          <a:xfrm>
            <a:off x="838200" y="1690688"/>
            <a:ext cx="999319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species e.g. NCBI taxonomy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  <a:hlinkClick r:id="rId3"/>
              </a:rPr>
              <a:t>https://www.ncbi.nlm.nih.gov/Taxonomy</a:t>
            </a:r>
            <a:endParaRPr lang="pl-PL" sz="2000" dirty="0">
              <a:solidFill>
                <a:srgbClr val="0070C0"/>
              </a:solidFill>
            </a:endParaRPr>
          </a:p>
          <a:p>
            <a:r>
              <a:rPr lang="pl-PL" sz="2000" dirty="0">
                <a:solidFill>
                  <a:srgbClr val="0070C0"/>
                </a:solidFill>
              </a:rPr>
              <a:t> </a:t>
            </a:r>
            <a:endParaRPr lang="en-GB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chemicals e.g. </a:t>
            </a:r>
            <a:r>
              <a:rPr lang="en-GB" sz="2000" dirty="0" err="1">
                <a:solidFill>
                  <a:srgbClr val="0070C0"/>
                </a:solidFill>
              </a:rPr>
              <a:t>ChEBI</a:t>
            </a:r>
            <a:r>
              <a:rPr lang="pl-PL" sz="2000" dirty="0">
                <a:solidFill>
                  <a:srgbClr val="0070C0"/>
                </a:solidFill>
              </a:rPr>
              <a:t> 	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  <a:hlinkClick r:id="rId4"/>
              </a:rPr>
              <a:t>https://www.ebi.ac.uk/chebi</a:t>
            </a:r>
            <a:endParaRPr lang="pl-PL" sz="2000" dirty="0">
              <a:solidFill>
                <a:srgbClr val="0070C0"/>
              </a:solidFill>
            </a:endParaRPr>
          </a:p>
          <a:p>
            <a:r>
              <a:rPr lang="pl-PL" sz="2000" dirty="0">
                <a:solidFill>
                  <a:srgbClr val="0070C0"/>
                </a:solidFill>
              </a:rPr>
              <a:t> </a:t>
            </a:r>
            <a:endParaRPr lang="en-GB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proteins e.g. </a:t>
            </a:r>
            <a:r>
              <a:rPr lang="en-GB" sz="2000" dirty="0" err="1">
                <a:solidFill>
                  <a:srgbClr val="0070C0"/>
                </a:solidFill>
              </a:rPr>
              <a:t>UniProt</a:t>
            </a:r>
            <a:r>
              <a:rPr lang="pl-PL" sz="2000" dirty="0">
                <a:solidFill>
                  <a:srgbClr val="0070C0"/>
                </a:solidFill>
              </a:rPr>
              <a:t> 		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  <a:hlinkClick r:id="rId5"/>
              </a:rPr>
              <a:t>https://www.uniprot.org/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genes e.g. </a:t>
            </a:r>
            <a:r>
              <a:rPr lang="en-GB" sz="2000" dirty="0" err="1">
                <a:solidFill>
                  <a:srgbClr val="0070C0"/>
                </a:solidFill>
              </a:rPr>
              <a:t>GenBank</a:t>
            </a:r>
            <a:r>
              <a:rPr lang="pl-PL" sz="2000" dirty="0">
                <a:solidFill>
                  <a:srgbClr val="0070C0"/>
                </a:solidFill>
              </a:rPr>
              <a:t>		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  <a:hlinkClick r:id="rId6"/>
              </a:rPr>
              <a:t>https://www.ncbi.nlm.nih.gov/genbank/</a:t>
            </a:r>
            <a:endParaRPr lang="pl-PL" sz="2000" dirty="0">
              <a:solidFill>
                <a:srgbClr val="0070C0"/>
              </a:solidFill>
            </a:endParaRPr>
          </a:p>
          <a:p>
            <a:r>
              <a:rPr lang="pl-PL" sz="2000" dirty="0">
                <a:solidFill>
                  <a:srgbClr val="0070C0"/>
                </a:solidFill>
              </a:rPr>
              <a:t> </a:t>
            </a:r>
            <a:endParaRPr lang="en-GB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metabolic reactions, enzymes </a:t>
            </a:r>
            <a:r>
              <a:rPr lang="en-GB" sz="2000" dirty="0" err="1">
                <a:solidFill>
                  <a:srgbClr val="0070C0"/>
                </a:solidFill>
              </a:rPr>
              <a:t>e.g</a:t>
            </a:r>
            <a:r>
              <a:rPr lang="en-GB" sz="2000" dirty="0">
                <a:solidFill>
                  <a:srgbClr val="0070C0"/>
                </a:solidFill>
              </a:rPr>
              <a:t> KEGG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  <a:hlinkClick r:id="rId7"/>
              </a:rPr>
              <a:t>https://www.genome.jp/kegg/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endParaRPr lang="en-GB" sz="2000" b="0" i="0" dirty="0">
              <a:solidFill>
                <a:srgbClr val="0070C0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63AE1-BA01-DB49-9E34-8940234F6FD5}"/>
              </a:ext>
            </a:extLst>
          </p:cNvPr>
          <p:cNvSpPr/>
          <p:nvPr/>
        </p:nvSpPr>
        <p:spPr>
          <a:xfrm>
            <a:off x="7618842" y="2887737"/>
            <a:ext cx="2996149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NCBI or </a:t>
            </a:r>
            <a:r>
              <a:rPr lang="en-GB" sz="2400" dirty="0" err="1">
                <a:solidFill>
                  <a:srgbClr val="0070C0"/>
                </a:solidFill>
              </a:rPr>
              <a:t>BioPortal</a:t>
            </a:r>
            <a:r>
              <a:rPr lang="en-GB" sz="2400" dirty="0">
                <a:solidFill>
                  <a:srgbClr val="0070C0"/>
                </a:solidFill>
              </a:rPr>
              <a:t> are good places to start searching for a registry or a term.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33970F-38DE-E04B-986D-B6343B18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Similarly, other registries can be used to identify many biological concepts and entities: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81098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80516E9-127E-E84A-BC30-0B68C3087BD7}"/>
              </a:ext>
            </a:extLst>
          </p:cNvPr>
          <p:cNvSpPr txBox="1"/>
          <p:nvPr/>
        </p:nvSpPr>
        <p:spPr>
          <a:xfrm>
            <a:off x="838200" y="1690688"/>
            <a:ext cx="99931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[</a:t>
            </a:r>
            <a:r>
              <a:rPr lang="pl-PL" sz="2400" dirty="0" err="1">
                <a:solidFill>
                  <a:srgbClr val="0070C0"/>
                </a:solidFill>
              </a:rPr>
              <a:t>BioPortal</a:t>
            </a:r>
            <a:r>
              <a:rPr lang="pl-PL" sz="2400" dirty="0">
                <a:solidFill>
                  <a:srgbClr val="0070C0"/>
                </a:solidFill>
              </a:rPr>
              <a:t>] - (https://bioportal.bioontology.org/)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[NCBI] - (https://www.ncbi.nlm.nih.gov/) </a:t>
            </a:r>
            <a:endParaRPr lang="en-GB" sz="2400" b="0" i="0" dirty="0">
              <a:solidFill>
                <a:srgbClr val="0070C0"/>
              </a:solidFill>
              <a:effectLst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4E550C-C99B-6C45-B856-DE69A89E2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Finding registries or terms</a:t>
            </a:r>
          </a:p>
        </p:txBody>
      </p:sp>
    </p:spTree>
    <p:extLst>
      <p:ext uri="{BB962C8B-B14F-4D97-AF65-F5344CB8AC3E}">
        <p14:creationId xmlns:p14="http://schemas.microsoft.com/office/powerpoint/2010/main" val="200357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29767" y="100234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Exercise: </a:t>
            </a: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Public ID in 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FEB5C-3600-FE4E-B43F-A4B3E93657F2}"/>
              </a:ext>
            </a:extLst>
          </p:cNvPr>
          <p:cNvSpPr txBox="1"/>
          <p:nvPr/>
        </p:nvSpPr>
        <p:spPr>
          <a:xfrm>
            <a:off x="6749144" y="6480767"/>
            <a:ext cx="38125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1" dirty="0">
                <a:solidFill>
                  <a:srgbClr val="333333"/>
                </a:solidFill>
                <a:effectLst/>
                <a:latin typeface="Ubuntu"/>
              </a:rPr>
              <a:t>Figure credits: </a:t>
            </a:r>
            <a:r>
              <a:rPr lang="en-GB" sz="1200" i="1" dirty="0">
                <a:solidFill>
                  <a:srgbClr val="333333"/>
                </a:solidFill>
                <a:latin typeface="Ubuntu"/>
              </a:rPr>
              <a:t>Tomasz Zielinski and Andrés Romanowski</a:t>
            </a:r>
            <a:endParaRPr lang="en-GB" sz="1200" dirty="0"/>
          </a:p>
        </p:txBody>
      </p:sp>
      <p:pic>
        <p:nvPicPr>
          <p:cNvPr id="3" name="Picture 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45120055-0C4E-A64A-A666-D4512601C8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7" b="3419"/>
          <a:stretch/>
        </p:blipFill>
        <p:spPr>
          <a:xfrm>
            <a:off x="456350" y="1054341"/>
            <a:ext cx="10301760" cy="513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853859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Public ID in 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6C1577-4C3D-4D4B-91DD-B634AD49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Exercise/challenge 2:</a:t>
            </a:r>
          </a:p>
        </p:txBody>
      </p:sp>
    </p:spTree>
    <p:extLst>
      <p:ext uri="{BB962C8B-B14F-4D97-AF65-F5344CB8AC3E}">
        <p14:creationId xmlns:p14="http://schemas.microsoft.com/office/powerpoint/2010/main" val="367881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2986</TotalTime>
  <Words>1250</Words>
  <Application>Microsoft Office PowerPoint</Application>
  <PresentationFormat>Widescreen</PresentationFormat>
  <Paragraphs>179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Ubuntu</vt:lpstr>
      <vt:lpstr>Wingdings</vt:lpstr>
      <vt:lpstr>Office Theme</vt:lpstr>
      <vt:lpstr>Being precise</vt:lpstr>
      <vt:lpstr>Metadata should be interoperable</vt:lpstr>
      <vt:lpstr>PowerPoint Presentation</vt:lpstr>
      <vt:lpstr>PowerPoint Presentation</vt:lpstr>
      <vt:lpstr>Exercise 1</vt:lpstr>
      <vt:lpstr>Similarly, other registries can be used to identify many biological concepts and entities:</vt:lpstr>
      <vt:lpstr>Finding registries or terms</vt:lpstr>
      <vt:lpstr>PowerPoint Presentation</vt:lpstr>
      <vt:lpstr>Exercise/challenge 2:</vt:lpstr>
      <vt:lpstr>Disambiguation</vt:lpstr>
      <vt:lpstr>List of options == Controlled Vocabulary</vt:lpstr>
      <vt:lpstr>Controlled Vocabulary</vt:lpstr>
      <vt:lpstr>Taxonomy</vt:lpstr>
      <vt:lpstr>Ontology</vt:lpstr>
      <vt:lpstr>Ontology</vt:lpstr>
      <vt:lpstr>Ontologies</vt:lpstr>
      <vt:lpstr>Ontologies</vt:lpstr>
      <vt:lpstr>Ontologies</vt:lpstr>
      <vt:lpstr>Where to find terms / ontologies</vt:lpstr>
      <vt:lpstr>Explore ontolgies (code-along)</vt:lpstr>
      <vt:lpstr>PowerPoint Presentation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Livia Scorza</cp:lastModifiedBy>
  <cp:revision>69</cp:revision>
  <dcterms:created xsi:type="dcterms:W3CDTF">2021-06-07T08:35:11Z</dcterms:created>
  <dcterms:modified xsi:type="dcterms:W3CDTF">2025-01-21T10:39:49Z</dcterms:modified>
</cp:coreProperties>
</file>