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2" r:id="rId3"/>
    <p:sldId id="289" r:id="rId4"/>
    <p:sldId id="290" r:id="rId5"/>
    <p:sldId id="292" r:id="rId6"/>
    <p:sldId id="284" r:id="rId7"/>
    <p:sldId id="269" r:id="rId8"/>
    <p:sldId id="259" r:id="rId9"/>
    <p:sldId id="270" r:id="rId10"/>
    <p:sldId id="277" r:id="rId11"/>
    <p:sldId id="278" r:id="rId12"/>
    <p:sldId id="276" r:id="rId13"/>
    <p:sldId id="272" r:id="rId14"/>
    <p:sldId id="279" r:id="rId15"/>
    <p:sldId id="275" r:id="rId16"/>
    <p:sldId id="264" r:id="rId17"/>
    <p:sldId id="291" r:id="rId18"/>
    <p:sldId id="268" r:id="rId19"/>
    <p:sldId id="283"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56407" autoAdjust="0"/>
  </p:normalViewPr>
  <p:slideViewPr>
    <p:cSldViewPr snapToGrid="0">
      <p:cViewPr varScale="1">
        <p:scale>
          <a:sx n="88" d="100"/>
          <a:sy n="88" d="100"/>
        </p:scale>
        <p:origin x="108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E4E7-6A7F-46B8-966C-3DA793894FD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0FB0C9D-D80D-4B9F-BEF3-30658D0E37E6}">
      <dgm:prSet/>
      <dgm:spPr/>
      <dgm:t>
        <a:bodyPr/>
        <a:lstStyle/>
        <a:p>
          <a:r>
            <a:rPr lang="en-GB"/>
            <a:t>Think about the minimum information that someone else (from your lab or from any other lab in the world) would need to know about your dataset to be able to work with it without any further inputs from you.</a:t>
          </a:r>
          <a:endParaRPr lang="en-US"/>
        </a:p>
      </dgm:t>
    </dgm:pt>
    <dgm:pt modelId="{A1A3FE1A-A319-4C7A-9DA9-24F12CA7C413}" type="parTrans" cxnId="{BEF2897C-8B99-44E0-B7BE-905A5CAC20C9}">
      <dgm:prSet/>
      <dgm:spPr/>
      <dgm:t>
        <a:bodyPr/>
        <a:lstStyle/>
        <a:p>
          <a:endParaRPr lang="en-US" sz="2800"/>
        </a:p>
      </dgm:t>
    </dgm:pt>
    <dgm:pt modelId="{0493E903-7AE1-4A1E-93DC-D40EB9F647C1}" type="sibTrans" cxnId="{BEF2897C-8B99-44E0-B7BE-905A5CAC20C9}">
      <dgm:prSet/>
      <dgm:spPr/>
      <dgm:t>
        <a:bodyPr/>
        <a:lstStyle/>
        <a:p>
          <a:endParaRPr lang="en-US"/>
        </a:p>
      </dgm:t>
    </dgm:pt>
    <dgm:pt modelId="{762716BF-ADCB-4EB5-ADAC-9B3B7609CAAE}">
      <dgm:prSet/>
      <dgm:spPr/>
      <dgm:t>
        <a:bodyPr/>
        <a:lstStyle/>
        <a:p>
          <a:r>
            <a:rPr lang="en-GB" b="1" dirty="0"/>
            <a:t>Think as a consumer</a:t>
          </a:r>
          <a:r>
            <a:rPr lang="en-GB" dirty="0"/>
            <a:t> about your data not the producer!</a:t>
          </a:r>
          <a:endParaRPr lang="en-US" dirty="0"/>
        </a:p>
      </dgm:t>
    </dgm:pt>
    <dgm:pt modelId="{704A8EBA-5A80-47E4-9B2B-4A7DF8E0563F}" type="parTrans" cxnId="{452A37F5-6845-488C-AF29-AED55884EA01}">
      <dgm:prSet/>
      <dgm:spPr/>
      <dgm:t>
        <a:bodyPr/>
        <a:lstStyle/>
        <a:p>
          <a:endParaRPr lang="en-US" sz="2800"/>
        </a:p>
      </dgm:t>
    </dgm:pt>
    <dgm:pt modelId="{960963C7-9BCA-431F-B69D-5DF0661DE690}" type="sibTrans" cxnId="{452A37F5-6845-488C-AF29-AED55884EA01}">
      <dgm:prSet/>
      <dgm:spPr/>
      <dgm:t>
        <a:bodyPr/>
        <a:lstStyle/>
        <a:p>
          <a:endParaRPr lang="en-US"/>
        </a:p>
      </dgm:t>
    </dgm:pt>
    <dgm:pt modelId="{AC847FEB-9043-4733-96C3-FC6DEB02FEE4}" type="pres">
      <dgm:prSet presAssocID="{CB65E4E7-6A7F-46B8-966C-3DA793894FD8}" presName="root" presStyleCnt="0">
        <dgm:presLayoutVars>
          <dgm:dir/>
          <dgm:resizeHandles val="exact"/>
        </dgm:presLayoutVars>
      </dgm:prSet>
      <dgm:spPr/>
    </dgm:pt>
    <dgm:pt modelId="{22153D76-924F-450E-8FFD-7A6B0A16DCA7}" type="pres">
      <dgm:prSet presAssocID="{50FB0C9D-D80D-4B9F-BEF3-30658D0E37E6}" presName="compNode" presStyleCnt="0"/>
      <dgm:spPr/>
    </dgm:pt>
    <dgm:pt modelId="{0DD16E03-0B99-4A26-B148-E4518BD3559E}" type="pres">
      <dgm:prSet presAssocID="{50FB0C9D-D80D-4B9F-BEF3-30658D0E37E6}" presName="bgRect" presStyleLbl="bgShp" presStyleIdx="0" presStyleCnt="2"/>
      <dgm:spPr/>
    </dgm:pt>
    <dgm:pt modelId="{D0DFA70E-F222-4BC4-B7E4-36AFF9A34801}" type="pres">
      <dgm:prSet presAssocID="{50FB0C9D-D80D-4B9F-BEF3-30658D0E37E6}"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6E562753-C4D7-437B-B76E-213E1A7515CD}" type="pres">
      <dgm:prSet presAssocID="{50FB0C9D-D80D-4B9F-BEF3-30658D0E37E6}" presName="spaceRect" presStyleCnt="0"/>
      <dgm:spPr/>
    </dgm:pt>
    <dgm:pt modelId="{045F66BC-0ECF-4FE2-A4D7-4C07B8E1E55C}" type="pres">
      <dgm:prSet presAssocID="{50FB0C9D-D80D-4B9F-BEF3-30658D0E37E6}" presName="parTx" presStyleLbl="revTx" presStyleIdx="0" presStyleCnt="2">
        <dgm:presLayoutVars>
          <dgm:chMax val="0"/>
          <dgm:chPref val="0"/>
        </dgm:presLayoutVars>
      </dgm:prSet>
      <dgm:spPr/>
    </dgm:pt>
    <dgm:pt modelId="{5F2E1DF1-913E-4FDE-B8E9-895C2616089A}" type="pres">
      <dgm:prSet presAssocID="{0493E903-7AE1-4A1E-93DC-D40EB9F647C1}" presName="sibTrans" presStyleCnt="0"/>
      <dgm:spPr/>
    </dgm:pt>
    <dgm:pt modelId="{3031091D-4331-4038-82B6-AE109998F820}" type="pres">
      <dgm:prSet presAssocID="{762716BF-ADCB-4EB5-ADAC-9B3B7609CAAE}" presName="compNode" presStyleCnt="0"/>
      <dgm:spPr/>
    </dgm:pt>
    <dgm:pt modelId="{ADF3AF5F-D1A4-4099-ABE8-34C9EFFCE02D}" type="pres">
      <dgm:prSet presAssocID="{762716BF-ADCB-4EB5-ADAC-9B3B7609CAAE}" presName="bgRect" presStyleLbl="bgShp" presStyleIdx="1" presStyleCnt="2"/>
      <dgm:spPr/>
    </dgm:pt>
    <dgm:pt modelId="{27A70A35-CD15-4278-8C3E-456C6ED59C83}" type="pres">
      <dgm:prSet presAssocID="{762716BF-ADCB-4EB5-ADAC-9B3B7609CA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CF3D176-AFD7-4908-AB7A-2763D5A76DC7}" type="pres">
      <dgm:prSet presAssocID="{762716BF-ADCB-4EB5-ADAC-9B3B7609CAAE}" presName="spaceRect" presStyleCnt="0"/>
      <dgm:spPr/>
    </dgm:pt>
    <dgm:pt modelId="{FD9BC780-3751-4486-A53F-20CDD14159FC}" type="pres">
      <dgm:prSet presAssocID="{762716BF-ADCB-4EB5-ADAC-9B3B7609CAAE}" presName="parTx" presStyleLbl="revTx" presStyleIdx="1" presStyleCnt="2">
        <dgm:presLayoutVars>
          <dgm:chMax val="0"/>
          <dgm:chPref val="0"/>
        </dgm:presLayoutVars>
      </dgm:prSet>
      <dgm:spPr/>
    </dgm:pt>
  </dgm:ptLst>
  <dgm:cxnLst>
    <dgm:cxn modelId="{22BDC816-30DF-447C-BC57-BD8E511223E2}" type="presOf" srcId="{762716BF-ADCB-4EB5-ADAC-9B3B7609CAAE}" destId="{FD9BC780-3751-4486-A53F-20CDD14159FC}" srcOrd="0" destOrd="0" presId="urn:microsoft.com/office/officeart/2018/2/layout/IconVerticalSolidList"/>
    <dgm:cxn modelId="{131F8E5E-AEE5-4003-A6E8-A32A69B61701}" type="presOf" srcId="{50FB0C9D-D80D-4B9F-BEF3-30658D0E37E6}" destId="{045F66BC-0ECF-4FE2-A4D7-4C07B8E1E55C}" srcOrd="0" destOrd="0" presId="urn:microsoft.com/office/officeart/2018/2/layout/IconVerticalSolidList"/>
    <dgm:cxn modelId="{BEF2897C-8B99-44E0-B7BE-905A5CAC20C9}" srcId="{CB65E4E7-6A7F-46B8-966C-3DA793894FD8}" destId="{50FB0C9D-D80D-4B9F-BEF3-30658D0E37E6}" srcOrd="0" destOrd="0" parTransId="{A1A3FE1A-A319-4C7A-9DA9-24F12CA7C413}" sibTransId="{0493E903-7AE1-4A1E-93DC-D40EB9F647C1}"/>
    <dgm:cxn modelId="{0461F580-4439-4027-BCFA-624F053D0782}" type="presOf" srcId="{CB65E4E7-6A7F-46B8-966C-3DA793894FD8}" destId="{AC847FEB-9043-4733-96C3-FC6DEB02FEE4}" srcOrd="0" destOrd="0" presId="urn:microsoft.com/office/officeart/2018/2/layout/IconVerticalSolidList"/>
    <dgm:cxn modelId="{452A37F5-6845-488C-AF29-AED55884EA01}" srcId="{CB65E4E7-6A7F-46B8-966C-3DA793894FD8}" destId="{762716BF-ADCB-4EB5-ADAC-9B3B7609CAAE}" srcOrd="1" destOrd="0" parTransId="{704A8EBA-5A80-47E4-9B2B-4A7DF8E0563F}" sibTransId="{960963C7-9BCA-431F-B69D-5DF0661DE690}"/>
    <dgm:cxn modelId="{1072A6AF-26EB-40DE-92D1-650A86A8CF54}" type="presParOf" srcId="{AC847FEB-9043-4733-96C3-FC6DEB02FEE4}" destId="{22153D76-924F-450E-8FFD-7A6B0A16DCA7}" srcOrd="0" destOrd="0" presId="urn:microsoft.com/office/officeart/2018/2/layout/IconVerticalSolidList"/>
    <dgm:cxn modelId="{3C62C01C-F84C-4B33-8058-CE51B34BEEC8}" type="presParOf" srcId="{22153D76-924F-450E-8FFD-7A6B0A16DCA7}" destId="{0DD16E03-0B99-4A26-B148-E4518BD3559E}" srcOrd="0" destOrd="0" presId="urn:microsoft.com/office/officeart/2018/2/layout/IconVerticalSolidList"/>
    <dgm:cxn modelId="{F00B397F-F4A3-40BB-85C4-E645CBE6915E}" type="presParOf" srcId="{22153D76-924F-450E-8FFD-7A6B0A16DCA7}" destId="{D0DFA70E-F222-4BC4-B7E4-36AFF9A34801}" srcOrd="1" destOrd="0" presId="urn:microsoft.com/office/officeart/2018/2/layout/IconVerticalSolidList"/>
    <dgm:cxn modelId="{D8886585-5423-477F-A0F6-7C30235B2449}" type="presParOf" srcId="{22153D76-924F-450E-8FFD-7A6B0A16DCA7}" destId="{6E562753-C4D7-437B-B76E-213E1A7515CD}" srcOrd="2" destOrd="0" presId="urn:microsoft.com/office/officeart/2018/2/layout/IconVerticalSolidList"/>
    <dgm:cxn modelId="{5E1DE7F9-CF5B-4A5D-A19C-6C47F40716C7}" type="presParOf" srcId="{22153D76-924F-450E-8FFD-7A6B0A16DCA7}" destId="{045F66BC-0ECF-4FE2-A4D7-4C07B8E1E55C}" srcOrd="3" destOrd="0" presId="urn:microsoft.com/office/officeart/2018/2/layout/IconVerticalSolidList"/>
    <dgm:cxn modelId="{E0D0003C-D4E7-4C72-9BA5-4E603A034D42}" type="presParOf" srcId="{AC847FEB-9043-4733-96C3-FC6DEB02FEE4}" destId="{5F2E1DF1-913E-4FDE-B8E9-895C2616089A}" srcOrd="1" destOrd="0" presId="urn:microsoft.com/office/officeart/2018/2/layout/IconVerticalSolidList"/>
    <dgm:cxn modelId="{98A0E0E7-7E3D-4286-A27B-D163265E2C72}" type="presParOf" srcId="{AC847FEB-9043-4733-96C3-FC6DEB02FEE4}" destId="{3031091D-4331-4038-82B6-AE109998F820}" srcOrd="2" destOrd="0" presId="urn:microsoft.com/office/officeart/2018/2/layout/IconVerticalSolidList"/>
    <dgm:cxn modelId="{24CBD8DC-C621-41FA-B7B6-14A638024A57}" type="presParOf" srcId="{3031091D-4331-4038-82B6-AE109998F820}" destId="{ADF3AF5F-D1A4-4099-ABE8-34C9EFFCE02D}" srcOrd="0" destOrd="0" presId="urn:microsoft.com/office/officeart/2018/2/layout/IconVerticalSolidList"/>
    <dgm:cxn modelId="{E0841332-1FED-45C4-B707-378F10FB478E}" type="presParOf" srcId="{3031091D-4331-4038-82B6-AE109998F820}" destId="{27A70A35-CD15-4278-8C3E-456C6ED59C83}" srcOrd="1" destOrd="0" presId="urn:microsoft.com/office/officeart/2018/2/layout/IconVerticalSolidList"/>
    <dgm:cxn modelId="{38CE53AB-473F-4AE0-AAF2-A2DA5744B1CA}" type="presParOf" srcId="{3031091D-4331-4038-82B6-AE109998F820}" destId="{2CF3D176-AFD7-4908-AB7A-2763D5A76DC7}" srcOrd="2" destOrd="0" presId="urn:microsoft.com/office/officeart/2018/2/layout/IconVerticalSolidList"/>
    <dgm:cxn modelId="{4C7863FC-954B-451E-A0DA-DEA7D0223808}" type="presParOf" srcId="{3031091D-4331-4038-82B6-AE109998F820}" destId="{FD9BC780-3751-4486-A53F-20CDD14159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6E03-0B99-4A26-B148-E4518BD3559E}">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FA70E-F222-4BC4-B7E4-36AFF9A34801}">
      <dsp:nvSpPr>
        <dsp:cNvPr id="0" name=""/>
        <dsp:cNvSpPr/>
      </dsp:nvSpPr>
      <dsp:spPr>
        <a:xfrm>
          <a:off x="394993" y="1001085"/>
          <a:ext cx="718169" cy="71816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F66BC-0ECF-4FE2-A4D7-4C07B8E1E55C}">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kern="1200"/>
            <a:t>Think about the minimum information that someone else (from your lab or from any other lab in the world) would need to know about your dataset to be able to work with it without any further inputs from you.</a:t>
          </a:r>
          <a:endParaRPr lang="en-US" sz="2300" kern="1200"/>
        </a:p>
      </dsp:txBody>
      <dsp:txXfrm>
        <a:off x="1508156" y="707288"/>
        <a:ext cx="9007443" cy="1305763"/>
      </dsp:txXfrm>
    </dsp:sp>
    <dsp:sp modelId="{ADF3AF5F-D1A4-4099-ABE8-34C9EFFCE02D}">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70A35-CD15-4278-8C3E-456C6ED59C83}">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BC780-3751-4486-A53F-20CDD14159F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b="1" kern="1200" dirty="0"/>
            <a:t>Think as a consumer</a:t>
          </a:r>
          <a:r>
            <a:rPr lang="en-GB" sz="2300" kern="1200" dirty="0"/>
            <a:t> about your data not the producer!</a:t>
          </a:r>
          <a:endParaRPr lang="en-US" sz="23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12/01/2024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fair.org/resources/internet-fair-data-services/#:~:text=The%20scalable%20and%20transparent%20'routing,Data%20%26%20Services%20(IFDS).&amp;text=We%20have%20qualified%20these%20in,DATA%2C%20TOOLS%2C%20and%20COMPUT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airsharing.org/collection/MIBBI"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fairsharing.org/standard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Open Sans" panose="020B0606030504020204" pitchFamily="34" charset="0"/>
              </a:rPr>
              <a:t>Metadata are data about data. They play an important role in making your data FAIR. Metadata have to be added continuously to your research data, not just at the beginning or at the end of a project. Metadata can be added manually or automatically, and preferably according to a disciplinary standard. From a FAIR perspective, metadata are more important than your data, because metadata would always be openly available and they link research data and publications in the </a:t>
            </a:r>
            <a:r>
              <a:rPr lang="en-GB" b="1" i="1" u="none" strike="noStrike" dirty="0">
                <a:solidFill>
                  <a:srgbClr val="49BBB4"/>
                </a:solidFill>
                <a:effectLst/>
                <a:latin typeface="Open Sans" panose="020B0606030504020204" pitchFamily="34" charset="0"/>
                <a:hlinkClick r:id="rId3" tooltip="Internet of FAIR Data and Services"/>
              </a:rPr>
              <a:t>Internet of FAIR Data and Services</a:t>
            </a:r>
            <a:r>
              <a:rPr lang="en-GB" b="0" i="0" dirty="0">
                <a:solidFill>
                  <a:srgbClr val="000000"/>
                </a:solidFill>
                <a:effectLst/>
                <a:latin typeface="Open Sans" panose="020B0606030504020204" pitchFamily="34" charset="0"/>
              </a:rPr>
              <a:t>.  </a:t>
            </a:r>
          </a:p>
          <a:p>
            <a:pPr algn="l"/>
            <a:r>
              <a:rPr lang="en-GB" b="0" i="0" dirty="0">
                <a:solidFill>
                  <a:srgbClr val="000000"/>
                </a:solidFill>
                <a:effectLst/>
                <a:latin typeface="Open Sans" panose="020B0606030504020204" pitchFamily="34" charset="0"/>
              </a:rPr>
              <a:t>While data documentation is meant to be read and understood by humans, metadata (which are sometimes a part of the documentation) are primarily meant to be processed by machines.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2</a:t>
            </a:fld>
            <a:endParaRPr lang="en-GB"/>
          </a:p>
        </p:txBody>
      </p:sp>
    </p:spTree>
    <p:extLst>
      <p:ext uri="{BB962C8B-B14F-4D97-AF65-F5344CB8AC3E}">
        <p14:creationId xmlns:p14="http://schemas.microsoft.com/office/powerpoint/2010/main" val="2840789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As we saw metadata can take many forms from as simple as including a ReadMe.txt file, by embedding them inside the Excel files, to using domain specific metadata standards and formats.</a:t>
            </a:r>
          </a:p>
          <a:p>
            <a:pPr algn="l"/>
            <a:r>
              <a:rPr lang="en-GB" b="0" i="0" dirty="0">
                <a:solidFill>
                  <a:srgbClr val="333333"/>
                </a:solidFill>
                <a:effectLst/>
                <a:latin typeface="Ubuntu"/>
              </a:rPr>
              <a:t>But,</a:t>
            </a:r>
          </a:p>
          <a:p>
            <a:pPr algn="l">
              <a:buFont typeface="Arial" panose="020B0604020202020204" pitchFamily="34" charset="0"/>
              <a:buChar char="•"/>
            </a:pPr>
            <a:r>
              <a:rPr lang="en-GB" b="1" i="0" dirty="0">
                <a:solidFill>
                  <a:srgbClr val="333333"/>
                </a:solidFill>
                <a:effectLst/>
                <a:latin typeface="Ubuntu"/>
              </a:rPr>
              <a:t>What should be included in metadata?</a:t>
            </a:r>
            <a:endParaRPr lang="en-GB" b="0" i="0" dirty="0">
              <a:solidFill>
                <a:srgbClr val="333333"/>
              </a:solidFill>
              <a:effectLst/>
              <a:latin typeface="Ubuntu"/>
            </a:endParaRPr>
          </a:p>
          <a:p>
            <a:pPr algn="l">
              <a:buFont typeface="Arial" panose="020B0604020202020204" pitchFamily="34" charset="0"/>
              <a:buChar char="•"/>
            </a:pPr>
            <a:r>
              <a:rPr lang="en-GB" b="1" i="0" dirty="0">
                <a:solidFill>
                  <a:srgbClr val="333333"/>
                </a:solidFill>
                <a:effectLst/>
                <a:latin typeface="Ubuntu"/>
              </a:rPr>
              <a:t>What terms should be used in descriptions?</a:t>
            </a:r>
            <a:endParaRPr lang="en-GB" b="0" i="0" dirty="0">
              <a:solidFill>
                <a:srgbClr val="333333"/>
              </a:solidFill>
              <a:effectLst/>
              <a:latin typeface="Ubuntu"/>
            </a:endParaRPr>
          </a:p>
          <a:p>
            <a:pPr algn="l"/>
            <a:r>
              <a:rPr lang="en-GB" b="0" i="0" dirty="0">
                <a:solidFill>
                  <a:srgbClr val="333333"/>
                </a:solidFill>
                <a:effectLst/>
                <a:latin typeface="Ubuntu"/>
              </a:rPr>
              <a:t>For many assay methods and experiment types, there are defined recommendations and guidelines called </a:t>
            </a:r>
            <a:r>
              <a:rPr lang="en-GB" b="1" i="0" dirty="0">
                <a:solidFill>
                  <a:srgbClr val="333333"/>
                </a:solidFill>
                <a:effectLst/>
                <a:latin typeface="Ubuntu"/>
              </a:rPr>
              <a:t>Minimal Information Standards</a:t>
            </a:r>
            <a:r>
              <a:rPr lang="en-GB" b="0" i="0" dirty="0">
                <a:solidFill>
                  <a:srgbClr val="333333"/>
                </a:solidFill>
                <a:effectLst/>
                <a:latin typeface="Ubuntu"/>
              </a:rPr>
              <a: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The minimum information standard is a set of guidelines for reporting data derived by relevant methods in biosciences. If followed, it ensures that the data can be easily verified, analysed and clearly interpreted by the wider scientific community. Keeping with these recommendations also facilitates the foundation of structuralized databases, public repositories and development of data analysis tools. Individual minimum information standards are brought by the communities of cross-disciplinary specialists focused on issues of the specific method used in experimental biology.</a:t>
            </a:r>
          </a:p>
          <a:p>
            <a:endParaRPr lang="en-GB" b="0" i="0" dirty="0">
              <a:solidFill>
                <a:srgbClr val="333333"/>
              </a:solidFill>
              <a:effectLst/>
              <a:latin typeface="Ubuntu"/>
            </a:endParaRPr>
          </a:p>
          <a:p>
            <a:pPr algn="l"/>
            <a:r>
              <a:rPr lang="en-GB" b="0" i="0" dirty="0">
                <a:solidFill>
                  <a:srgbClr val="333333"/>
                </a:solidFill>
                <a:effectLst/>
                <a:latin typeface="Ubuntu"/>
              </a:rPr>
              <a:t>Minimum Information for Biological and Biomedical Investigations </a:t>
            </a:r>
            <a:r>
              <a:rPr lang="en-GB" b="0" i="0" u="none" strike="noStrike" dirty="0">
                <a:solidFill>
                  <a:srgbClr val="196EBD"/>
                </a:solidFill>
                <a:effectLst/>
                <a:latin typeface="Ubuntu"/>
                <a:hlinkClick r:id="rId3"/>
              </a:rPr>
              <a:t>(MIBBI)</a:t>
            </a:r>
            <a:r>
              <a:rPr lang="en-GB" b="0" i="0" dirty="0">
                <a:solidFill>
                  <a:srgbClr val="333333"/>
                </a:solidFill>
                <a:effectLst/>
                <a:latin typeface="Ubuntu"/>
              </a:rPr>
              <a:t> is the collection of the most known standards.</a:t>
            </a:r>
          </a:p>
          <a:p>
            <a:pPr algn="l"/>
            <a:endParaRPr lang="en-GB" b="0" i="0" u="none" strike="noStrike" dirty="0">
              <a:solidFill>
                <a:srgbClr val="196EBD"/>
              </a:solidFill>
              <a:effectLst/>
              <a:latin typeface="Ubuntu"/>
              <a:hlinkClick r:id="rId4"/>
            </a:endParaRPr>
          </a:p>
          <a:p>
            <a:pPr algn="l"/>
            <a:r>
              <a:rPr lang="en-GB" b="0" i="0" u="none" strike="noStrike" dirty="0" err="1">
                <a:solidFill>
                  <a:srgbClr val="196EBD"/>
                </a:solidFill>
                <a:effectLst/>
                <a:latin typeface="Ubuntu"/>
                <a:hlinkClick r:id="rId4"/>
              </a:rPr>
              <a:t>FAIRSharing</a:t>
            </a:r>
            <a:r>
              <a:rPr lang="en-GB" b="0" i="0" dirty="0">
                <a:solidFill>
                  <a:srgbClr val="333333"/>
                </a:solidFill>
                <a:effectLst/>
                <a:latin typeface="Ubuntu"/>
              </a:rPr>
              <a:t> offers excellent search service for finding standards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13</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Scroll to </a:t>
            </a:r>
            <a:r>
              <a:rPr lang="en-GB" b="0" i="1" dirty="0">
                <a:solidFill>
                  <a:srgbClr val="333333"/>
                </a:solidFill>
                <a:effectLst/>
                <a:latin typeface="Ubuntu"/>
              </a:rPr>
              <a:t>Reporting requirement</a:t>
            </a:r>
            <a:r>
              <a:rPr lang="en-GB" b="0" i="0" dirty="0">
                <a:solidFill>
                  <a:srgbClr val="333333"/>
                </a:solidFill>
                <a:effectLst/>
                <a:latin typeface="Ubuntu"/>
              </a:rPr>
              <a:t> and decide which of the points 1-8 are:</a:t>
            </a:r>
          </a:p>
          <a:p>
            <a:pPr algn="l">
              <a:buFont typeface="Arial" panose="020B0604020202020204" pitchFamily="34" charset="0"/>
              <a:buChar char="•"/>
            </a:pPr>
            <a:r>
              <a:rPr lang="en-GB" b="0" i="0" dirty="0">
                <a:solidFill>
                  <a:srgbClr val="333333"/>
                </a:solidFill>
                <a:effectLst/>
                <a:latin typeface="Ubuntu"/>
              </a:rPr>
              <a:t>a) important for understanding and reuse of data</a:t>
            </a:r>
          </a:p>
          <a:p>
            <a:pPr lvl="1" algn="l">
              <a:buFont typeface="Arial" panose="020B0604020202020204" pitchFamily="34" charset="0"/>
              <a:buChar char="•"/>
            </a:pPr>
            <a:r>
              <a:rPr lang="pt-BR" b="0" i="0" dirty="0">
                <a:solidFill>
                  <a:srgbClr val="333333"/>
                </a:solidFill>
                <a:effectLst/>
                <a:latin typeface="Ubuntu"/>
              </a:rPr>
              <a:t>2, 3, 4, 5, 6, 8</a:t>
            </a: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b) important for technical replication</a:t>
            </a:r>
          </a:p>
          <a:p>
            <a:pPr lvl="1" algn="l">
              <a:buFont typeface="Arial" panose="020B0604020202020204" pitchFamily="34" charset="0"/>
              <a:buChar char="•"/>
            </a:pPr>
            <a:r>
              <a:rPr lang="en-GB" b="0" i="0" dirty="0">
                <a:solidFill>
                  <a:srgbClr val="333333"/>
                </a:solidFill>
                <a:effectLst/>
                <a:latin typeface="Ubuntu"/>
              </a:rPr>
              <a:t>2, 3, 7</a:t>
            </a:r>
          </a:p>
          <a:p>
            <a:pPr algn="l">
              <a:buFont typeface="Arial" panose="020B0604020202020204" pitchFamily="34" charset="0"/>
              <a:buChar char="•"/>
            </a:pPr>
            <a:r>
              <a:rPr lang="en-GB" b="0" i="0" dirty="0">
                <a:solidFill>
                  <a:srgbClr val="333333"/>
                </a:solidFill>
                <a:effectLst/>
                <a:latin typeface="Ubuntu"/>
              </a:rPr>
              <a:t>c) could be applied to other experiments in neuroscience</a:t>
            </a:r>
          </a:p>
          <a:p>
            <a:pPr lvl="1" algn="l">
              <a:buFont typeface="Arial" panose="020B0604020202020204" pitchFamily="34" charset="0"/>
              <a:buChar char="•"/>
            </a:pPr>
            <a:r>
              <a:rPr lang="en-GB" b="0" i="0" dirty="0">
                <a:solidFill>
                  <a:srgbClr val="333333"/>
                </a:solidFill>
                <a:effectLst/>
                <a:latin typeface="Ubuntu"/>
              </a:rPr>
              <a:t>1, 2, 3, 4, 5, 6, 8</a:t>
            </a:r>
          </a:p>
          <a:p>
            <a:pPr lvl="0" algn="l">
              <a:buFont typeface="Arial" panose="020B0604020202020204" pitchFamily="34" charset="0"/>
              <a:buNone/>
            </a:pPr>
            <a:endParaRPr lang="en-GB" b="0" i="0" dirty="0">
              <a:solidFill>
                <a:srgbClr val="333333"/>
              </a:solidFill>
              <a:effectLst/>
              <a:latin typeface="Ubuntu"/>
            </a:endParaRPr>
          </a:p>
          <a:p>
            <a:pPr lvl="0" algn="l">
              <a:buFont typeface="Arial" panose="020B0604020202020204" pitchFamily="34" charset="0"/>
              <a:buNone/>
            </a:pPr>
            <a:r>
              <a:rPr lang="en-GB" b="0" i="0" dirty="0">
                <a:solidFill>
                  <a:srgbClr val="333333"/>
                </a:solidFill>
                <a:effectLst/>
                <a:latin typeface="Ubuntu"/>
              </a:rPr>
              <a:t>Structural metadata!!!</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14</a:t>
            </a:fld>
            <a:endParaRPr lang="en-GB"/>
          </a:p>
        </p:txBody>
      </p:sp>
    </p:spTree>
    <p:extLst>
      <p:ext uri="{BB962C8B-B14F-4D97-AF65-F5344CB8AC3E}">
        <p14:creationId xmlns:p14="http://schemas.microsoft.com/office/powerpoint/2010/main" val="278984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15</a:t>
            </a:fld>
            <a:endParaRPr lang="en-GB"/>
          </a:p>
        </p:txBody>
      </p:sp>
    </p:spTree>
    <p:extLst>
      <p:ext uri="{BB962C8B-B14F-4D97-AF65-F5344CB8AC3E}">
        <p14:creationId xmlns:p14="http://schemas.microsoft.com/office/powerpoint/2010/main" val="3141681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Some typical elements are:</a:t>
            </a:r>
          </a:p>
          <a:p>
            <a:pPr algn="l">
              <a:buFont typeface="Arial" panose="020B0604020202020204" pitchFamily="34" charset="0"/>
              <a:buChar char="•"/>
            </a:pPr>
            <a:r>
              <a:rPr lang="en-GB" b="0" i="0" dirty="0">
                <a:solidFill>
                  <a:srgbClr val="333333"/>
                </a:solidFill>
                <a:effectLst/>
                <a:latin typeface="Ubuntu"/>
              </a:rPr>
              <a:t>biological material, e.g. Species, Genotypes, Tissue type, Age, Health conditions</a:t>
            </a:r>
          </a:p>
          <a:p>
            <a:pPr algn="l">
              <a:buFont typeface="Arial" panose="020B0604020202020204" pitchFamily="34" charset="0"/>
              <a:buChar char="•"/>
            </a:pPr>
            <a:r>
              <a:rPr lang="en-GB" b="0" i="0" dirty="0">
                <a:solidFill>
                  <a:srgbClr val="333333"/>
                </a:solidFill>
                <a:effectLst/>
                <a:latin typeface="Ubuntu"/>
              </a:rPr>
              <a:t>biological context, e.g. </a:t>
            </a:r>
            <a:r>
              <a:rPr lang="en-GB" b="0" i="0" dirty="0" err="1">
                <a:solidFill>
                  <a:srgbClr val="333333"/>
                </a:solidFill>
                <a:effectLst/>
                <a:latin typeface="Ubuntu"/>
              </a:rPr>
              <a:t>speciment</a:t>
            </a:r>
            <a:r>
              <a:rPr lang="en-GB" b="0" i="0" dirty="0">
                <a:solidFill>
                  <a:srgbClr val="333333"/>
                </a:solidFill>
                <a:effectLst/>
                <a:latin typeface="Ubuntu"/>
              </a:rPr>
              <a:t> growth, entrainment, samples preparation</a:t>
            </a:r>
          </a:p>
          <a:p>
            <a:pPr algn="l">
              <a:buFont typeface="Arial" panose="020B0604020202020204" pitchFamily="34" charset="0"/>
              <a:buChar char="•"/>
            </a:pPr>
            <a:r>
              <a:rPr lang="en-GB" b="0" i="0" dirty="0">
                <a:solidFill>
                  <a:srgbClr val="333333"/>
                </a:solidFill>
                <a:effectLst/>
                <a:latin typeface="Ubuntu"/>
              </a:rPr>
              <a:t>experimental factors and conditions, e.g. drug treatments, stress factors</a:t>
            </a:r>
          </a:p>
          <a:p>
            <a:pPr algn="l">
              <a:buFont typeface="Arial" panose="020B0604020202020204" pitchFamily="34" charset="0"/>
              <a:buChar char="•"/>
            </a:pPr>
            <a:r>
              <a:rPr lang="en-GB" b="0" i="0" dirty="0">
                <a:solidFill>
                  <a:srgbClr val="333333"/>
                </a:solidFill>
                <a:effectLst/>
                <a:latin typeface="Ubuntu"/>
              </a:rPr>
              <a:t>specifics of data acquisition</a:t>
            </a:r>
          </a:p>
          <a:p>
            <a:pPr algn="l">
              <a:buFont typeface="Arial" panose="020B0604020202020204" pitchFamily="34" charset="0"/>
              <a:buChar char="•"/>
            </a:pPr>
            <a:r>
              <a:rPr lang="en-GB" b="0" i="0" dirty="0">
                <a:solidFill>
                  <a:srgbClr val="333333"/>
                </a:solidFill>
                <a:effectLst/>
                <a:latin typeface="Ubuntu"/>
              </a:rPr>
              <a:t>specifics of data processing and analysis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16</a:t>
            </a:fld>
            <a:endParaRPr lang="en-GB"/>
          </a:p>
        </p:txBody>
      </p:sp>
    </p:spTree>
    <p:extLst>
      <p:ext uri="{BB962C8B-B14F-4D97-AF65-F5344CB8AC3E}">
        <p14:creationId xmlns:p14="http://schemas.microsoft.com/office/powerpoint/2010/main" val="226748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17</a:t>
            </a:fld>
            <a:endParaRPr lang="en-GB"/>
          </a:p>
        </p:txBody>
      </p:sp>
    </p:spTree>
    <p:extLst>
      <p:ext uri="{BB962C8B-B14F-4D97-AF65-F5344CB8AC3E}">
        <p14:creationId xmlns:p14="http://schemas.microsoft.com/office/powerpoint/2010/main" val="314989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360467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384501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5</a:t>
            </a:fld>
            <a:endParaRPr lang="en-GB"/>
          </a:p>
        </p:txBody>
      </p:sp>
    </p:spTree>
    <p:extLst>
      <p:ext uri="{BB962C8B-B14F-4D97-AF65-F5344CB8AC3E}">
        <p14:creationId xmlns:p14="http://schemas.microsoft.com/office/powerpoint/2010/main" val="131017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details section of the dataset should contain multiple sections:</a:t>
            </a:r>
          </a:p>
          <a:p>
            <a:pPr lvl="1"/>
            <a:r>
              <a:rPr lang="en-GB" sz="1200" b="1" i="0" kern="1200" dirty="0">
                <a:solidFill>
                  <a:schemeClr val="tx1"/>
                </a:solidFill>
                <a:effectLst/>
                <a:latin typeface="+mn-lt"/>
                <a:ea typeface="+mn-ea"/>
                <a:cs typeface="+mn-cs"/>
              </a:rPr>
              <a:t>Dataset content: </a:t>
            </a:r>
            <a:r>
              <a:rPr lang="en-GB" sz="1200" b="0" i="0" kern="1200" dirty="0">
                <a:solidFill>
                  <a:schemeClr val="tx1"/>
                </a:solidFill>
                <a:effectLst/>
                <a:latin typeface="+mn-lt"/>
                <a:ea typeface="+mn-ea"/>
                <a:cs typeface="+mn-cs"/>
              </a:rPr>
              <a:t>Describe what the dataset contains </a:t>
            </a:r>
          </a:p>
          <a:p>
            <a:pPr lvl="1"/>
            <a:r>
              <a:rPr lang="en-GB" sz="1200" b="1" i="0" kern="1200" dirty="0">
                <a:solidFill>
                  <a:schemeClr val="tx1"/>
                </a:solidFill>
                <a:effectLst/>
                <a:latin typeface="+mn-lt"/>
                <a:ea typeface="+mn-ea"/>
                <a:cs typeface="+mn-cs"/>
              </a:rPr>
              <a:t>Aim </a:t>
            </a:r>
            <a:r>
              <a:rPr lang="en-GB" sz="1200" b="0" i="0" kern="1200" dirty="0">
                <a:solidFill>
                  <a:schemeClr val="tx1"/>
                </a:solidFill>
                <a:effectLst/>
                <a:latin typeface="+mn-lt"/>
                <a:ea typeface="+mn-ea"/>
                <a:cs typeface="+mn-cs"/>
              </a:rPr>
              <a:t>Briefly explain the aim of the dataset</a:t>
            </a:r>
          </a:p>
          <a:p>
            <a:pPr lvl="1"/>
            <a:r>
              <a:rPr lang="en-GB" sz="1200" b="1" i="0" kern="1200" dirty="0">
                <a:solidFill>
                  <a:schemeClr val="tx1"/>
                </a:solidFill>
                <a:effectLst/>
                <a:latin typeface="+mn-lt"/>
                <a:ea typeface="+mn-ea"/>
                <a:cs typeface="+mn-cs"/>
              </a:rPr>
              <a:t>Biological material </a:t>
            </a:r>
            <a:r>
              <a:rPr lang="en-GB" sz="1200" b="0" i="0" kern="1200" dirty="0">
                <a:solidFill>
                  <a:schemeClr val="tx1"/>
                </a:solidFill>
                <a:effectLst/>
                <a:latin typeface="+mn-lt"/>
                <a:ea typeface="+mn-ea"/>
                <a:cs typeface="+mn-cs"/>
              </a:rPr>
              <a:t>List which species and strains were used in the dataset (if applicable)</a:t>
            </a:r>
          </a:p>
          <a:p>
            <a:pPr lvl="1"/>
            <a:r>
              <a:rPr lang="en-GB" sz="1200" b="1" i="0" kern="1200" dirty="0">
                <a:solidFill>
                  <a:schemeClr val="tx1"/>
                </a:solidFill>
                <a:effectLst/>
                <a:latin typeface="+mn-lt"/>
                <a:ea typeface="+mn-ea"/>
                <a:cs typeface="+mn-cs"/>
              </a:rPr>
              <a:t>Experimental conditions </a:t>
            </a:r>
            <a:r>
              <a:rPr lang="en-GB" sz="1200" b="0" i="0" kern="1200" dirty="0">
                <a:solidFill>
                  <a:schemeClr val="tx1"/>
                </a:solidFill>
                <a:effectLst/>
                <a:latin typeface="+mn-lt"/>
                <a:ea typeface="+mn-ea"/>
                <a:cs typeface="+mn-cs"/>
              </a:rPr>
              <a:t>List the experimental protocols used to generate the dataset.</a:t>
            </a:r>
          </a:p>
          <a:p>
            <a:pPr lvl="1"/>
            <a:r>
              <a:rPr lang="en-GB" sz="1200" b="1" i="0" kern="1200" dirty="0">
                <a:solidFill>
                  <a:schemeClr val="tx1"/>
                </a:solidFill>
                <a:effectLst/>
                <a:latin typeface="+mn-lt"/>
                <a:ea typeface="+mn-ea"/>
                <a:cs typeface="+mn-cs"/>
              </a:rPr>
              <a:t>Additional Comments </a:t>
            </a:r>
            <a:r>
              <a:rPr lang="en-GB" sz="1200" b="0" i="0" kern="1200" dirty="0">
                <a:solidFill>
                  <a:schemeClr val="tx1"/>
                </a:solidFill>
                <a:effectLst/>
                <a:latin typeface="+mn-lt"/>
                <a:ea typeface="+mn-ea"/>
                <a:cs typeface="+mn-cs"/>
              </a:rPr>
              <a:t>Include any comments you believe are important regarding the experimental conditions used to generate the dataset (if applicable)</a:t>
            </a:r>
          </a:p>
          <a:p>
            <a:pPr lvl="1"/>
            <a:endParaRPr lang="en-GB" sz="1200" b="0" i="0" kern="1200" dirty="0">
              <a:solidFill>
                <a:schemeClr val="tx1"/>
              </a:solidFill>
              <a:effectLst/>
              <a:latin typeface="+mn-lt"/>
              <a:ea typeface="+mn-ea"/>
              <a:cs typeface="+mn-cs"/>
            </a:endParaRPr>
          </a:p>
          <a:p>
            <a:pPr lvl="1"/>
            <a:endParaRPr lang="en-GB" sz="1200" b="0" i="0" kern="1200" dirty="0">
              <a:solidFill>
                <a:schemeClr val="tx1"/>
              </a:solidFill>
              <a:effectLst/>
              <a:latin typeface="+mn-lt"/>
              <a:ea typeface="+mn-ea"/>
              <a:cs typeface="+mn-cs"/>
            </a:endParaRPr>
          </a:p>
          <a:p>
            <a:pPr lvl="2"/>
            <a:endParaRPr lang="en-GB" sz="1200" b="0" i="0" kern="1200" dirty="0">
              <a:solidFill>
                <a:schemeClr val="tx1"/>
              </a:solidFill>
              <a:effectLst/>
              <a:latin typeface="+mn-lt"/>
              <a:ea typeface="+mn-ea"/>
              <a:cs typeface="+mn-cs"/>
            </a:endParaRPr>
          </a:p>
          <a:p>
            <a:pPr lvl="1"/>
            <a:endParaRPr lang="en-GB" dirty="0"/>
          </a:p>
        </p:txBody>
      </p:sp>
      <p:sp>
        <p:nvSpPr>
          <p:cNvPr id="4" name="Slide Number Placeholder 3"/>
          <p:cNvSpPr>
            <a:spLocks noGrp="1"/>
          </p:cNvSpPr>
          <p:nvPr>
            <p:ph type="sldNum" sz="quarter" idx="10"/>
          </p:nvPr>
        </p:nvSpPr>
        <p:spPr/>
        <p:txBody>
          <a:bodyPr/>
          <a:lstStyle/>
          <a:p>
            <a:fld id="{8A9899FE-D3B3-4A4B-8E57-3D4AA8C88C69}" type="slidenum">
              <a:rPr lang="en-GB" smtClean="0"/>
              <a:t>6</a:t>
            </a:fld>
            <a:endParaRPr lang="en-GB"/>
          </a:p>
        </p:txBody>
      </p:sp>
    </p:spTree>
    <p:extLst>
      <p:ext uri="{BB962C8B-B14F-4D97-AF65-F5344CB8AC3E}">
        <p14:creationId xmlns:p14="http://schemas.microsoft.com/office/powerpoint/2010/main" val="153078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1" dirty="0">
                <a:solidFill>
                  <a:srgbClr val="000000"/>
                </a:solidFill>
                <a:effectLst/>
                <a:latin typeface="Open Sans" panose="020B0606030504020204" pitchFamily="34" charset="0"/>
              </a:rPr>
              <a:t>Administrative metadata </a:t>
            </a:r>
            <a:r>
              <a:rPr lang="en-GB" b="0" i="0" dirty="0">
                <a:solidFill>
                  <a:srgbClr val="000000"/>
                </a:solidFill>
                <a:effectLst/>
                <a:latin typeface="Open Sans" panose="020B0606030504020204" pitchFamily="34" charset="0"/>
              </a:rPr>
              <a:t>are data about a project or resource that are relevant for managing it; for example, project/ resource owner, principal investigator, project collaborators, funder, project period, etc. They are usually assigned to the data, before you collect or create them.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Descriptive or citation metadata</a:t>
            </a:r>
            <a:r>
              <a:rPr lang="en-GB" b="0" i="0" dirty="0">
                <a:solidFill>
                  <a:srgbClr val="000000"/>
                </a:solidFill>
                <a:effectLst/>
                <a:latin typeface="Open Sans" panose="020B0606030504020204" pitchFamily="34" charset="0"/>
              </a:rPr>
              <a:t> are data about a dataset or resource that allow people to discover and identify it; for example, authors, title, abstract, keywords, persistent identifier, related publications, etc.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Structural metadata </a:t>
            </a:r>
            <a:r>
              <a:rPr lang="en-GB" b="0" i="0" dirty="0">
                <a:solidFill>
                  <a:srgbClr val="000000"/>
                </a:solidFill>
                <a:effectLst/>
                <a:latin typeface="Open Sans" panose="020B0606030504020204" pitchFamily="34" charset="0"/>
              </a:rPr>
              <a:t>are data about how a dataset or resource came about, but also how it is internally structured. Structural metadata describe, for example, the unit of analysis, collection method, sampling procedure, sample size, categories, variables, etc. Structural metadata have to be gathered by the researchers according to best practice in their research community and will be published together with the data. Descriptive and structural metadata should be added continuously throughout the project.</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286693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The distinction between data and metadata is not ontological, but it is grounded in use. What is “data” and what is “metadata” is thereby a matter of perspective: Some researchers’ metadata can be other researchers’ data.  </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1629634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lvl1pPr>
              <a:defRPr>
                <a:solidFill>
                  <a:srgbClr val="0070C0"/>
                </a:solidFill>
              </a:defRPr>
            </a:lvl1pPr>
          </a:lstStyle>
          <a:p>
            <a:fld id="{5913FB77-D8DB-4AB9-8EA5-EE8C3B57A5E1}" type="datetimeFigureOut">
              <a:rPr lang="en-GB" smtClean="0"/>
              <a:pPr/>
              <a:t>12/01/2024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lvl1pPr>
              <a:defRPr>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290A3AF-536E-8641-AFE5-11A481CBD9CD}"/>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12/01/2024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12/01/2024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F125810-C51A-8A4C-A996-883F9304F8EA}"/>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doi.org/10.1073/pnas.21138451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728" y="1690688"/>
            <a:ext cx="10304584" cy="2308324"/>
          </a:xfrm>
          <a:prstGeom prst="rect">
            <a:avLst/>
          </a:prstGeom>
        </p:spPr>
        <p:txBody>
          <a:bodyPr wrap="square">
            <a:spAutoFit/>
          </a:bodyPr>
          <a:lstStyle/>
          <a:p>
            <a:r>
              <a:rPr lang="en-GB" sz="2400" dirty="0">
                <a:solidFill>
                  <a:srgbClr val="0070C0"/>
                </a:solidFill>
              </a:rPr>
              <a:t>What is "data" and what is "metadata" can be a matter of perspective: </a:t>
            </a:r>
            <a:endParaRPr lang="pl-PL" sz="2400" dirty="0">
              <a:solidFill>
                <a:srgbClr val="0070C0"/>
              </a:solidFill>
            </a:endParaRPr>
          </a:p>
          <a:p>
            <a:endParaRPr lang="pl-PL" sz="2400" dirty="0">
              <a:solidFill>
                <a:srgbClr val="0070C0"/>
              </a:solidFill>
            </a:endParaRPr>
          </a:p>
          <a:p>
            <a:r>
              <a:rPr lang="en-GB" sz="2400" b="1" dirty="0">
                <a:solidFill>
                  <a:srgbClr val="0070C0"/>
                </a:solidFill>
              </a:rPr>
              <a:t>Some researchers' metadata can be other researchers' data.</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pl-PL" sz="2400" dirty="0">
                <a:solidFill>
                  <a:srgbClr val="0070C0"/>
                </a:solidFill>
              </a:rPr>
              <a:t>Think of a</a:t>
            </a:r>
            <a:r>
              <a:rPr lang="en-GB" sz="2400" dirty="0">
                <a:solidFill>
                  <a:srgbClr val="0070C0"/>
                </a:solidFill>
              </a:rPr>
              <a:t>n</a:t>
            </a:r>
            <a:r>
              <a:rPr lang="pl-PL" sz="2400" dirty="0">
                <a:solidFill>
                  <a:srgbClr val="0070C0"/>
                </a:solidFill>
              </a:rPr>
              <a:t> exampl</a:t>
            </a:r>
            <a:r>
              <a:rPr lang="en-GB" sz="2400" dirty="0">
                <a:solidFill>
                  <a:srgbClr val="0070C0"/>
                </a:solidFill>
              </a:rPr>
              <a:t>e</a:t>
            </a:r>
            <a:r>
              <a:rPr lang="pl-PL" sz="2400" dirty="0">
                <a:solidFill>
                  <a:srgbClr val="0070C0"/>
                </a:solidFill>
              </a:rPr>
              <a:t> from our „excel” table</a:t>
            </a:r>
          </a:p>
          <a:p>
            <a:endParaRPr lang="en-GB" sz="2400" dirty="0">
              <a:solidFill>
                <a:srgbClr val="0070C0"/>
              </a:solidFill>
            </a:endParaRPr>
          </a:p>
        </p:txBody>
      </p:sp>
      <p:sp>
        <p:nvSpPr>
          <p:cNvPr id="5" name="Title 1">
            <a:extLst>
              <a:ext uri="{FF2B5EF4-FFF2-40B4-BE49-F238E27FC236}">
                <a16:creationId xmlns:a16="http://schemas.microsoft.com/office/drawing/2014/main" id="{52653BC0-E458-4F4C-982A-94720B229AC9}"/>
              </a:ext>
            </a:extLst>
          </p:cNvPr>
          <p:cNvSpPr>
            <a:spLocks noGrp="1"/>
          </p:cNvSpPr>
          <p:nvPr>
            <p:ph type="title"/>
          </p:nvPr>
        </p:nvSpPr>
        <p:spPr>
          <a:xfrm>
            <a:off x="838200" y="365125"/>
            <a:ext cx="10515600" cy="1325563"/>
          </a:xfrm>
        </p:spPr>
        <p:txBody>
          <a:bodyPr/>
          <a:lstStyle/>
          <a:p>
            <a:r>
              <a:rPr lang="en-GB" dirty="0"/>
              <a:t>Where does data end and metadata start?</a:t>
            </a:r>
          </a:p>
        </p:txBody>
      </p:sp>
    </p:spTree>
    <p:extLst>
      <p:ext uri="{BB962C8B-B14F-4D97-AF65-F5344CB8AC3E}">
        <p14:creationId xmlns:p14="http://schemas.microsoft.com/office/powerpoint/2010/main" val="406408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216" y="1536174"/>
            <a:ext cx="10304584" cy="3416320"/>
          </a:xfrm>
          <a:prstGeom prst="rect">
            <a:avLst/>
          </a:prstGeom>
        </p:spPr>
        <p:txBody>
          <a:bodyPr wrap="square">
            <a:spAutoFit/>
          </a:bodyPr>
          <a:lstStyle/>
          <a:p>
            <a:r>
              <a:rPr lang="en-GB" sz="2400" dirty="0">
                <a:solidFill>
                  <a:srgbClr val="0070C0"/>
                </a:solidFill>
              </a:rPr>
              <a:t>The </a:t>
            </a:r>
            <a:r>
              <a:rPr lang="en-GB" sz="2400" b="1" dirty="0">
                <a:solidFill>
                  <a:srgbClr val="0070C0"/>
                </a:solidFill>
              </a:rPr>
              <a:t>minimum information standard </a:t>
            </a:r>
            <a:endParaRPr lang="pl-PL" sz="2400" b="1" dirty="0">
              <a:solidFill>
                <a:srgbClr val="0070C0"/>
              </a:solidFill>
            </a:endParaRPr>
          </a:p>
          <a:p>
            <a:pPr marL="285750" indent="-285750">
              <a:buFont typeface="Arial" panose="020B0604020202020204" pitchFamily="34" charset="0"/>
              <a:buChar char="•"/>
            </a:pPr>
            <a:r>
              <a:rPr lang="en-GB" sz="2400" dirty="0">
                <a:solidFill>
                  <a:srgbClr val="0070C0"/>
                </a:solidFill>
              </a:rPr>
              <a:t>set of guidelines for reporting data derived by relevant methods in biosciences</a:t>
            </a:r>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ensures that the data can be easily verified, analysed and clearly interpreted by the community.</a:t>
            </a:r>
            <a:endParaRPr lang="pl-PL" sz="2400" dirty="0">
              <a:solidFill>
                <a:srgbClr val="0070C0"/>
              </a:solidFill>
            </a:endParaRPr>
          </a:p>
          <a:p>
            <a:endParaRPr lang="pl-PL" sz="2400" dirty="0">
              <a:solidFill>
                <a:srgbClr val="0070C0"/>
              </a:solidFill>
            </a:endParaRPr>
          </a:p>
          <a:p>
            <a:endParaRPr lang="pl-PL" sz="2400" dirty="0">
              <a:solidFill>
                <a:srgbClr val="0070C0"/>
              </a:solidFill>
            </a:endParaRPr>
          </a:p>
          <a:p>
            <a:r>
              <a:rPr lang="en-GB" sz="2400" b="1" dirty="0">
                <a:solidFill>
                  <a:srgbClr val="0070C0"/>
                </a:solidFill>
              </a:rPr>
              <a:t>Minimum Information for Biological and Biomedical Investigations</a:t>
            </a:r>
            <a:r>
              <a:rPr lang="pl-PL" sz="2400" b="1" dirty="0">
                <a:solidFill>
                  <a:srgbClr val="0070C0"/>
                </a:solidFill>
              </a:rPr>
              <a:t> </a:t>
            </a:r>
            <a:r>
              <a:rPr lang="en-GB" sz="2400" b="1" dirty="0">
                <a:solidFill>
                  <a:srgbClr val="0070C0"/>
                </a:solidFill>
              </a:rPr>
              <a:t>(MIBBI)</a:t>
            </a:r>
            <a:r>
              <a:rPr lang="pl-PL" sz="2400" b="1" dirty="0">
                <a:solidFill>
                  <a:srgbClr val="0070C0"/>
                </a:solidFill>
              </a:rPr>
              <a:t> </a:t>
            </a:r>
          </a:p>
          <a:p>
            <a:r>
              <a:rPr lang="en-GB" sz="2400" dirty="0">
                <a:solidFill>
                  <a:srgbClr val="0070C0"/>
                </a:solidFill>
              </a:rPr>
              <a:t>is the collection of the most known standards</a:t>
            </a:r>
            <a:r>
              <a:rPr lang="pl-PL" sz="2400" dirty="0">
                <a:solidFill>
                  <a:srgbClr val="0070C0"/>
                </a:solidFill>
              </a:rPr>
              <a:t>:</a:t>
            </a:r>
          </a:p>
          <a:p>
            <a:r>
              <a:rPr lang="pl-PL" sz="2400" dirty="0" err="1">
                <a:solidFill>
                  <a:srgbClr val="0070C0"/>
                </a:solidFill>
              </a:rPr>
              <a:t>https</a:t>
            </a:r>
            <a:r>
              <a:rPr lang="pl-PL" sz="2400" dirty="0">
                <a:solidFill>
                  <a:srgbClr val="0070C0"/>
                </a:solidFill>
              </a:rPr>
              <a:t>://</a:t>
            </a:r>
            <a:r>
              <a:rPr lang="pl-PL" sz="2400" dirty="0" err="1">
                <a:solidFill>
                  <a:srgbClr val="0070C0"/>
                </a:solidFill>
              </a:rPr>
              <a:t>fairsharing.org</a:t>
            </a:r>
            <a:r>
              <a:rPr lang="pl-PL" sz="2400" dirty="0">
                <a:solidFill>
                  <a:srgbClr val="0070C0"/>
                </a:solidFill>
              </a:rPr>
              <a:t>/</a:t>
            </a:r>
            <a:r>
              <a:rPr lang="pl-PL" sz="2400" dirty="0" err="1">
                <a:solidFill>
                  <a:srgbClr val="0070C0"/>
                </a:solidFill>
              </a:rPr>
              <a:t>collection</a:t>
            </a:r>
            <a:r>
              <a:rPr lang="pl-PL" sz="2400" dirty="0">
                <a:solidFill>
                  <a:srgbClr val="0070C0"/>
                </a:solidFill>
              </a:rPr>
              <a:t>/MIBBI</a:t>
            </a:r>
          </a:p>
        </p:txBody>
      </p:sp>
      <p:sp>
        <p:nvSpPr>
          <p:cNvPr id="6" name="Title 1">
            <a:extLst>
              <a:ext uri="{FF2B5EF4-FFF2-40B4-BE49-F238E27FC236}">
                <a16:creationId xmlns:a16="http://schemas.microsoft.com/office/drawing/2014/main" id="{8288DA5C-7726-D64C-8BF3-98A34C65BC6B}"/>
              </a:ext>
            </a:extLst>
          </p:cNvPr>
          <p:cNvSpPr>
            <a:spLocks noGrp="1"/>
          </p:cNvSpPr>
          <p:nvPr>
            <p:ph type="title"/>
          </p:nvPr>
        </p:nvSpPr>
        <p:spPr>
          <a:xfrm>
            <a:off x="838200" y="365125"/>
            <a:ext cx="10515600" cy="1325563"/>
          </a:xfrm>
        </p:spPr>
        <p:txBody>
          <a:bodyPr/>
          <a:lstStyle/>
          <a:p>
            <a:r>
              <a:rPr lang="pl-PL" dirty="0" err="1"/>
              <a:t>What</a:t>
            </a:r>
            <a:r>
              <a:rPr lang="pl-PL" dirty="0"/>
              <a:t> to </a:t>
            </a:r>
            <a:r>
              <a:rPr lang="pl-PL" dirty="0" err="1"/>
              <a:t>include</a:t>
            </a:r>
            <a:r>
              <a:rPr lang="pl-PL" dirty="0"/>
              <a:t> in </a:t>
            </a:r>
            <a:r>
              <a:rPr lang="pl-PL" dirty="0" err="1"/>
              <a:t>metadata</a:t>
            </a:r>
            <a:endParaRPr lang="en-GB" dirty="0"/>
          </a:p>
        </p:txBody>
      </p:sp>
      <p:pic>
        <p:nvPicPr>
          <p:cNvPr id="8" name="Graphic 7" descr="Database outline">
            <a:extLst>
              <a:ext uri="{FF2B5EF4-FFF2-40B4-BE49-F238E27FC236}">
                <a16:creationId xmlns:a16="http://schemas.microsoft.com/office/drawing/2014/main" id="{1D8F0501-147B-7B4B-A4E3-3B8B7D5B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7221" y="365124"/>
            <a:ext cx="1325563" cy="1325563"/>
          </a:xfrm>
          <a:prstGeom prst="rect">
            <a:avLst/>
          </a:prstGeom>
        </p:spPr>
      </p:pic>
    </p:spTree>
    <p:extLst>
      <p:ext uri="{BB962C8B-B14F-4D97-AF65-F5344CB8AC3E}">
        <p14:creationId xmlns:p14="http://schemas.microsoft.com/office/powerpoint/2010/main" val="136579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sp>
        <p:nvSpPr>
          <p:cNvPr id="6" name="Title 1">
            <a:extLst>
              <a:ext uri="{FF2B5EF4-FFF2-40B4-BE49-F238E27FC236}">
                <a16:creationId xmlns:a16="http://schemas.microsoft.com/office/drawing/2014/main" id="{021BBFA6-40EB-494C-BB40-0F0191D6328A}"/>
              </a:ext>
            </a:extLst>
          </p:cNvPr>
          <p:cNvSpPr>
            <a:spLocks noGrp="1"/>
          </p:cNvSpPr>
          <p:nvPr>
            <p:ph type="title"/>
          </p:nvPr>
        </p:nvSpPr>
        <p:spPr>
          <a:xfrm>
            <a:off x="838199" y="0"/>
            <a:ext cx="10515600" cy="1325563"/>
          </a:xfrm>
        </p:spPr>
        <p:txBody>
          <a:bodyPr/>
          <a:lstStyle/>
          <a:p>
            <a:r>
              <a:rPr lang="pl-PL" dirty="0"/>
              <a:t>Minimum </a:t>
            </a:r>
            <a:r>
              <a:rPr lang="pl-PL" dirty="0" err="1"/>
              <a:t>information</a:t>
            </a:r>
            <a:r>
              <a:rPr lang="pl-PL" dirty="0"/>
              <a:t> </a:t>
            </a:r>
            <a:r>
              <a:rPr lang="pl-PL" dirty="0" err="1"/>
              <a:t>standards</a:t>
            </a:r>
            <a:endParaRPr lang="en-GB" dirty="0"/>
          </a:p>
        </p:txBody>
      </p:sp>
    </p:spTree>
    <p:extLst>
      <p:ext uri="{BB962C8B-B14F-4D97-AF65-F5344CB8AC3E}">
        <p14:creationId xmlns:p14="http://schemas.microsoft.com/office/powerpoint/2010/main" val="253587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3708" y="1546239"/>
            <a:ext cx="10304584" cy="2308324"/>
          </a:xfrm>
          <a:prstGeom prst="rect">
            <a:avLst/>
          </a:prstGeom>
        </p:spPr>
        <p:txBody>
          <a:bodyPr wrap="square">
            <a:spAutoFit/>
          </a:bodyPr>
          <a:lstStyle/>
          <a:p>
            <a:endParaRPr lang="pl-PL" sz="2400" dirty="0">
              <a:solidFill>
                <a:srgbClr val="0070C0"/>
              </a:solidFill>
            </a:endParaRPr>
          </a:p>
          <a:p>
            <a:r>
              <a:rPr lang="en-GB" sz="2400" dirty="0">
                <a:solidFill>
                  <a:srgbClr val="0070C0"/>
                </a:solidFill>
              </a:rPr>
              <a:t>Minimum Information about a Neuroscience Investigation (MINI) Electrophysiology</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en-GB" sz="2400" dirty="0">
                <a:solidFill>
                  <a:srgbClr val="0070C0"/>
                </a:solidFill>
              </a:rPr>
              <a:t>https://www.nature.com/articles/npre.2008.1720.1.pdf</a:t>
            </a:r>
          </a:p>
        </p:txBody>
      </p:sp>
      <p:sp>
        <p:nvSpPr>
          <p:cNvPr id="5" name="Title 1">
            <a:extLst>
              <a:ext uri="{FF2B5EF4-FFF2-40B4-BE49-F238E27FC236}">
                <a16:creationId xmlns:a16="http://schemas.microsoft.com/office/drawing/2014/main" id="{E258B5E6-C796-5749-A12A-7EF3A266372F}"/>
              </a:ext>
            </a:extLst>
          </p:cNvPr>
          <p:cNvSpPr>
            <a:spLocks noGrp="1"/>
          </p:cNvSpPr>
          <p:nvPr>
            <p:ph type="title"/>
          </p:nvPr>
        </p:nvSpPr>
        <p:spPr>
          <a:xfrm>
            <a:off x="838200" y="365125"/>
            <a:ext cx="10515600" cy="1325563"/>
          </a:xfrm>
        </p:spPr>
        <p:txBody>
          <a:bodyPr/>
          <a:lstStyle/>
          <a:p>
            <a:r>
              <a:rPr lang="pl-PL" dirty="0"/>
              <a:t>Exercis</a:t>
            </a:r>
            <a:r>
              <a:rPr lang="en-GB" dirty="0"/>
              <a:t>e</a:t>
            </a:r>
            <a:r>
              <a:rPr lang="pl-PL" dirty="0"/>
              <a:t>: Minima</a:t>
            </a:r>
            <a:r>
              <a:rPr lang="en-GB" dirty="0"/>
              <a:t>l</a:t>
            </a:r>
            <a:r>
              <a:rPr lang="pl-PL" dirty="0"/>
              <a:t> informatio</a:t>
            </a:r>
            <a:r>
              <a:rPr lang="en-GB" dirty="0"/>
              <a:t>n</a:t>
            </a:r>
            <a:r>
              <a:rPr lang="pl-PL" dirty="0"/>
              <a:t> exampl</a:t>
            </a:r>
            <a:r>
              <a:rPr lang="en-GB" dirty="0"/>
              <a:t>e</a:t>
            </a:r>
          </a:p>
        </p:txBody>
      </p:sp>
    </p:spTree>
    <p:extLst>
      <p:ext uri="{BB962C8B-B14F-4D97-AF65-F5344CB8AC3E}">
        <p14:creationId xmlns:p14="http://schemas.microsoft.com/office/powerpoint/2010/main" val="363313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F59B4A-26B6-4E4A-B7E6-69CD1E9650E4}"/>
              </a:ext>
            </a:extLst>
          </p:cNvPr>
          <p:cNvSpPr>
            <a:spLocks noGrp="1"/>
          </p:cNvSpPr>
          <p:nvPr>
            <p:ph type="title"/>
          </p:nvPr>
        </p:nvSpPr>
        <p:spPr>
          <a:xfrm>
            <a:off x="838200" y="557188"/>
            <a:ext cx="10515600" cy="1133499"/>
          </a:xfrm>
        </p:spPr>
        <p:txBody>
          <a:bodyPr>
            <a:normAutofit/>
          </a:bodyPr>
          <a:lstStyle/>
          <a:p>
            <a:pPr algn="ctr"/>
            <a:r>
              <a:rPr lang="pl-PL" sz="3600" dirty="0" err="1"/>
              <a:t>What</a:t>
            </a:r>
            <a:r>
              <a:rPr lang="pl-PL" sz="3600" dirty="0"/>
              <a:t> </a:t>
            </a:r>
            <a:r>
              <a:rPr lang="pl-PL" sz="3600" dirty="0" err="1"/>
              <a:t>can</a:t>
            </a:r>
            <a:r>
              <a:rPr lang="pl-PL" sz="3600" dirty="0"/>
              <a:t> </a:t>
            </a:r>
            <a:r>
              <a:rPr lang="pl-PL" sz="3600" dirty="0" err="1"/>
              <a:t>you</a:t>
            </a:r>
            <a:r>
              <a:rPr lang="pl-PL" sz="3600" dirty="0"/>
              <a:t> do </a:t>
            </a:r>
            <a:r>
              <a:rPr lang="pl-PL" sz="3600" dirty="0" err="1"/>
              <a:t>if</a:t>
            </a:r>
            <a:r>
              <a:rPr lang="pl-PL" sz="3600" dirty="0"/>
              <a:t> </a:t>
            </a:r>
            <a:r>
              <a:rPr lang="pl-PL" sz="3600" dirty="0" err="1"/>
              <a:t>there</a:t>
            </a:r>
            <a:r>
              <a:rPr lang="pl-PL" sz="3600" dirty="0"/>
              <a:t> </a:t>
            </a:r>
            <a:r>
              <a:rPr lang="pl-PL" sz="3600" dirty="0" err="1"/>
              <a:t>are</a:t>
            </a:r>
            <a:r>
              <a:rPr lang="pl-PL" sz="3600" dirty="0"/>
              <a:t> no </a:t>
            </a:r>
            <a:r>
              <a:rPr lang="pl-PL" sz="3600" dirty="0" err="1"/>
              <a:t>metadata</a:t>
            </a:r>
            <a:r>
              <a:rPr lang="pl-PL" sz="3600" dirty="0"/>
              <a:t> </a:t>
            </a:r>
            <a:r>
              <a:rPr lang="pl-PL" sz="3600" dirty="0" err="1"/>
              <a:t>standards</a:t>
            </a:r>
            <a:r>
              <a:rPr lang="pl-PL" sz="3600" dirty="0"/>
              <a:t> </a:t>
            </a:r>
            <a:r>
              <a:rPr lang="pl-PL" sz="3600" dirty="0" err="1"/>
              <a:t>defined</a:t>
            </a:r>
            <a:r>
              <a:rPr lang="pl-PL" sz="3600" dirty="0"/>
              <a:t> for </a:t>
            </a:r>
            <a:r>
              <a:rPr lang="pl-PL" sz="3600" dirty="0" err="1"/>
              <a:t>your</a:t>
            </a:r>
            <a:r>
              <a:rPr lang="pl-PL" sz="3600" dirty="0"/>
              <a:t> data/field of </a:t>
            </a:r>
            <a:r>
              <a:rPr lang="pl-PL" sz="3600" dirty="0" err="1"/>
              <a:t>research</a:t>
            </a:r>
            <a:r>
              <a:rPr lang="pl-PL" sz="3600" dirty="0"/>
              <a:t>?</a:t>
            </a:r>
            <a:endParaRPr lang="en-GB" sz="3600" dirty="0"/>
          </a:p>
        </p:txBody>
      </p:sp>
      <p:graphicFrame>
        <p:nvGraphicFramePr>
          <p:cNvPr id="15" name="TextBox 1">
            <a:extLst>
              <a:ext uri="{FF2B5EF4-FFF2-40B4-BE49-F238E27FC236}">
                <a16:creationId xmlns:a16="http://schemas.microsoft.com/office/drawing/2014/main" id="{587EF9D7-47A3-4A25-A1EA-27E2FF9C28E8}"/>
              </a:ext>
            </a:extLst>
          </p:cNvPr>
          <p:cNvGraphicFramePr/>
          <p:nvPr>
            <p:extLst>
              <p:ext uri="{D42A27DB-BD31-4B8C-83A1-F6EECF244321}">
                <p14:modId xmlns:p14="http://schemas.microsoft.com/office/powerpoint/2010/main" val="28812782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00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954107"/>
          </a:xfrm>
          <a:prstGeom prst="rect">
            <a:avLst/>
          </a:prstGeom>
          <a:noFill/>
        </p:spPr>
        <p:txBody>
          <a:bodyPr wrap="square" anchor="ctr">
            <a:spAutoFit/>
          </a:bodyPr>
          <a:lstStyle/>
          <a:p>
            <a:pPr algn="ctr"/>
            <a:endParaRPr lang="en-GB" sz="2800" dirty="0">
              <a:solidFill>
                <a:srgbClr val="0070C0"/>
              </a:solidFill>
            </a:endParaRPr>
          </a:p>
          <a:p>
            <a:pPr algn="ctr"/>
            <a:r>
              <a:rPr lang="en-GB" sz="2800" dirty="0">
                <a:solidFill>
                  <a:srgbClr val="0070C0"/>
                </a:solidFill>
              </a:rPr>
              <a:t>What to include</a:t>
            </a:r>
          </a:p>
        </p:txBody>
      </p:sp>
      <p:sp>
        <p:nvSpPr>
          <p:cNvPr id="6" name="Title 1">
            <a:extLst>
              <a:ext uri="{FF2B5EF4-FFF2-40B4-BE49-F238E27FC236}">
                <a16:creationId xmlns:a16="http://schemas.microsoft.com/office/drawing/2014/main" id="{BC2AFBDE-8125-0144-B753-78AF32D0E391}"/>
              </a:ext>
            </a:extLst>
          </p:cNvPr>
          <p:cNvSpPr>
            <a:spLocks noGrp="1"/>
          </p:cNvSpPr>
          <p:nvPr>
            <p:ph type="title"/>
          </p:nvPr>
        </p:nvSpPr>
        <p:spPr>
          <a:xfrm>
            <a:off x="838200" y="365125"/>
            <a:ext cx="10515600" cy="1325563"/>
          </a:xfrm>
        </p:spPr>
        <p:txBody>
          <a:bodyPr/>
          <a:lstStyle/>
          <a:p>
            <a:r>
              <a:rPr lang="pl-PL" dirty="0" err="1"/>
              <a:t>Exercise</a:t>
            </a:r>
            <a:endParaRPr lang="en-GB" dirty="0"/>
          </a:p>
        </p:txBody>
      </p:sp>
    </p:spTree>
    <p:extLst>
      <p:ext uri="{BB962C8B-B14F-4D97-AF65-F5344CB8AC3E}">
        <p14:creationId xmlns:p14="http://schemas.microsoft.com/office/powerpoint/2010/main" val="380501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What to include</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Tree>
    <p:extLst>
      <p:ext uri="{BB962C8B-B14F-4D97-AF65-F5344CB8AC3E}">
        <p14:creationId xmlns:p14="http://schemas.microsoft.com/office/powerpoint/2010/main" val="137941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3359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Metadata provides extreme valuable information for us and others to be able to interpret, process, reuse and reproduce the research data it accompanies.</a:t>
            </a:r>
          </a:p>
          <a:p>
            <a:pPr marL="285750" indent="-285750">
              <a:lnSpc>
                <a:spcPct val="150000"/>
              </a:lnSpc>
              <a:buFont typeface="Arial" panose="020B0604020202020204" pitchFamily="34" charset="0"/>
              <a:buChar char="•"/>
            </a:pPr>
            <a:r>
              <a:rPr lang="en-GB" sz="2400" dirty="0">
                <a:solidFill>
                  <a:srgbClr val="0070C0"/>
                </a:solidFill>
              </a:rPr>
              <a:t>Because metadata are data about data, all of the FAIR principles i.e. Findable, Accessible, Interoperable and Reusable apply to metadata.</a:t>
            </a:r>
          </a:p>
          <a:p>
            <a:pPr marL="285750" indent="-285750">
              <a:lnSpc>
                <a:spcPct val="150000"/>
              </a:lnSpc>
              <a:buFont typeface="Arial" panose="020B0604020202020204" pitchFamily="34" charset="0"/>
              <a:buChar char="•"/>
            </a:pPr>
            <a:r>
              <a:rPr lang="en-GB" sz="2400" dirty="0">
                <a:solidFill>
                  <a:srgbClr val="0070C0"/>
                </a:solidFill>
              </a:rPr>
              <a:t>Ideally, metadata should not only be machine-readable, but also interoperable so that they can interlink or be reasoned about by computer systems.</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a:t>Metadat</a:t>
            </a:r>
            <a:r>
              <a:rPr lang="en-GB" dirty="0"/>
              <a:t>a</a:t>
            </a:r>
            <a:r>
              <a:rPr lang="pl-PL" dirty="0"/>
              <a:t> and FAIR guideline</a:t>
            </a:r>
            <a:r>
              <a:rPr lang="en-GB" dirty="0"/>
              <a:t>s</a:t>
            </a:r>
          </a:p>
        </p:txBody>
      </p:sp>
    </p:spTree>
    <p:extLst>
      <p:ext uri="{BB962C8B-B14F-4D97-AF65-F5344CB8AC3E}">
        <p14:creationId xmlns:p14="http://schemas.microsoft.com/office/powerpoint/2010/main" val="394693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Questions with solid fill">
            <a:extLst>
              <a:ext uri="{FF2B5EF4-FFF2-40B4-BE49-F238E27FC236}">
                <a16:creationId xmlns:a16="http://schemas.microsoft.com/office/drawing/2014/main" id="{DF39BE61-2720-CE4D-B4FB-9F43082C6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4" name="TextBox 3">
            <a:extLst>
              <a:ext uri="{FF2B5EF4-FFF2-40B4-BE49-F238E27FC236}">
                <a16:creationId xmlns:a16="http://schemas.microsoft.com/office/drawing/2014/main" id="{5AA655DF-653D-4F7E-9024-9CE64FF8848B}"/>
              </a:ext>
            </a:extLst>
          </p:cNvPr>
          <p:cNvSpPr txBox="1"/>
          <p:nvPr/>
        </p:nvSpPr>
        <p:spPr>
          <a:xfrm>
            <a:off x="1363735" y="1815387"/>
            <a:ext cx="9464530" cy="1031051"/>
          </a:xfrm>
          <a:prstGeom prst="rect">
            <a:avLst/>
          </a:prstGeom>
          <a:noFill/>
        </p:spPr>
        <p:txBody>
          <a:bodyPr wrap="square" anchor="ctr">
            <a:spAutoFit/>
          </a:bodyPr>
          <a:lstStyle/>
          <a:p>
            <a:pPr algn="ctr">
              <a:spcAft>
                <a:spcPts val="600"/>
              </a:spcAft>
            </a:pPr>
            <a:endParaRPr lang="en-GB" sz="2800">
              <a:solidFill>
                <a:srgbClr val="0070C0"/>
              </a:solidFill>
            </a:endParaRPr>
          </a:p>
          <a:p>
            <a:pPr algn="ctr">
              <a:spcAft>
                <a:spcPts val="600"/>
              </a:spcAft>
            </a:pPr>
            <a:endParaRPr lang="en-GB" sz="2800">
              <a:solidFill>
                <a:srgbClr val="0070C0"/>
              </a:solidFill>
            </a:endParaRPr>
          </a:p>
        </p:txBody>
      </p:sp>
      <p:sp>
        <p:nvSpPr>
          <p:cNvPr id="7" name="Title 6">
            <a:extLst>
              <a:ext uri="{FF2B5EF4-FFF2-40B4-BE49-F238E27FC236}">
                <a16:creationId xmlns:a16="http://schemas.microsoft.com/office/drawing/2014/main" id="{C678E66A-FF58-D54E-AF38-B62A5507A5A1}"/>
              </a:ext>
            </a:extLst>
          </p:cNvPr>
          <p:cNvSpPr>
            <a:spLocks noGrp="1"/>
          </p:cNvSpPr>
          <p:nvPr>
            <p:ph type="title"/>
          </p:nvPr>
        </p:nvSpPr>
        <p:spPr/>
        <p:txBody>
          <a:bodyPr/>
          <a:lstStyle/>
          <a:p>
            <a:r>
              <a:rPr lang="en-GB" dirty="0"/>
              <a:t>Quiz</a:t>
            </a:r>
          </a:p>
        </p:txBody>
      </p:sp>
    </p:spTree>
    <p:extLst>
      <p:ext uri="{BB962C8B-B14F-4D97-AF65-F5344CB8AC3E}">
        <p14:creationId xmlns:p14="http://schemas.microsoft.com/office/powerpoint/2010/main" val="138440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BF1-8236-E34E-9A53-2352A46724F3}"/>
              </a:ext>
            </a:extLst>
          </p:cNvPr>
          <p:cNvSpPr>
            <a:spLocks noGrp="1"/>
          </p:cNvSpPr>
          <p:nvPr>
            <p:ph type="title"/>
          </p:nvPr>
        </p:nvSpPr>
        <p:spPr/>
        <p:txBody>
          <a:bodyPr/>
          <a:lstStyle/>
          <a:p>
            <a:r>
              <a:rPr lang="pl-PL" dirty="0"/>
              <a:t>M</a:t>
            </a:r>
            <a:r>
              <a:rPr lang="en-GB" dirty="0" err="1"/>
              <a:t>etadata</a:t>
            </a:r>
            <a:r>
              <a:rPr lang="en-GB" dirty="0"/>
              <a:t> is data about the data</a:t>
            </a:r>
            <a:r>
              <a:rPr lang="pl-PL" dirty="0"/>
              <a:t>!</a:t>
            </a:r>
            <a:r>
              <a:rPr lang="en-GB" dirty="0"/>
              <a:t> </a:t>
            </a:r>
          </a:p>
        </p:txBody>
      </p:sp>
      <p:sp>
        <p:nvSpPr>
          <p:cNvPr id="3" name="Content Placeholder 2">
            <a:extLst>
              <a:ext uri="{FF2B5EF4-FFF2-40B4-BE49-F238E27FC236}">
                <a16:creationId xmlns:a16="http://schemas.microsoft.com/office/drawing/2014/main" id="{ADED73CA-3D6B-544D-9189-A469EB518254}"/>
              </a:ext>
            </a:extLst>
          </p:cNvPr>
          <p:cNvSpPr>
            <a:spLocks noGrp="1"/>
          </p:cNvSpPr>
          <p:nvPr>
            <p:ph idx="1"/>
          </p:nvPr>
        </p:nvSpPr>
        <p:spPr/>
        <p:txBody>
          <a:bodyPr/>
          <a:lstStyle/>
          <a:p>
            <a:r>
              <a:rPr lang="pl-PL" dirty="0"/>
              <a:t>M</a:t>
            </a:r>
            <a:r>
              <a:rPr lang="en-GB" dirty="0" err="1"/>
              <a:t>etadata</a:t>
            </a:r>
            <a:r>
              <a:rPr lang="en-GB" dirty="0"/>
              <a:t> is the </a:t>
            </a:r>
            <a:r>
              <a:rPr lang="en-GB" b="1" dirty="0"/>
              <a:t>description of data</a:t>
            </a:r>
            <a:endParaRPr lang="pl-PL" b="1" dirty="0"/>
          </a:p>
          <a:p>
            <a:r>
              <a:rPr lang="pl-PL" dirty="0" err="1"/>
              <a:t>permits</a:t>
            </a:r>
            <a:r>
              <a:rPr lang="pl-PL" dirty="0"/>
              <a:t> </a:t>
            </a:r>
            <a:r>
              <a:rPr lang="en-GB" dirty="0"/>
              <a:t>understanding </a:t>
            </a:r>
            <a:r>
              <a:rPr lang="pl-PL" dirty="0"/>
              <a:t>and </a:t>
            </a:r>
            <a:r>
              <a:rPr lang="en-GB" dirty="0"/>
              <a:t>interpretation </a:t>
            </a:r>
            <a:r>
              <a:rPr lang="pl-PL" dirty="0"/>
              <a:t>o</a:t>
            </a:r>
            <a:r>
              <a:rPr lang="en-GB" dirty="0"/>
              <a:t>f data</a:t>
            </a:r>
            <a:endParaRPr lang="pl-PL" dirty="0"/>
          </a:p>
          <a:p>
            <a:r>
              <a:rPr lang="en-GB" dirty="0"/>
              <a:t>as important as your data </a:t>
            </a:r>
            <a:endParaRPr lang="pl-PL" dirty="0"/>
          </a:p>
          <a:p>
            <a:r>
              <a:rPr lang="en-GB" dirty="0"/>
              <a:t>It should be continuously added to your research data</a:t>
            </a:r>
            <a:endParaRPr lang="pl-PL" dirty="0"/>
          </a:p>
          <a:p>
            <a:r>
              <a:rPr lang="en-GB" dirty="0"/>
              <a:t>Metadata can be produced in an automated way or manually</a:t>
            </a:r>
          </a:p>
          <a:p>
            <a:endParaRPr lang="en-GB" dirty="0"/>
          </a:p>
        </p:txBody>
      </p:sp>
    </p:spTree>
    <p:extLst>
      <p:ext uri="{BB962C8B-B14F-4D97-AF65-F5344CB8AC3E}">
        <p14:creationId xmlns:p14="http://schemas.microsoft.com/office/powerpoint/2010/main" val="3395286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9044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6580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Tree>
    <p:extLst>
      <p:ext uri="{BB962C8B-B14F-4D97-AF65-F5344CB8AC3E}">
        <p14:creationId xmlns:p14="http://schemas.microsoft.com/office/powerpoint/2010/main" val="184947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
        <p:nvSpPr>
          <p:cNvPr id="11" name="TextBox 10">
            <a:extLst>
              <a:ext uri="{FF2B5EF4-FFF2-40B4-BE49-F238E27FC236}">
                <a16:creationId xmlns:a16="http://schemas.microsoft.com/office/drawing/2014/main" id="{FEB6DEE7-5212-420D-A17A-3EDD1E1A37D9}"/>
              </a:ext>
            </a:extLst>
          </p:cNvPr>
          <p:cNvSpPr txBox="1"/>
          <p:nvPr/>
        </p:nvSpPr>
        <p:spPr>
          <a:xfrm>
            <a:off x="2842239" y="2736502"/>
            <a:ext cx="3677221" cy="1569660"/>
          </a:xfrm>
          <a:prstGeom prst="rect">
            <a:avLst/>
          </a:prstGeom>
          <a:solidFill>
            <a:schemeClr val="bg1">
              <a:alpha val="72000"/>
            </a:schemeClr>
          </a:solidFill>
        </p:spPr>
        <p:txBody>
          <a:bodyPr wrap="square" rtlCol="0">
            <a:spAutoFit/>
          </a:bodyPr>
          <a:lstStyle/>
          <a:p>
            <a:pPr algn="ctr"/>
            <a:r>
              <a:rPr lang="en-GB" sz="2400" dirty="0">
                <a:solidFill>
                  <a:srgbClr val="0070C0"/>
                </a:solidFill>
              </a:rPr>
              <a:t>What information can you guess without the associated description (metadata)?</a:t>
            </a:r>
          </a:p>
        </p:txBody>
      </p:sp>
    </p:spTree>
    <p:extLst>
      <p:ext uri="{BB962C8B-B14F-4D97-AF65-F5344CB8AC3E}">
        <p14:creationId xmlns:p14="http://schemas.microsoft.com/office/powerpoint/2010/main" val="191035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
        <p:nvSpPr>
          <p:cNvPr id="11" name="TextBox 10">
            <a:extLst>
              <a:ext uri="{FF2B5EF4-FFF2-40B4-BE49-F238E27FC236}">
                <a16:creationId xmlns:a16="http://schemas.microsoft.com/office/drawing/2014/main" id="{FEB6DEE7-5212-420D-A17A-3EDD1E1A37D9}"/>
              </a:ext>
            </a:extLst>
          </p:cNvPr>
          <p:cNvSpPr txBox="1"/>
          <p:nvPr/>
        </p:nvSpPr>
        <p:spPr>
          <a:xfrm>
            <a:off x="566056" y="1530493"/>
            <a:ext cx="7151914" cy="2215991"/>
          </a:xfrm>
          <a:prstGeom prst="rect">
            <a:avLst/>
          </a:prstGeom>
          <a:solidFill>
            <a:schemeClr val="bg1">
              <a:alpha val="72000"/>
            </a:schemeClr>
          </a:solidFill>
        </p:spPr>
        <p:txBody>
          <a:bodyPr wrap="square" rtlCol="0">
            <a:spAutoFit/>
          </a:bodyPr>
          <a:lstStyle/>
          <a:p>
            <a:r>
              <a:rPr lang="pl-PL" sz="2400" dirty="0">
                <a:solidFill>
                  <a:srgbClr val="0070C0"/>
                </a:solidFill>
              </a:rPr>
              <a:t>Confocal images of mice SCN slices taken every 3 hours</a:t>
            </a:r>
          </a:p>
          <a:p>
            <a:r>
              <a:rPr lang="pl-PL" sz="2400" dirty="0">
                <a:solidFill>
                  <a:srgbClr val="0070C0"/>
                </a:solidFill>
              </a:rPr>
              <a:t>PER2::Venus knock-in, transfected with vector carrying CRY1::mRuby3, showing PER2 (top) CRY1 (bottom) oscilations</a:t>
            </a:r>
            <a:br>
              <a:rPr lang="pl-PL" sz="2400" dirty="0">
                <a:solidFill>
                  <a:srgbClr val="0070C0"/>
                </a:solidFill>
              </a:rPr>
            </a:br>
            <a:r>
              <a:rPr lang="en-GB" dirty="0">
                <a:solidFill>
                  <a:srgbClr val="0563C1"/>
                </a:solidFill>
                <a:hlinkClick r:id="rId7">
                  <a:extLst>
                    <a:ext uri="{A12FA001-AC4F-418D-AE19-62706E023703}">
                      <ahyp:hlinkClr xmlns:ahyp="http://schemas.microsoft.com/office/drawing/2018/hyperlinkcolor" val="tx"/>
                    </a:ext>
                  </a:extLst>
                </a:hlinkClick>
              </a:rPr>
              <a:t>https://doi.org/</a:t>
            </a:r>
            <a:r>
              <a:rPr lang="en-GB" dirty="0">
                <a:solidFill>
                  <a:srgbClr val="0070C0"/>
                </a:solidFill>
                <a:hlinkClick r:id="rId7">
                  <a:extLst>
                    <a:ext uri="{A12FA001-AC4F-418D-AE19-62706E023703}">
                      <ahyp:hlinkClr xmlns:ahyp="http://schemas.microsoft.com/office/drawing/2018/hyperlinkcolor" val="tx"/>
                    </a:ext>
                  </a:extLst>
                </a:hlinkClick>
              </a:rPr>
              <a:t>10.1073/pnas.2113845119</a:t>
            </a:r>
            <a:endParaRPr lang="pl-PL" dirty="0">
              <a:solidFill>
                <a:srgbClr val="0070C0"/>
              </a:solidFill>
            </a:endParaRPr>
          </a:p>
          <a:p>
            <a:pPr algn="ctr"/>
            <a:endParaRPr lang="en-GB" sz="2400" dirty="0">
              <a:solidFill>
                <a:srgbClr val="0070C0"/>
              </a:solidFill>
            </a:endParaRPr>
          </a:p>
        </p:txBody>
      </p:sp>
      <p:sp>
        <p:nvSpPr>
          <p:cNvPr id="12" name="TextBox 11">
            <a:extLst>
              <a:ext uri="{FF2B5EF4-FFF2-40B4-BE49-F238E27FC236}">
                <a16:creationId xmlns:a16="http://schemas.microsoft.com/office/drawing/2014/main" id="{4F5F796E-0E49-4C72-8A5C-4DC2DD13478A}"/>
              </a:ext>
            </a:extLst>
          </p:cNvPr>
          <p:cNvSpPr txBox="1"/>
          <p:nvPr/>
        </p:nvSpPr>
        <p:spPr>
          <a:xfrm>
            <a:off x="353093" y="4370546"/>
            <a:ext cx="7151914" cy="1477328"/>
          </a:xfrm>
          <a:prstGeom prst="rect">
            <a:avLst/>
          </a:prstGeom>
          <a:solidFill>
            <a:schemeClr val="bg1">
              <a:alpha val="72000"/>
            </a:schemeClr>
          </a:solidFill>
        </p:spPr>
        <p:txBody>
          <a:bodyPr wrap="square" rtlCol="0">
            <a:spAutoFit/>
          </a:bodyPr>
          <a:lstStyle/>
          <a:p>
            <a:r>
              <a:rPr lang="pl-PL" sz="2400" dirty="0">
                <a:solidFill>
                  <a:srgbClr val="0070C0"/>
                </a:solidFill>
              </a:rPr>
              <a:t>Sleep patterns D. Melan. flies in 0,1 and 3 days affter the eclossion. Sleep defined and 5 minutes or more of inactivity (monitored with infrared beam)</a:t>
            </a:r>
          </a:p>
          <a:p>
            <a:r>
              <a:rPr lang="pl-PL" dirty="0">
                <a:solidFill>
                  <a:srgbClr val="0070C0"/>
                </a:solidFill>
              </a:rPr>
              <a:t>https://doi.org/10.1371%2Fjournal.pbio.3001324</a:t>
            </a:r>
            <a:endParaRPr lang="en-GB" sz="2400" dirty="0">
              <a:solidFill>
                <a:srgbClr val="0070C0"/>
              </a:solidFill>
            </a:endParaRPr>
          </a:p>
        </p:txBody>
      </p:sp>
      <p:sp>
        <p:nvSpPr>
          <p:cNvPr id="18" name="TextBox 17">
            <a:extLst>
              <a:ext uri="{FF2B5EF4-FFF2-40B4-BE49-F238E27FC236}">
                <a16:creationId xmlns:a16="http://schemas.microsoft.com/office/drawing/2014/main" id="{7C53BA63-3408-4E48-8EF9-3823E5112B00}"/>
              </a:ext>
            </a:extLst>
          </p:cNvPr>
          <p:cNvSpPr txBox="1"/>
          <p:nvPr/>
        </p:nvSpPr>
        <p:spPr>
          <a:xfrm>
            <a:off x="6135193" y="5536507"/>
            <a:ext cx="5796642" cy="1107996"/>
          </a:xfrm>
          <a:prstGeom prst="rect">
            <a:avLst/>
          </a:prstGeom>
          <a:solidFill>
            <a:schemeClr val="bg1">
              <a:alpha val="72000"/>
            </a:schemeClr>
          </a:solidFill>
        </p:spPr>
        <p:txBody>
          <a:bodyPr wrap="square" rtlCol="0">
            <a:spAutoFit/>
          </a:bodyPr>
          <a:lstStyle/>
          <a:p>
            <a:r>
              <a:rPr lang="pl-PL" sz="2400" dirty="0">
                <a:solidFill>
                  <a:srgbClr val="0070C0"/>
                </a:solidFill>
              </a:rPr>
              <a:t>Fly brain slice, DN1p presynaptic (green) and postsynaptic (red) neurons</a:t>
            </a:r>
          </a:p>
          <a:p>
            <a:r>
              <a:rPr lang="pl-PL" dirty="0">
                <a:solidFill>
                  <a:srgbClr val="0070C0"/>
                </a:solidFill>
              </a:rPr>
              <a:t>https://doi.org/10.7554/eLife.74327</a:t>
            </a:r>
            <a:endParaRPr lang="en-GB" sz="2400" dirty="0">
              <a:solidFill>
                <a:srgbClr val="0070C0"/>
              </a:solidFill>
            </a:endParaRPr>
          </a:p>
        </p:txBody>
      </p:sp>
    </p:spTree>
    <p:extLst>
      <p:ext uri="{BB962C8B-B14F-4D97-AF65-F5344CB8AC3E}">
        <p14:creationId xmlns:p14="http://schemas.microsoft.com/office/powerpoint/2010/main" val="316673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365760"/>
            <a:ext cx="6430478" cy="523220"/>
          </a:xfrm>
          <a:prstGeom prst="rect">
            <a:avLst/>
          </a:prstGeom>
          <a:noFill/>
        </p:spPr>
        <p:txBody>
          <a:bodyPr wrap="none" rtlCol="0">
            <a:spAutoFit/>
          </a:bodyPr>
          <a:lstStyle/>
          <a:p>
            <a:r>
              <a:rPr lang="en-GB" sz="2800" dirty="0">
                <a:solidFill>
                  <a:srgbClr val="0070C0"/>
                </a:solidFill>
              </a:rPr>
              <a:t>Dataset structure and associated metadata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3004"/>
            <a:ext cx="10080928" cy="4896000"/>
          </a:xfrm>
          <a:prstGeom prst="rect">
            <a:avLst/>
          </a:prstGeom>
        </p:spPr>
      </p:pic>
      <p:sp>
        <p:nvSpPr>
          <p:cNvPr id="7" name="Rectangle 6"/>
          <p:cNvSpPr/>
          <p:nvPr/>
        </p:nvSpPr>
        <p:spPr>
          <a:xfrm>
            <a:off x="9200866" y="2457210"/>
            <a:ext cx="1785582" cy="372179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7743824" y="370839"/>
            <a:ext cx="3242624" cy="20863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743824" y="6179004"/>
            <a:ext cx="3242624" cy="2837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4457700" y="395287"/>
            <a:ext cx="3276600" cy="6067425"/>
          </a:xfrm>
          <a:prstGeom prst="rect">
            <a:avLst/>
          </a:prstGeom>
          <a:ln w="38100">
            <a:solidFill>
              <a:srgbClr val="92D050"/>
            </a:solidFill>
          </a:ln>
        </p:spPr>
      </p:pic>
    </p:spTree>
    <p:extLst>
      <p:ext uri="{BB962C8B-B14F-4D97-AF65-F5344CB8AC3E}">
        <p14:creationId xmlns:p14="http://schemas.microsoft.com/office/powerpoint/2010/main" val="16080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70418" y="1659285"/>
            <a:ext cx="9464530" cy="3539430"/>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sp>
        <p:nvSpPr>
          <p:cNvPr id="7" name="Title 1">
            <a:extLst>
              <a:ext uri="{FF2B5EF4-FFF2-40B4-BE49-F238E27FC236}">
                <a16:creationId xmlns:a16="http://schemas.microsoft.com/office/drawing/2014/main" id="{4B35E320-09F7-A249-9D11-797D5A963554}"/>
              </a:ext>
            </a:extLst>
          </p:cNvPr>
          <p:cNvSpPr>
            <a:spLocks noGrp="1"/>
          </p:cNvSpPr>
          <p:nvPr>
            <p:ph type="title"/>
          </p:nvPr>
        </p:nvSpPr>
        <p:spPr>
          <a:xfrm>
            <a:off x="838200" y="365125"/>
            <a:ext cx="10515600" cy="1325563"/>
          </a:xfrm>
        </p:spPr>
        <p:txBody>
          <a:bodyPr/>
          <a:lstStyle/>
          <a:p>
            <a:r>
              <a:rPr lang="pl-PL" dirty="0" err="1"/>
              <a:t>Types</a:t>
            </a:r>
            <a:r>
              <a:rPr lang="pl-PL" dirty="0"/>
              <a:t> of </a:t>
            </a:r>
            <a:r>
              <a:rPr lang="pl-PL" dirty="0" err="1"/>
              <a:t>metadata</a:t>
            </a:r>
            <a:endParaRPr lang="en-GB" dirty="0"/>
          </a:p>
        </p:txBody>
      </p:sp>
      <p:pic>
        <p:nvPicPr>
          <p:cNvPr id="2" name="Picture 1">
            <a:extLst>
              <a:ext uri="{FF2B5EF4-FFF2-40B4-BE49-F238E27FC236}">
                <a16:creationId xmlns:a16="http://schemas.microsoft.com/office/drawing/2014/main" id="{9EF2F0A7-F56E-44DB-BAA9-477F4C82CB93}"/>
              </a:ext>
            </a:extLst>
          </p:cNvPr>
          <p:cNvPicPr>
            <a:picLocks noChangeAspect="1"/>
          </p:cNvPicPr>
          <p:nvPr/>
        </p:nvPicPr>
        <p:blipFill>
          <a:blip r:embed="rId3"/>
          <a:stretch>
            <a:fillRect/>
          </a:stretch>
        </p:blipFill>
        <p:spPr>
          <a:xfrm>
            <a:off x="9240252" y="573673"/>
            <a:ext cx="2245765" cy="1520210"/>
          </a:xfrm>
          <a:prstGeom prst="rect">
            <a:avLst/>
          </a:prstGeom>
        </p:spPr>
      </p:pic>
    </p:spTree>
    <p:extLst>
      <p:ext uri="{BB962C8B-B14F-4D97-AF65-F5344CB8AC3E}">
        <p14:creationId xmlns:p14="http://schemas.microsoft.com/office/powerpoint/2010/main" val="26957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3">
            <a:extLst>
              <a:ext uri="{28A0092B-C50C-407E-A947-70E740481C1C}">
                <a14:useLocalDpi xmlns:a14="http://schemas.microsoft.com/office/drawing/2010/main" val="0"/>
              </a:ext>
            </a:extLst>
          </a:blip>
          <a:srcRect r="2304" b="3640"/>
          <a:stretch/>
        </p:blipFill>
        <p:spPr>
          <a:xfrm>
            <a:off x="426914" y="1067206"/>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1513</Words>
  <Application>Microsoft Office PowerPoint</Application>
  <PresentationFormat>Widescreen</PresentationFormat>
  <Paragraphs>150</Paragraphs>
  <Slides>21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Ubuntu</vt:lpstr>
      <vt:lpstr>Office Theme</vt:lpstr>
      <vt:lpstr>PowerPoint Presentation</vt:lpstr>
      <vt:lpstr>Metadata is data about the data! </vt:lpstr>
      <vt:lpstr>Data without metadata</vt:lpstr>
      <vt:lpstr>Data without metadata</vt:lpstr>
      <vt:lpstr>Data without metadata</vt:lpstr>
      <vt:lpstr>PowerPoint Presentation</vt:lpstr>
      <vt:lpstr>Types of metadata</vt:lpstr>
      <vt:lpstr>PowerPoint Presentation</vt:lpstr>
      <vt:lpstr>PowerPoint Presentation</vt:lpstr>
      <vt:lpstr>Where does data end and metadata start?</vt:lpstr>
      <vt:lpstr>PowerPoint Presentation</vt:lpstr>
      <vt:lpstr>What to include in metadata</vt:lpstr>
      <vt:lpstr>Minimum information standards</vt:lpstr>
      <vt:lpstr>Exercise: Minimal information example</vt:lpstr>
      <vt:lpstr>What can you do if there are no metadata standards defined for your data/field of research?</vt:lpstr>
      <vt:lpstr>Exercise</vt:lpstr>
      <vt:lpstr>What to include</vt:lpstr>
      <vt:lpstr>Metadata and FAIR guidelines</vt:lpstr>
      <vt:lpstr>Quiz</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74</cp:revision>
  <dcterms:created xsi:type="dcterms:W3CDTF">2021-06-07T08:35:11Z</dcterms:created>
  <dcterms:modified xsi:type="dcterms:W3CDTF">2024-01-12T23:17:13Z</dcterms:modified>
</cp:coreProperties>
</file>