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9" r:id="rId6"/>
    <p:sldId id="260" r:id="rId7"/>
    <p:sldId id="261" r:id="rId8"/>
    <p:sldId id="265" r:id="rId9"/>
    <p:sldId id="269" r:id="rId10"/>
    <p:sldId id="270" r:id="rId11"/>
    <p:sldId id="272" r:id="rId12"/>
    <p:sldId id="271" r:id="rId13"/>
    <p:sldId id="274" r:id="rId14"/>
    <p:sldId id="273" r:id="rId15"/>
    <p:sldId id="280" r:id="rId16"/>
    <p:sldId id="276" r:id="rId17"/>
    <p:sldId id="281" r:id="rId18"/>
    <p:sldId id="266" r:id="rId19"/>
    <p:sldId id="277" r:id="rId20"/>
    <p:sldId id="282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5295-26B3-41C9-95E6-C551129A5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39A74-1C5A-4F66-BFF1-1B661771D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70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4FEA5-78D3-48F4-AE88-464C4646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DE72BEAC-A25F-4480-8AFC-1D3E290F2CC8}" type="datetimeFigureOut">
              <a:rPr lang="en-GB" smtClean="0"/>
              <a:pPr/>
              <a:t>15/01/2025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5627F-73C3-43A5-A2C3-273359C3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3864D-ABEB-4D58-B594-32EBD9CC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6AD35173-93EB-4F54-A3A1-904972955C2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FAB5B92F-AD88-A64F-86E7-8C0F51BDB9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9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6520-41D5-4EE8-BB61-F69927AC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96252-51F7-442D-9DD5-42AFEEA48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7A02-BF18-4FCF-97D0-E6749301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590C-4A05-4413-8540-9ECC157D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FCF21-9DC9-461A-A759-117ECC2D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62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C8110-B0D1-4490-A4FB-9D0934BBF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54CCB-C2F5-41E6-BCD1-AED0A86D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6C680-74DB-4302-B8CE-C7DB4C7E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F768A-C394-4FF1-90C5-81475829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E12AC-B925-4904-8BB7-C3490A99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37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F808-2433-4D2D-B019-1499DF8F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123E-CF79-4172-A678-9FC26373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BFE6E-17CC-47FA-915F-BE95A6DF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38E3-8047-4394-99E8-95402965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C1097-324E-4725-B954-6A90551A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15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9314-DE96-4358-BE79-45A03D6E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6B324-C724-4950-AD56-DECC01B15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D997C-5385-4335-8460-B5D10E25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A7831-F9A0-4AE3-A028-FCC03E7F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DC24-5588-4C4A-A393-F0D11780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88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ED64-79A3-400A-A4D6-A1E77C7D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473A-04F8-481F-9D60-BF2CF6EC7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BE9EF-C2A8-45FE-A165-BD1A4F626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6F964-0401-4A14-A5BA-7CA2562D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2E3FF-7B47-469F-B35F-D15ED078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ED31C-097E-43FE-98B0-B2ED3233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58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70B7-7649-460D-B208-1CC87D75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D84A5-FD51-4CAF-A1C9-08FEAB029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87700-E1FC-4BC3-A369-6AA8D934E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5F8D8-F248-42EB-9EDC-0A49A1C9C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372C7-E0AD-41C1-9EE4-5C9DFE8B5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7672E-7A00-4BB2-BDAE-93D19D81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86579-38F3-4A3D-8183-B14C0C84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45356-34FB-40F2-8A57-90EF178A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1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5BD2-9189-4D6E-9441-40EDE81C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A73B2-3F75-440F-A3D1-B31AE56E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D4FDB-E39C-40AE-88F9-265974CF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E5B42-C05D-4329-9D80-961A1C0E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9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DE329-B9CE-4533-A3DB-67B3106F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D6749-1C55-4698-8AFD-8951E359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5A77B-BF7E-4C08-9C2E-090A6DDF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64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55CC-5EA9-4B70-BB92-976B176C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E8C7-778E-45F1-A4A9-885888F8D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674D4-709E-40F1-8A79-0C421066E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69695-027E-40B7-9A72-1DCD130C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DCEA8-F11D-461F-A807-59E82A16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1F104-8586-4142-8098-CFC270B2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92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9FB4-AF8B-45BB-A64B-2B876A76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48B8F-68D4-4D1B-8E88-08699DD0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7FF45-7E40-4494-AF24-DAF942BBD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A4B85-B688-4614-9B1D-8DC0ED1B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A8824-3BB7-4F93-BD10-743A02D2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3054-1D34-40FC-BBA6-0EF1825C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56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2890F-8B60-4B8E-A1A0-EA03E271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16A16-4D16-42A9-82A6-65198F1F5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7D39C-8216-4495-9D4C-A434D61A2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DE72BEAC-A25F-4480-8AFC-1D3E290F2CC8}" type="datetimeFigureOut">
              <a:rPr lang="en-GB" smtClean="0"/>
              <a:pPr/>
              <a:t>15/01/2025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9794-DEB8-422F-8851-BA9B6BECB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A1D5E-B2A1-40D3-B4E6-8DBEC6799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6AD35173-93EB-4F54-A3A1-904972955C2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A098E28A-E840-0A40-A837-9C8B8C01B8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66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8/sdata.2016.1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data.2016.18" TargetMode="External"/><Relationship Id="rId2" Type="http://schemas.openxmlformats.org/officeDocument/2006/relationships/hyperlink" Target="https://www.doi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dentifiers.org/SO:0000167" TargetMode="External"/><Relationship Id="rId4" Type="http://schemas.openxmlformats.org/officeDocument/2006/relationships/hyperlink" Target="http://repository.adress/identifier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org/licenses/MIT" TargetMode="External"/><Relationship Id="rId7" Type="http://schemas.openxmlformats.org/officeDocument/2006/relationships/image" Target="../media/image11.sv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www.apache.org/licenses/" TargetMode="External"/><Relationship Id="rId4" Type="http://schemas.openxmlformats.org/officeDocument/2006/relationships/hyperlink" Target="https://opensource.org/licenses/BSD-2-Claus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633963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data.2016.18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FAIR_data_principles.jpg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bi.ac.uk/metabolights/" TargetMode="External"/><Relationship Id="rId3" Type="http://schemas.openxmlformats.org/officeDocument/2006/relationships/hyperlink" Target="http://zenodo.org/" TargetMode="External"/><Relationship Id="rId7" Type="http://schemas.openxmlformats.org/officeDocument/2006/relationships/hyperlink" Target="https://www.ncbi.nlm.nih.gov/genbank/" TargetMode="External"/><Relationship Id="rId2" Type="http://schemas.openxmlformats.org/officeDocument/2006/relationships/hyperlink" Target="http://datadryad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niprot.org/" TargetMode="External"/><Relationship Id="rId5" Type="http://schemas.openxmlformats.org/officeDocument/2006/relationships/hyperlink" Target="http://thedata.org/" TargetMode="External"/><Relationship Id="rId4" Type="http://schemas.openxmlformats.org/officeDocument/2006/relationships/hyperlink" Target="http://figshar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2B42-12CE-4502-9D4C-EC8EABBE0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Being FAIR</a:t>
            </a:r>
          </a:p>
        </p:txBody>
      </p:sp>
      <p:sp>
        <p:nvSpPr>
          <p:cNvPr id="5" name="Arrow: Down 7">
            <a:extLst>
              <a:ext uri="{FF2B5EF4-FFF2-40B4-BE49-F238E27FC236}">
                <a16:creationId xmlns:a16="http://schemas.microsoft.com/office/drawing/2014/main" id="{C81C8541-2B1C-2C45-A833-A5B45F64278D}"/>
              </a:ext>
            </a:extLst>
          </p:cNvPr>
          <p:cNvSpPr/>
          <p:nvPr/>
        </p:nvSpPr>
        <p:spPr>
          <a:xfrm rot="16200000">
            <a:off x="789103" y="4944312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52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Persistent identifiers (PIDs)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persistent identifier is a long-lasting reference to a digital resource. Typically it has two components:</a:t>
            </a:r>
          </a:p>
          <a:p>
            <a:endParaRPr lang="en-GB" dirty="0"/>
          </a:p>
          <a:p>
            <a:r>
              <a:rPr lang="en-GB" dirty="0"/>
              <a:t>a service that locates the resource over time even when its location changes</a:t>
            </a:r>
          </a:p>
          <a:p>
            <a:r>
              <a:rPr lang="en-GB" dirty="0"/>
              <a:t>and a unique identifier (that distinguishes the resource or concept from others).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https://doi.org</a:t>
            </a:r>
            <a:r>
              <a:rPr lang="en-GB" dirty="0">
                <a:hlinkClick r:id="rId2"/>
              </a:rPr>
              <a:t>/</a:t>
            </a:r>
            <a:r>
              <a:rPr lang="en-GB" dirty="0">
                <a:solidFill>
                  <a:srgbClr val="7030A0"/>
                </a:solidFill>
                <a:hlinkClick r:id="rId2"/>
              </a:rPr>
              <a:t>10.1038/sdata.2016.18</a:t>
            </a:r>
            <a:r>
              <a:rPr lang="en-GB" dirty="0">
                <a:solidFill>
                  <a:srgbClr val="7030A0"/>
                </a:solidFill>
              </a:rPr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427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Persistent identifiers (PIDs)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22"/>
            <a:ext cx="10515600" cy="4817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are several services and technologies that provide PIDs, like:</a:t>
            </a:r>
          </a:p>
          <a:p>
            <a:pPr marL="0" indent="0">
              <a:buNone/>
            </a:pPr>
            <a:r>
              <a:rPr lang="en-GB" dirty="0"/>
              <a:t>Digital Object Identifier </a:t>
            </a:r>
            <a:r>
              <a:rPr lang="en-GB" dirty="0">
                <a:hlinkClick r:id="rId2"/>
              </a:rPr>
              <a:t>(DOI)</a:t>
            </a:r>
            <a:r>
              <a:rPr lang="en-GB" dirty="0"/>
              <a:t> (prefix doi.org in the web links). </a:t>
            </a:r>
          </a:p>
          <a:p>
            <a:pPr marL="0" indent="0">
              <a:buNone/>
            </a:pPr>
            <a:endParaRPr lang="en-GB" dirty="0">
              <a:hlinkClick r:id="rId3"/>
            </a:endParaRP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https://doi.org/10.1038/sdata.2016.18</a:t>
            </a:r>
            <a:r>
              <a:rPr lang="en-GB" dirty="0"/>
              <a:t> resolves to the FAIR paper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Repositories often maintain web addresses in a stable form (permalinks) </a:t>
            </a:r>
            <a:r>
              <a:rPr lang="en-GB" dirty="0">
                <a:hlinkClick r:id="rId4"/>
              </a:rPr>
              <a:t>http://repository.adress/identifier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>
              <a:hlinkClick r:id="rId5"/>
            </a:endParaRPr>
          </a:p>
          <a:p>
            <a:pPr marL="0" indent="0">
              <a:buNone/>
            </a:pPr>
            <a:r>
              <a:rPr lang="en-GB" dirty="0">
                <a:hlinkClick r:id="rId5"/>
              </a:rPr>
              <a:t>http://identifiers.org/SO:0000167</a:t>
            </a:r>
            <a:r>
              <a:rPr lang="en-GB" dirty="0"/>
              <a:t> defines promoter role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2694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Interoperable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b="1" dirty="0"/>
              <a:t>common</a:t>
            </a:r>
            <a:r>
              <a:rPr lang="en-GB" dirty="0"/>
              <a:t> file formats (domain specific)</a:t>
            </a:r>
          </a:p>
          <a:p>
            <a:r>
              <a:rPr lang="pl-PL" dirty="0"/>
              <a:t>U</a:t>
            </a:r>
            <a:r>
              <a:rPr lang="en-GB" dirty="0"/>
              <a:t>se .csv or .</a:t>
            </a:r>
            <a:r>
              <a:rPr lang="en-GB" dirty="0" err="1"/>
              <a:t>xls</a:t>
            </a:r>
            <a:r>
              <a:rPr lang="en-GB" dirty="0"/>
              <a:t> files for numerical data. </a:t>
            </a:r>
            <a:r>
              <a:rPr lang="en-GB" b="1" dirty="0"/>
              <a:t>Never</a:t>
            </a:r>
            <a:r>
              <a:rPr lang="en-GB" dirty="0"/>
              <a:t> share data tables as word or .pdf</a:t>
            </a:r>
          </a:p>
          <a:p>
            <a:r>
              <a:rPr lang="en-GB" dirty="0"/>
              <a:t>Provide underlying numerical data for all plots and graphs</a:t>
            </a:r>
          </a:p>
          <a:p>
            <a:r>
              <a:rPr lang="en-GB" dirty="0"/>
              <a:t>Convert proprietary binary formats to open ones. For example convert </a:t>
            </a:r>
            <a:r>
              <a:rPr lang="en-GB" dirty="0" err="1"/>
              <a:t>Snapgene</a:t>
            </a:r>
            <a:r>
              <a:rPr lang="en-GB" dirty="0"/>
              <a:t> to </a:t>
            </a:r>
            <a:r>
              <a:rPr lang="en-GB" dirty="0" err="1"/>
              <a:t>Genbank</a:t>
            </a:r>
            <a:r>
              <a:rPr lang="en-GB" dirty="0"/>
              <a:t>/SBOL, microscopy </a:t>
            </a:r>
            <a:r>
              <a:rPr lang="en-GB" dirty="0" err="1"/>
              <a:t>multistack</a:t>
            </a:r>
            <a:r>
              <a:rPr lang="en-GB" dirty="0"/>
              <a:t> images to OME-TIFF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050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142"/>
            <a:ext cx="10515600" cy="5071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Describe your data well (good metadata)</a:t>
            </a:r>
          </a:p>
          <a:p>
            <a:r>
              <a:rPr lang="en-GB" dirty="0"/>
              <a:t>write a README file describing the data</a:t>
            </a:r>
          </a:p>
          <a:p>
            <a:r>
              <a:rPr lang="en-GB" dirty="0"/>
              <a:t>provide as many details as possible (prepare good metadata)</a:t>
            </a:r>
          </a:p>
          <a:p>
            <a:r>
              <a:rPr lang="en-GB" dirty="0"/>
              <a:t>use descriptive column headers for the data tables</a:t>
            </a:r>
          </a:p>
          <a:p>
            <a:r>
              <a:rPr lang="en-GB" dirty="0"/>
              <a:t>tidy data tables, make them analysis friendly</a:t>
            </a:r>
          </a:p>
          <a:p>
            <a:r>
              <a:rPr lang="en-GB" dirty="0"/>
              <a:t>use (meta)data formats (e.g. SBML, SBOL)</a:t>
            </a:r>
          </a:p>
          <a:p>
            <a:r>
              <a:rPr lang="en-GB" dirty="0"/>
              <a:t>use commonly known terms and PIDs in descriptions</a:t>
            </a:r>
          </a:p>
          <a:p>
            <a:r>
              <a:rPr lang="en-GB" dirty="0"/>
              <a:t>follow Minimum Information Standards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c 3" descr="Recycle with solid fill">
            <a:extLst>
              <a:ext uri="{FF2B5EF4-FFF2-40B4-BE49-F238E27FC236}">
                <a16:creationId xmlns:a16="http://schemas.microsoft.com/office/drawing/2014/main" id="{6640BD8B-3178-A94C-A49F-822A3727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3936" y="365125"/>
            <a:ext cx="1834896" cy="1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84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Attach license files. Licenses explicitly declare conditions</a:t>
            </a:r>
            <a:br>
              <a:rPr lang="en-GB" dirty="0"/>
            </a:br>
            <a:r>
              <a:rPr lang="en-GB" dirty="0"/>
              <a:t>and terms by which data and software can be re-used.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We recommend: </a:t>
            </a:r>
          </a:p>
          <a:p>
            <a:pPr lvl="1"/>
            <a:r>
              <a:rPr lang="en-GB" sz="2800" dirty="0"/>
              <a:t>for data: </a:t>
            </a:r>
            <a:r>
              <a:rPr lang="en-GB" sz="2800" dirty="0">
                <a:hlinkClick r:id="rId2"/>
              </a:rPr>
              <a:t>Creative Commons Attribution (CC BY)</a:t>
            </a:r>
            <a:r>
              <a:rPr lang="en-GB" sz="2800" dirty="0"/>
              <a:t> license</a:t>
            </a:r>
          </a:p>
          <a:p>
            <a:pPr lvl="1"/>
            <a:r>
              <a:rPr lang="en-GB" sz="2800" dirty="0"/>
              <a:t>for code: a permissive open source license such as the </a:t>
            </a:r>
            <a:r>
              <a:rPr lang="en-GB" sz="2800" dirty="0">
                <a:hlinkClick r:id="rId3"/>
              </a:rPr>
              <a:t>MIT</a:t>
            </a:r>
            <a:r>
              <a:rPr lang="en-GB" sz="2800" dirty="0"/>
              <a:t>, </a:t>
            </a:r>
            <a:r>
              <a:rPr lang="en-GB" sz="2800" dirty="0">
                <a:hlinkClick r:id="rId4"/>
              </a:rPr>
              <a:t>BSD</a:t>
            </a:r>
            <a:r>
              <a:rPr lang="en-GB" sz="2800" dirty="0"/>
              <a:t>, or </a:t>
            </a:r>
            <a:r>
              <a:rPr lang="en-GB" sz="2800" dirty="0">
                <a:hlinkClick r:id="rId5"/>
              </a:rPr>
              <a:t>Apache license</a:t>
            </a:r>
            <a:r>
              <a:rPr lang="en-GB" sz="2800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c 3" descr="Recycle with solid fill">
            <a:extLst>
              <a:ext uri="{FF2B5EF4-FFF2-40B4-BE49-F238E27FC236}">
                <a16:creationId xmlns:a16="http://schemas.microsoft.com/office/drawing/2014/main" id="{DEB68FBC-2FC9-004B-AE6A-8561B2F5C6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93936" y="365125"/>
            <a:ext cx="1834896" cy="1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14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FAIR principles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EE4B5-946D-4302-AC98-9937AF758DFD}"/>
              </a:ext>
            </a:extLst>
          </p:cNvPr>
          <p:cNvSpPr/>
          <p:nvPr/>
        </p:nvSpPr>
        <p:spPr>
          <a:xfrm>
            <a:off x="633167" y="1423550"/>
            <a:ext cx="10925666" cy="470898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</a:rPr>
              <a:t>Findable</a:t>
            </a:r>
            <a:r>
              <a:rPr lang="en-GB" sz="2000" dirty="0">
                <a:solidFill>
                  <a:srgbClr val="0070C0"/>
                </a:solidFill>
              </a:rPr>
              <a:t>: 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u="sng" dirty="0">
                <a:solidFill>
                  <a:srgbClr val="0070C0"/>
                </a:solidFill>
              </a:rPr>
              <a:t>persistent identifiers </a:t>
            </a:r>
            <a:r>
              <a:rPr lang="en-GB" sz="2000" dirty="0">
                <a:solidFill>
                  <a:srgbClr val="0070C0"/>
                </a:solidFill>
              </a:rPr>
              <a:t>pointing </a:t>
            </a:r>
            <a:r>
              <a:rPr lang="pl-PL" sz="2000" dirty="0">
                <a:solidFill>
                  <a:srgbClr val="0070C0"/>
                </a:solidFill>
              </a:rPr>
              <a:t>to the data</a:t>
            </a:r>
            <a:endParaRPr lang="pl-PL" sz="2000" dirty="0">
              <a:solidFill>
                <a:srgbClr val="0070C0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descriptions that allow </a:t>
            </a:r>
            <a:r>
              <a:rPr lang="en-GB" sz="2000" u="sng" dirty="0">
                <a:solidFill>
                  <a:srgbClr val="0070C0"/>
                </a:solidFill>
              </a:rPr>
              <a:t>discovery</a:t>
            </a:r>
            <a:r>
              <a:rPr lang="pl-PL" sz="2000" u="sng" dirty="0">
                <a:solidFill>
                  <a:srgbClr val="0070C0"/>
                </a:solidFill>
              </a:rPr>
              <a:t> by</a:t>
            </a:r>
            <a:r>
              <a:rPr lang="en-GB" sz="2000" u="sng" dirty="0">
                <a:solidFill>
                  <a:srgbClr val="0070C0"/>
                </a:solidFill>
              </a:rPr>
              <a:t> both </a:t>
            </a:r>
            <a:r>
              <a:rPr lang="en-GB" sz="2000" dirty="0">
                <a:solidFill>
                  <a:srgbClr val="0070C0"/>
                </a:solidFill>
              </a:rPr>
              <a:t>humans and computers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Accessible</a:t>
            </a:r>
            <a:r>
              <a:rPr lang="en-GB" sz="2000" dirty="0">
                <a:solidFill>
                  <a:srgbClr val="0070C0"/>
                </a:solidFill>
              </a:rPr>
              <a:t>: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(meta)data retrieval</a:t>
            </a:r>
            <a:r>
              <a:rPr lang="pl-PL" sz="2000" dirty="0">
                <a:solidFill>
                  <a:srgbClr val="0070C0"/>
                </a:solidFill>
              </a:rPr>
              <a:t> by </a:t>
            </a:r>
            <a:r>
              <a:rPr lang="pl-PL" sz="2000" u="sng" dirty="0">
                <a:solidFill>
                  <a:srgbClr val="0070C0"/>
                </a:solidFill>
              </a:rPr>
              <a:t>standard protocols </a:t>
            </a:r>
            <a:r>
              <a:rPr lang="pl-PL" sz="2000" dirty="0">
                <a:solidFill>
                  <a:srgbClr val="0070C0"/>
                </a:solidFill>
              </a:rPr>
              <a:t>(http)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u="sng" dirty="0">
                <a:solidFill>
                  <a:srgbClr val="0070C0"/>
                </a:solidFill>
              </a:rPr>
              <a:t>metadata available </a:t>
            </a:r>
            <a:r>
              <a:rPr lang="en-GB" sz="2000" dirty="0">
                <a:solidFill>
                  <a:srgbClr val="0070C0"/>
                </a:solidFill>
              </a:rPr>
              <a:t>even when the data are no</a:t>
            </a:r>
            <a:r>
              <a:rPr lang="pl-PL" sz="2000" dirty="0">
                <a:solidFill>
                  <a:srgbClr val="0070C0"/>
                </a:solidFill>
              </a:rPr>
              <a:t>t</a:t>
            </a:r>
            <a:endParaRPr lang="en-GB" sz="2000" dirty="0">
              <a:solidFill>
                <a:srgbClr val="0070C0"/>
              </a:solidFill>
            </a:endParaRP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Interoperable</a:t>
            </a:r>
            <a:r>
              <a:rPr lang="en-GB" sz="2000" dirty="0">
                <a:solidFill>
                  <a:srgbClr val="0070C0"/>
                </a:solidFill>
              </a:rPr>
              <a:t>: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70C0"/>
                </a:solidFill>
              </a:rPr>
              <a:t>(meta)data saved in </a:t>
            </a:r>
            <a:r>
              <a:rPr lang="pl-PL" sz="2000" u="sng" dirty="0">
                <a:solidFill>
                  <a:srgbClr val="0070C0"/>
                </a:solidFill>
              </a:rPr>
              <a:t>open/common format </a:t>
            </a:r>
            <a:r>
              <a:rPr lang="pl-PL" sz="2000" dirty="0">
                <a:solidFill>
                  <a:srgbClr val="0070C0"/>
                </a:solidFill>
              </a:rPr>
              <a:t>(</a:t>
            </a:r>
            <a:r>
              <a:rPr lang="en-GB" sz="2000" dirty="0">
                <a:solidFill>
                  <a:srgbClr val="0070C0"/>
                </a:solidFill>
              </a:rPr>
              <a:t>interpretable for various tools</a:t>
            </a:r>
            <a:r>
              <a:rPr lang="pl-PL" sz="2000" dirty="0">
                <a:solidFill>
                  <a:srgbClr val="0070C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(</a:t>
            </a:r>
            <a:r>
              <a:rPr lang="pl-PL" sz="2000" dirty="0">
                <a:solidFill>
                  <a:srgbClr val="0070C0"/>
                </a:solidFill>
              </a:rPr>
              <a:t>m</a:t>
            </a:r>
            <a:r>
              <a:rPr lang="en-GB" sz="2000" dirty="0">
                <a:solidFill>
                  <a:srgbClr val="0070C0"/>
                </a:solidFill>
              </a:rPr>
              <a:t>eta)data should use </a:t>
            </a:r>
            <a:r>
              <a:rPr lang="en-GB" sz="2000" u="sng" dirty="0">
                <a:solidFill>
                  <a:srgbClr val="0070C0"/>
                </a:solidFill>
              </a:rPr>
              <a:t>vocabularies</a:t>
            </a:r>
            <a:r>
              <a:rPr lang="en-GB" sz="2000" dirty="0">
                <a:solidFill>
                  <a:srgbClr val="0070C0"/>
                </a:solidFill>
              </a:rPr>
              <a:t> that follow FAIR principles.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Re-usable</a:t>
            </a:r>
            <a:r>
              <a:rPr lang="en-GB" sz="2000" dirty="0">
                <a:solidFill>
                  <a:srgbClr val="0070C0"/>
                </a:solidFill>
              </a:rPr>
              <a:t>: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data should be well-described so that they can be replicated and/or combined in </a:t>
            </a:r>
            <a:r>
              <a:rPr lang="en-GB" sz="2000" u="sng" dirty="0">
                <a:solidFill>
                  <a:srgbClr val="0070C0"/>
                </a:solidFill>
              </a:rPr>
              <a:t>different settings</a:t>
            </a:r>
            <a:endParaRPr lang="pl-PL" sz="2000" u="sng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70C0"/>
                </a:solidFill>
              </a:rPr>
              <a:t>conditions of</a:t>
            </a: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pl-PL" sz="2000" dirty="0">
                <a:solidFill>
                  <a:srgbClr val="0070C0"/>
                </a:solidFill>
              </a:rPr>
              <a:t>t</a:t>
            </a:r>
            <a:r>
              <a:rPr lang="en-GB" sz="2000" dirty="0">
                <a:solidFill>
                  <a:srgbClr val="0070C0"/>
                </a:solidFill>
              </a:rPr>
              <a:t>he reuse should be stated with </a:t>
            </a:r>
            <a:r>
              <a:rPr lang="pl-PL" sz="2000" dirty="0">
                <a:solidFill>
                  <a:srgbClr val="0070C0"/>
                </a:solidFill>
              </a:rPr>
              <a:t>a </a:t>
            </a:r>
            <a:r>
              <a:rPr lang="en-GB" sz="2000" dirty="0">
                <a:solidFill>
                  <a:srgbClr val="0070C0"/>
                </a:solidFill>
              </a:rPr>
              <a:t>clear </a:t>
            </a:r>
            <a:r>
              <a:rPr lang="en-GB" sz="2000" u="sng" dirty="0">
                <a:solidFill>
                  <a:srgbClr val="0070C0"/>
                </a:solidFill>
              </a:rPr>
              <a:t>licence</a:t>
            </a:r>
          </a:p>
        </p:txBody>
      </p:sp>
    </p:spTree>
    <p:extLst>
      <p:ext uri="{BB962C8B-B14F-4D97-AF65-F5344CB8AC3E}">
        <p14:creationId xmlns:p14="http://schemas.microsoft.com/office/powerpoint/2010/main" val="59580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example exercise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… </a:t>
            </a:r>
            <a:r>
              <a:rPr lang="en-GB" dirty="0" err="1"/>
              <a:t>Exercie</a:t>
            </a:r>
            <a:r>
              <a:rPr lang="en-GB" dirty="0"/>
              <a:t> 2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hlinkClick r:id="rId2"/>
              </a:rPr>
              <a:t>https://doi.org/10.5281/zenodo.6339631</a:t>
            </a:r>
            <a:r>
              <a:rPr lang="en-GB" dirty="0"/>
              <a:t> 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0082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8C16-7A29-4B7D-A8B6-E904DBF4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47A226-9D05-44E5-B181-088999AA9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901" y="159135"/>
            <a:ext cx="5403652" cy="6539729"/>
          </a:xfrm>
        </p:spPr>
      </p:pic>
    </p:spTree>
    <p:extLst>
      <p:ext uri="{BB962C8B-B14F-4D97-AF65-F5344CB8AC3E}">
        <p14:creationId xmlns:p14="http://schemas.microsoft.com/office/powerpoint/2010/main" val="346098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and You – </a:t>
            </a:r>
            <a:r>
              <a:rPr lang="en-GB" sz="2800" dirty="0"/>
              <a:t>Exercise 3</a:t>
            </a:r>
            <a:endParaRPr lang="en-GB" dirty="0"/>
          </a:p>
        </p:txBody>
      </p:sp>
      <p:pic>
        <p:nvPicPr>
          <p:cNvPr id="4" name="Picture 2" descr="http://2.bp.blogspot.com/-pSVlRf9P_q0/V-zHNtoNHmI/AAAAAAAALGU/mVlaYp0n1DMtmp9rRMtAwV_a0Jj-MD2fwCK4B/s1600/FAIR.png">
            <a:extLst>
              <a:ext uri="{FF2B5EF4-FFF2-40B4-BE49-F238E27FC236}">
                <a16:creationId xmlns:a16="http://schemas.microsoft.com/office/drawing/2014/main" id="{F1145B5C-E672-4E3C-B4D6-B2EC4336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8" y="2190209"/>
            <a:ext cx="9036496" cy="30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9D8DC5-0E5F-4B99-900C-3E278A5F248F}"/>
              </a:ext>
            </a:extLst>
          </p:cNvPr>
          <p:cNvSpPr/>
          <p:nvPr/>
        </p:nvSpPr>
        <p:spPr>
          <a:xfrm>
            <a:off x="6096000" y="5244416"/>
            <a:ext cx="135485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Intelligible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F2D28B-48FB-4842-BF60-77A16A3FBD58}"/>
              </a:ext>
            </a:extLst>
          </p:cNvPr>
          <p:cNvSpPr/>
          <p:nvPr/>
        </p:nvSpPr>
        <p:spPr>
          <a:xfrm>
            <a:off x="8210279" y="5257000"/>
            <a:ext cx="1655774" cy="41549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Reproducible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D77CC-C0EF-4659-87DC-E623FBCA6E30}"/>
              </a:ext>
            </a:extLst>
          </p:cNvPr>
          <p:cNvSpPr/>
          <p:nvPr/>
        </p:nvSpPr>
        <p:spPr>
          <a:xfrm>
            <a:off x="1988588" y="5257000"/>
            <a:ext cx="97174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Citable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6A31C1-ACF8-4FA1-AF05-7B006780E7B3}"/>
              </a:ext>
            </a:extLst>
          </p:cNvPr>
          <p:cNvSpPr/>
          <p:nvPr/>
        </p:nvSpPr>
        <p:spPr>
          <a:xfrm>
            <a:off x="3440316" y="5257000"/>
            <a:ext cx="221688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Track &amp; Countable</a:t>
            </a:r>
          </a:p>
        </p:txBody>
      </p:sp>
    </p:spTree>
    <p:extLst>
      <p:ext uri="{BB962C8B-B14F-4D97-AF65-F5344CB8AC3E}">
        <p14:creationId xmlns:p14="http://schemas.microsoft.com/office/powerpoint/2010/main" val="3383671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vs Open Science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FAIR != Open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data record can be FAIR but the data itself can remain hidden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FAIR data can easily be made public and become Open</a:t>
            </a:r>
          </a:p>
          <a:p>
            <a:endParaRPr lang="en-GB" dirty="0"/>
          </a:p>
          <a:p>
            <a:r>
              <a:rPr lang="en-GB" dirty="0"/>
              <a:t>Open data which are not FAIR have limited value</a:t>
            </a:r>
          </a:p>
        </p:txBody>
      </p:sp>
    </p:spTree>
    <p:extLst>
      <p:ext uri="{BB962C8B-B14F-4D97-AF65-F5344CB8AC3E}">
        <p14:creationId xmlns:p14="http://schemas.microsoft.com/office/powerpoint/2010/main" val="235864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4E17D-5A2A-49B6-8206-1BAA7304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94" y="435547"/>
            <a:ext cx="5613822" cy="832285"/>
          </a:xfrm>
        </p:spPr>
        <p:txBody>
          <a:bodyPr anchor="b">
            <a:normAutofit/>
          </a:bodyPr>
          <a:lstStyle/>
          <a:p>
            <a:r>
              <a:rPr lang="en-GB" sz="4000" dirty="0"/>
              <a:t>What is data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4A2FC9-6D19-473C-B868-99FDB204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6077" y="435547"/>
            <a:ext cx="1969483" cy="1775389"/>
          </a:xfrm>
          <a:custGeom>
            <a:avLst/>
            <a:gdLst>
              <a:gd name="connsiteX0" fmla="*/ 530616 w 1859834"/>
              <a:gd name="connsiteY0" fmla="*/ 0 h 1676546"/>
              <a:gd name="connsiteX1" fmla="*/ 1331006 w 1859834"/>
              <a:gd name="connsiteY1" fmla="*/ 0 h 1676546"/>
              <a:gd name="connsiteX2" fmla="*/ 1445347 w 1859834"/>
              <a:gd name="connsiteY2" fmla="*/ 65415 h 1676546"/>
              <a:gd name="connsiteX3" fmla="*/ 1845541 w 1859834"/>
              <a:gd name="connsiteY3" fmla="*/ 770436 h 1676546"/>
              <a:gd name="connsiteX4" fmla="*/ 1845541 w 1859834"/>
              <a:gd name="connsiteY4" fmla="*/ 906111 h 1676546"/>
              <a:gd name="connsiteX5" fmla="*/ 1445347 w 1859834"/>
              <a:gd name="connsiteY5" fmla="*/ 1611131 h 1676546"/>
              <a:gd name="connsiteX6" fmla="*/ 1331006 w 1859834"/>
              <a:gd name="connsiteY6" fmla="*/ 1676546 h 1676546"/>
              <a:gd name="connsiteX7" fmla="*/ 530616 w 1859834"/>
              <a:gd name="connsiteY7" fmla="*/ 1676546 h 1676546"/>
              <a:gd name="connsiteX8" fmla="*/ 416275 w 1859834"/>
              <a:gd name="connsiteY8" fmla="*/ 1611131 h 1676546"/>
              <a:gd name="connsiteX9" fmla="*/ 16080 w 1859834"/>
              <a:gd name="connsiteY9" fmla="*/ 906111 h 1676546"/>
              <a:gd name="connsiteX10" fmla="*/ 16080 w 1859834"/>
              <a:gd name="connsiteY10" fmla="*/ 770436 h 1676546"/>
              <a:gd name="connsiteX11" fmla="*/ 416275 w 1859834"/>
              <a:gd name="connsiteY11" fmla="*/ 65415 h 1676546"/>
              <a:gd name="connsiteX12" fmla="*/ 530616 w 1859834"/>
              <a:gd name="connsiteY12" fmla="*/ 0 h 167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834" h="1676546">
                <a:moveTo>
                  <a:pt x="530616" y="0"/>
                </a:moveTo>
                <a:cubicBezTo>
                  <a:pt x="1331006" y="0"/>
                  <a:pt x="1331006" y="0"/>
                  <a:pt x="1331006" y="0"/>
                </a:cubicBezTo>
                <a:cubicBezTo>
                  <a:pt x="1371502" y="0"/>
                  <a:pt x="1423909" y="29073"/>
                  <a:pt x="1445347" y="65415"/>
                </a:cubicBezTo>
                <a:cubicBezTo>
                  <a:pt x="1845541" y="770436"/>
                  <a:pt x="1845541" y="770436"/>
                  <a:pt x="1845541" y="770436"/>
                </a:cubicBezTo>
                <a:cubicBezTo>
                  <a:pt x="1864599" y="809200"/>
                  <a:pt x="1864599" y="867346"/>
                  <a:pt x="1845541" y="906111"/>
                </a:cubicBezTo>
                <a:cubicBezTo>
                  <a:pt x="1445347" y="1611131"/>
                  <a:pt x="1445347" y="1611131"/>
                  <a:pt x="1445347" y="1611131"/>
                </a:cubicBezTo>
                <a:cubicBezTo>
                  <a:pt x="1423909" y="1647474"/>
                  <a:pt x="1371502" y="1676546"/>
                  <a:pt x="1331006" y="1676546"/>
                </a:cubicBezTo>
                <a:lnTo>
                  <a:pt x="530616" y="1676546"/>
                </a:lnTo>
                <a:cubicBezTo>
                  <a:pt x="487738" y="1676546"/>
                  <a:pt x="435332" y="1647474"/>
                  <a:pt x="416275" y="1611131"/>
                </a:cubicBezTo>
                <a:cubicBezTo>
                  <a:pt x="16080" y="906111"/>
                  <a:pt x="16080" y="906111"/>
                  <a:pt x="16080" y="906111"/>
                </a:cubicBezTo>
                <a:cubicBezTo>
                  <a:pt x="-5359" y="867346"/>
                  <a:pt x="-5359" y="809200"/>
                  <a:pt x="16080" y="770436"/>
                </a:cubicBezTo>
                <a:cubicBezTo>
                  <a:pt x="416275" y="65415"/>
                  <a:pt x="416275" y="65415"/>
                  <a:pt x="416275" y="65415"/>
                </a:cubicBezTo>
                <a:cubicBezTo>
                  <a:pt x="435332" y="29073"/>
                  <a:pt x="487738" y="0"/>
                  <a:pt x="53061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Graphic 8" descr="Cmd Terminal outline">
            <a:extLst>
              <a:ext uri="{FF2B5EF4-FFF2-40B4-BE49-F238E27FC236}">
                <a16:creationId xmlns:a16="http://schemas.microsoft.com/office/drawing/2014/main" id="{717637AA-34EE-CC49-820A-C3D9BE67B9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2532" y="843530"/>
            <a:ext cx="956572" cy="9565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C253-9151-4F30-875B-B69CD1772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693" y="1267832"/>
            <a:ext cx="5258180" cy="4584961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2400" dirty="0"/>
              <a:t>Data does not only mean Excel files with recorded measurements from a machine.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3000" b="1" dirty="0"/>
              <a:t>Data also includes: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images, not only from microscopes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information about biological materials, like strain or patient details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recipes, laboratory and measurement protocols</a:t>
            </a:r>
            <a:endParaRPr lang="pl-PL" sz="2400" dirty="0"/>
          </a:p>
          <a:p>
            <a:pPr>
              <a:lnSpc>
                <a:spcPct val="120000"/>
              </a:lnSpc>
            </a:pPr>
            <a:r>
              <a:rPr lang="pl-PL" sz="2400" dirty="0"/>
              <a:t>models</a:t>
            </a:r>
            <a:endParaRPr lang="en-GB" sz="2400" dirty="0"/>
          </a:p>
          <a:p>
            <a:pPr>
              <a:lnSpc>
                <a:spcPct val="120000"/>
              </a:lnSpc>
            </a:pPr>
            <a:r>
              <a:rPr lang="en-GB" sz="2400" dirty="0"/>
              <a:t>scripts, analysis procedures, and custom software are also considered data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BED0409-854E-49C4-876E-A78C6D881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329" y="2391339"/>
            <a:ext cx="4295423" cy="4226565"/>
          </a:xfrm>
          <a:custGeom>
            <a:avLst/>
            <a:gdLst>
              <a:gd name="connsiteX0" fmla="*/ 2353286 w 3293367"/>
              <a:gd name="connsiteY0" fmla="*/ 2104683 h 3240573"/>
              <a:gd name="connsiteX1" fmla="*/ 2868450 w 3293367"/>
              <a:gd name="connsiteY1" fmla="*/ 2104683 h 3240573"/>
              <a:gd name="connsiteX2" fmla="*/ 2892703 w 3293367"/>
              <a:gd name="connsiteY2" fmla="*/ 2107904 h 3240573"/>
              <a:gd name="connsiteX3" fmla="*/ 2909383 w 3293367"/>
              <a:gd name="connsiteY3" fmla="*/ 2114898 h 3240573"/>
              <a:gd name="connsiteX4" fmla="*/ 2899189 w 3293367"/>
              <a:gd name="connsiteY4" fmla="*/ 2132529 h 3240573"/>
              <a:gd name="connsiteX5" fmla="*/ 2538022 w 3293367"/>
              <a:gd name="connsiteY5" fmla="*/ 2757176 h 3240573"/>
              <a:gd name="connsiteX6" fmla="*/ 2322847 w 3293367"/>
              <a:gd name="connsiteY6" fmla="*/ 2882232 h 3240573"/>
              <a:gd name="connsiteX7" fmla="*/ 2149884 w 3293367"/>
              <a:gd name="connsiteY7" fmla="*/ 2882232 h 3240573"/>
              <a:gd name="connsiteX8" fmla="*/ 2129707 w 3293367"/>
              <a:gd name="connsiteY8" fmla="*/ 2882232 h 3240573"/>
              <a:gd name="connsiteX9" fmla="*/ 2110453 w 3293367"/>
              <a:gd name="connsiteY9" fmla="*/ 2849077 h 3240573"/>
              <a:gd name="connsiteX10" fmla="*/ 2016148 w 3293367"/>
              <a:gd name="connsiteY10" fmla="*/ 2686675 h 3240573"/>
              <a:gd name="connsiteX11" fmla="*/ 2016148 w 3293367"/>
              <a:gd name="connsiteY11" fmla="*/ 2595774 h 3240573"/>
              <a:gd name="connsiteX12" fmla="*/ 2274287 w 3293367"/>
              <a:gd name="connsiteY12" fmla="*/ 2151242 h 3240573"/>
              <a:gd name="connsiteX13" fmla="*/ 2353286 w 3293367"/>
              <a:gd name="connsiteY13" fmla="*/ 2104683 h 3240573"/>
              <a:gd name="connsiteX14" fmla="*/ 939150 w 3293367"/>
              <a:gd name="connsiteY14" fmla="*/ 0 h 3240573"/>
              <a:gd name="connsiteX15" fmla="*/ 2322847 w 3293367"/>
              <a:gd name="connsiteY15" fmla="*/ 0 h 3240573"/>
              <a:gd name="connsiteX16" fmla="*/ 2538022 w 3293367"/>
              <a:gd name="connsiteY16" fmla="*/ 125055 h 3240573"/>
              <a:gd name="connsiteX17" fmla="*/ 3228376 w 3293367"/>
              <a:gd name="connsiteY17" fmla="*/ 1319038 h 3240573"/>
              <a:gd name="connsiteX18" fmla="*/ 3228376 w 3293367"/>
              <a:gd name="connsiteY18" fmla="*/ 1563194 h 3240573"/>
              <a:gd name="connsiteX19" fmla="*/ 2972043 w 3293367"/>
              <a:gd name="connsiteY19" fmla="*/ 2006528 h 3240573"/>
              <a:gd name="connsiteX20" fmla="*/ 2950440 w 3293367"/>
              <a:gd name="connsiteY20" fmla="*/ 2043890 h 3240573"/>
              <a:gd name="connsiteX21" fmla="*/ 2951200 w 3293367"/>
              <a:gd name="connsiteY21" fmla="*/ 2044209 h 3240573"/>
              <a:gd name="connsiteX22" fmla="*/ 2989324 w 3293367"/>
              <a:gd name="connsiteY22" fmla="*/ 2082660 h 3240573"/>
              <a:gd name="connsiteX23" fmla="*/ 3279247 w 3293367"/>
              <a:gd name="connsiteY23" fmla="*/ 2584089 h 3240573"/>
              <a:gd name="connsiteX24" fmla="*/ 3279247 w 3293367"/>
              <a:gd name="connsiteY24" fmla="*/ 2686626 h 3240573"/>
              <a:gd name="connsiteX25" fmla="*/ 2989324 w 3293367"/>
              <a:gd name="connsiteY25" fmla="*/ 3188054 h 3240573"/>
              <a:gd name="connsiteX26" fmla="*/ 2898957 w 3293367"/>
              <a:gd name="connsiteY26" fmla="*/ 3240573 h 3240573"/>
              <a:gd name="connsiteX27" fmla="*/ 2317855 w 3293367"/>
              <a:gd name="connsiteY27" fmla="*/ 3240573 h 3240573"/>
              <a:gd name="connsiteX28" fmla="*/ 2228744 w 3293367"/>
              <a:gd name="connsiteY28" fmla="*/ 3188054 h 3240573"/>
              <a:gd name="connsiteX29" fmla="*/ 2072563 w 3293367"/>
              <a:gd name="connsiteY29" fmla="*/ 2919100 h 3240573"/>
              <a:gd name="connsiteX30" fmla="*/ 2054920 w 3293367"/>
              <a:gd name="connsiteY30" fmla="*/ 2888716 h 3240573"/>
              <a:gd name="connsiteX31" fmla="*/ 2068802 w 3293367"/>
              <a:gd name="connsiteY31" fmla="*/ 2888716 h 3240573"/>
              <a:gd name="connsiteX32" fmla="*/ 2134418 w 3293367"/>
              <a:gd name="connsiteY32" fmla="*/ 2888716 h 3240573"/>
              <a:gd name="connsiteX33" fmla="*/ 2162922 w 3293367"/>
              <a:gd name="connsiteY33" fmla="*/ 2937803 h 3240573"/>
              <a:gd name="connsiteX34" fmla="*/ 2271824 w 3293367"/>
              <a:gd name="connsiteY34" fmla="*/ 3125340 h 3240573"/>
              <a:gd name="connsiteX35" fmla="*/ 2350824 w 3293367"/>
              <a:gd name="connsiteY35" fmla="*/ 3171900 h 3240573"/>
              <a:gd name="connsiteX36" fmla="*/ 2865989 w 3293367"/>
              <a:gd name="connsiteY36" fmla="*/ 3171900 h 3240573"/>
              <a:gd name="connsiteX37" fmla="*/ 2946100 w 3293367"/>
              <a:gd name="connsiteY37" fmla="*/ 3125340 h 3240573"/>
              <a:gd name="connsiteX38" fmla="*/ 3203126 w 3293367"/>
              <a:gd name="connsiteY38" fmla="*/ 2680809 h 3240573"/>
              <a:gd name="connsiteX39" fmla="*/ 3203126 w 3293367"/>
              <a:gd name="connsiteY39" fmla="*/ 2589906 h 3240573"/>
              <a:gd name="connsiteX40" fmla="*/ 2946100 w 3293367"/>
              <a:gd name="connsiteY40" fmla="*/ 2145375 h 3240573"/>
              <a:gd name="connsiteX41" fmla="*/ 2912303 w 3293367"/>
              <a:gd name="connsiteY41" fmla="*/ 2111287 h 3240573"/>
              <a:gd name="connsiteX42" fmla="*/ 2908392 w 3293367"/>
              <a:gd name="connsiteY42" fmla="*/ 2109648 h 3240573"/>
              <a:gd name="connsiteX43" fmla="*/ 2929357 w 3293367"/>
              <a:gd name="connsiteY43" fmla="*/ 2073390 h 3240573"/>
              <a:gd name="connsiteX44" fmla="*/ 2944948 w 3293367"/>
              <a:gd name="connsiteY44" fmla="*/ 2046424 h 3240573"/>
              <a:gd name="connsiteX45" fmla="*/ 2928777 w 3293367"/>
              <a:gd name="connsiteY45" fmla="*/ 2039643 h 3240573"/>
              <a:gd name="connsiteX46" fmla="*/ 2901420 w 3293367"/>
              <a:gd name="connsiteY46" fmla="*/ 2036009 h 3240573"/>
              <a:gd name="connsiteX47" fmla="*/ 2320317 w 3293367"/>
              <a:gd name="connsiteY47" fmla="*/ 2036009 h 3240573"/>
              <a:gd name="connsiteX48" fmla="*/ 2231207 w 3293367"/>
              <a:gd name="connsiteY48" fmla="*/ 2088527 h 3240573"/>
              <a:gd name="connsiteX49" fmla="*/ 1940028 w 3293367"/>
              <a:gd name="connsiteY49" fmla="*/ 2589956 h 3240573"/>
              <a:gd name="connsiteX50" fmla="*/ 1940028 w 3293367"/>
              <a:gd name="connsiteY50" fmla="*/ 2692493 h 3240573"/>
              <a:gd name="connsiteX51" fmla="*/ 2036139 w 3293367"/>
              <a:gd name="connsiteY51" fmla="*/ 2858003 h 3240573"/>
              <a:gd name="connsiteX52" fmla="*/ 2050209 w 3293367"/>
              <a:gd name="connsiteY52" fmla="*/ 2882232 h 3240573"/>
              <a:gd name="connsiteX53" fmla="*/ 1985031 w 3293367"/>
              <a:gd name="connsiteY53" fmla="*/ 2882232 h 3240573"/>
              <a:gd name="connsiteX54" fmla="*/ 939150 w 3293367"/>
              <a:gd name="connsiteY54" fmla="*/ 2882232 h 3240573"/>
              <a:gd name="connsiteX55" fmla="*/ 726963 w 3293367"/>
              <a:gd name="connsiteY55" fmla="*/ 2757176 h 3240573"/>
              <a:gd name="connsiteX56" fmla="*/ 33622 w 3293367"/>
              <a:gd name="connsiteY56" fmla="*/ 1563194 h 3240573"/>
              <a:gd name="connsiteX57" fmla="*/ 33622 w 3293367"/>
              <a:gd name="connsiteY57" fmla="*/ 1319038 h 3240573"/>
              <a:gd name="connsiteX58" fmla="*/ 726963 w 3293367"/>
              <a:gd name="connsiteY58" fmla="*/ 125055 h 3240573"/>
              <a:gd name="connsiteX59" fmla="*/ 939150 w 3293367"/>
              <a:gd name="connsiteY59" fmla="*/ 0 h 324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93367" h="3240573">
                <a:moveTo>
                  <a:pt x="2353286" y="2104683"/>
                </a:moveTo>
                <a:cubicBezTo>
                  <a:pt x="2353286" y="2104683"/>
                  <a:pt x="2353286" y="2104683"/>
                  <a:pt x="2868450" y="2104683"/>
                </a:cubicBezTo>
                <a:cubicBezTo>
                  <a:pt x="2876795" y="2104683"/>
                  <a:pt x="2884932" y="2105791"/>
                  <a:pt x="2892703" y="2107904"/>
                </a:cubicBezTo>
                <a:lnTo>
                  <a:pt x="2909383" y="2114898"/>
                </a:lnTo>
                <a:lnTo>
                  <a:pt x="2899189" y="2132529"/>
                </a:lnTo>
                <a:cubicBezTo>
                  <a:pt x="2807017" y="2291942"/>
                  <a:pt x="2689037" y="2495992"/>
                  <a:pt x="2538022" y="2757176"/>
                </a:cubicBezTo>
                <a:cubicBezTo>
                  <a:pt x="2493195" y="2834591"/>
                  <a:pt x="2412503" y="2882232"/>
                  <a:pt x="2322847" y="2882232"/>
                </a:cubicBezTo>
                <a:cubicBezTo>
                  <a:pt x="2322847" y="2882232"/>
                  <a:pt x="2322847" y="2882232"/>
                  <a:pt x="2149884" y="2882232"/>
                </a:cubicBezTo>
                <a:lnTo>
                  <a:pt x="2129707" y="2882232"/>
                </a:lnTo>
                <a:lnTo>
                  <a:pt x="2110453" y="2849077"/>
                </a:lnTo>
                <a:cubicBezTo>
                  <a:pt x="2083644" y="2802909"/>
                  <a:pt x="2052449" y="2749188"/>
                  <a:pt x="2016148" y="2686675"/>
                </a:cubicBezTo>
                <a:cubicBezTo>
                  <a:pt x="1999459" y="2658961"/>
                  <a:pt x="1999459" y="2623488"/>
                  <a:pt x="2016148" y="2595774"/>
                </a:cubicBezTo>
                <a:cubicBezTo>
                  <a:pt x="2016148" y="2595774"/>
                  <a:pt x="2016148" y="2595774"/>
                  <a:pt x="2274287" y="2151242"/>
                </a:cubicBezTo>
                <a:cubicBezTo>
                  <a:pt x="2289865" y="2122420"/>
                  <a:pt x="2321018" y="2104683"/>
                  <a:pt x="2353286" y="2104683"/>
                </a:cubicBezTo>
                <a:close/>
                <a:moveTo>
                  <a:pt x="939150" y="0"/>
                </a:moveTo>
                <a:cubicBezTo>
                  <a:pt x="939150" y="0"/>
                  <a:pt x="939150" y="0"/>
                  <a:pt x="2322847" y="0"/>
                </a:cubicBezTo>
                <a:cubicBezTo>
                  <a:pt x="2412503" y="0"/>
                  <a:pt x="2493195" y="47640"/>
                  <a:pt x="2538022" y="125055"/>
                </a:cubicBezTo>
                <a:cubicBezTo>
                  <a:pt x="2538022" y="125055"/>
                  <a:pt x="2538022" y="125055"/>
                  <a:pt x="3228376" y="1319038"/>
                </a:cubicBezTo>
                <a:cubicBezTo>
                  <a:pt x="3273205" y="1393476"/>
                  <a:pt x="3273205" y="1488756"/>
                  <a:pt x="3228376" y="1563194"/>
                </a:cubicBezTo>
                <a:cubicBezTo>
                  <a:pt x="3228376" y="1563194"/>
                  <a:pt x="3228376" y="1563194"/>
                  <a:pt x="2972043" y="2006528"/>
                </a:cubicBezTo>
                <a:lnTo>
                  <a:pt x="2950440" y="2043890"/>
                </a:lnTo>
                <a:lnTo>
                  <a:pt x="2951200" y="2044209"/>
                </a:lnTo>
                <a:cubicBezTo>
                  <a:pt x="2966732" y="2053275"/>
                  <a:pt x="2979910" y="2066404"/>
                  <a:pt x="2989324" y="2082660"/>
                </a:cubicBezTo>
                <a:cubicBezTo>
                  <a:pt x="2989324" y="2082660"/>
                  <a:pt x="2989324" y="2082660"/>
                  <a:pt x="3279247" y="2584089"/>
                </a:cubicBezTo>
                <a:cubicBezTo>
                  <a:pt x="3298074" y="2615350"/>
                  <a:pt x="3298074" y="2655364"/>
                  <a:pt x="3279247" y="2686626"/>
                </a:cubicBezTo>
                <a:cubicBezTo>
                  <a:pt x="3279247" y="2686626"/>
                  <a:pt x="3279247" y="2686626"/>
                  <a:pt x="2989324" y="3188054"/>
                </a:cubicBezTo>
                <a:cubicBezTo>
                  <a:pt x="2970497" y="3220565"/>
                  <a:pt x="2936610" y="3240573"/>
                  <a:pt x="2898957" y="3240573"/>
                </a:cubicBezTo>
                <a:cubicBezTo>
                  <a:pt x="2898957" y="3240573"/>
                  <a:pt x="2898957" y="3240573"/>
                  <a:pt x="2317855" y="3240573"/>
                </a:cubicBezTo>
                <a:cubicBezTo>
                  <a:pt x="2281457" y="3240573"/>
                  <a:pt x="2246316" y="3220565"/>
                  <a:pt x="2228744" y="3188054"/>
                </a:cubicBezTo>
                <a:cubicBezTo>
                  <a:pt x="2228744" y="3188054"/>
                  <a:pt x="2228744" y="3188054"/>
                  <a:pt x="2072563" y="2919100"/>
                </a:cubicBezTo>
                <a:lnTo>
                  <a:pt x="2054920" y="2888716"/>
                </a:lnTo>
                <a:lnTo>
                  <a:pt x="2068802" y="2888716"/>
                </a:lnTo>
                <a:lnTo>
                  <a:pt x="2134418" y="2888716"/>
                </a:lnTo>
                <a:lnTo>
                  <a:pt x="2162922" y="2937803"/>
                </a:lnTo>
                <a:cubicBezTo>
                  <a:pt x="2271824" y="3125340"/>
                  <a:pt x="2271824" y="3125340"/>
                  <a:pt x="2271824" y="3125340"/>
                </a:cubicBezTo>
                <a:cubicBezTo>
                  <a:pt x="2287402" y="3154162"/>
                  <a:pt x="2318557" y="3171900"/>
                  <a:pt x="2350824" y="3171900"/>
                </a:cubicBezTo>
                <a:cubicBezTo>
                  <a:pt x="2865989" y="3171900"/>
                  <a:pt x="2865989" y="3171900"/>
                  <a:pt x="2865989" y="3171900"/>
                </a:cubicBezTo>
                <a:cubicBezTo>
                  <a:pt x="2899368" y="3171900"/>
                  <a:pt x="2929410" y="3154162"/>
                  <a:pt x="2946100" y="3125340"/>
                </a:cubicBezTo>
                <a:cubicBezTo>
                  <a:pt x="3203126" y="2680809"/>
                  <a:pt x="3203126" y="2680809"/>
                  <a:pt x="3203126" y="2680809"/>
                </a:cubicBezTo>
                <a:cubicBezTo>
                  <a:pt x="3219816" y="2653094"/>
                  <a:pt x="3219816" y="2617620"/>
                  <a:pt x="3203126" y="2589906"/>
                </a:cubicBezTo>
                <a:cubicBezTo>
                  <a:pt x="2946100" y="2145375"/>
                  <a:pt x="2946100" y="2145375"/>
                  <a:pt x="2946100" y="2145375"/>
                </a:cubicBezTo>
                <a:cubicBezTo>
                  <a:pt x="2937755" y="2130963"/>
                  <a:pt x="2926072" y="2119323"/>
                  <a:pt x="2912303" y="2111287"/>
                </a:cubicBezTo>
                <a:lnTo>
                  <a:pt x="2908392" y="2109648"/>
                </a:lnTo>
                <a:lnTo>
                  <a:pt x="2929357" y="2073390"/>
                </a:lnTo>
                <a:lnTo>
                  <a:pt x="2944948" y="2046424"/>
                </a:lnTo>
                <a:lnTo>
                  <a:pt x="2928777" y="2039643"/>
                </a:lnTo>
                <a:cubicBezTo>
                  <a:pt x="2920010" y="2037259"/>
                  <a:pt x="2910833" y="2036009"/>
                  <a:pt x="2901420" y="2036009"/>
                </a:cubicBezTo>
                <a:cubicBezTo>
                  <a:pt x="2320317" y="2036009"/>
                  <a:pt x="2320317" y="2036009"/>
                  <a:pt x="2320317" y="2036009"/>
                </a:cubicBezTo>
                <a:cubicBezTo>
                  <a:pt x="2283920" y="2036009"/>
                  <a:pt x="2248778" y="2056016"/>
                  <a:pt x="2231207" y="2088527"/>
                </a:cubicBezTo>
                <a:cubicBezTo>
                  <a:pt x="1940028" y="2589956"/>
                  <a:pt x="1940028" y="2589956"/>
                  <a:pt x="1940028" y="2589956"/>
                </a:cubicBezTo>
                <a:cubicBezTo>
                  <a:pt x="1921201" y="2621217"/>
                  <a:pt x="1921201" y="2661231"/>
                  <a:pt x="1940028" y="2692493"/>
                </a:cubicBezTo>
                <a:cubicBezTo>
                  <a:pt x="1976425" y="2755171"/>
                  <a:pt x="2008272" y="2810015"/>
                  <a:pt x="2036139" y="2858003"/>
                </a:cubicBezTo>
                <a:lnTo>
                  <a:pt x="2050209" y="2882232"/>
                </a:lnTo>
                <a:lnTo>
                  <a:pt x="1985031" y="2882232"/>
                </a:lnTo>
                <a:cubicBezTo>
                  <a:pt x="1782341" y="2882232"/>
                  <a:pt x="1458037" y="2882232"/>
                  <a:pt x="939150" y="2882232"/>
                </a:cubicBezTo>
                <a:cubicBezTo>
                  <a:pt x="852483" y="2882232"/>
                  <a:pt x="768803" y="2834591"/>
                  <a:pt x="726963" y="2757176"/>
                </a:cubicBezTo>
                <a:cubicBezTo>
                  <a:pt x="726963" y="2757176"/>
                  <a:pt x="726963" y="2757176"/>
                  <a:pt x="33622" y="1563194"/>
                </a:cubicBezTo>
                <a:cubicBezTo>
                  <a:pt x="-11207" y="1488756"/>
                  <a:pt x="-11207" y="1393476"/>
                  <a:pt x="33622" y="1319038"/>
                </a:cubicBezTo>
                <a:cubicBezTo>
                  <a:pt x="33622" y="1319038"/>
                  <a:pt x="33622" y="1319038"/>
                  <a:pt x="726963" y="125055"/>
                </a:cubicBezTo>
                <a:cubicBezTo>
                  <a:pt x="768803" y="47640"/>
                  <a:pt x="852483" y="0"/>
                  <a:pt x="93915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4340B2E-01FD-4F5D-9C4D-AD3923AD2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1733" y="843530"/>
            <a:ext cx="3309879" cy="2983688"/>
          </a:xfrm>
          <a:custGeom>
            <a:avLst/>
            <a:gdLst>
              <a:gd name="connsiteX0" fmla="*/ 944317 w 3309879"/>
              <a:gd name="connsiteY0" fmla="*/ 0 h 2983688"/>
              <a:gd name="connsiteX1" fmla="*/ 2368743 w 3309879"/>
              <a:gd name="connsiteY1" fmla="*/ 0 h 2983688"/>
              <a:gd name="connsiteX2" fmla="*/ 2572231 w 3309879"/>
              <a:gd name="connsiteY2" fmla="*/ 116416 h 2983688"/>
              <a:gd name="connsiteX3" fmla="*/ 3284443 w 3309879"/>
              <a:gd name="connsiteY3" fmla="*/ 1371117 h 2983688"/>
              <a:gd name="connsiteX4" fmla="*/ 3284443 w 3309879"/>
              <a:gd name="connsiteY4" fmla="*/ 1612573 h 2983688"/>
              <a:gd name="connsiteX5" fmla="*/ 2572231 w 3309879"/>
              <a:gd name="connsiteY5" fmla="*/ 2867272 h 2983688"/>
              <a:gd name="connsiteX6" fmla="*/ 2368743 w 3309879"/>
              <a:gd name="connsiteY6" fmla="*/ 2983688 h 2983688"/>
              <a:gd name="connsiteX7" fmla="*/ 944317 w 3309879"/>
              <a:gd name="connsiteY7" fmla="*/ 2983688 h 2983688"/>
              <a:gd name="connsiteX8" fmla="*/ 740830 w 3309879"/>
              <a:gd name="connsiteY8" fmla="*/ 2867272 h 2983688"/>
              <a:gd name="connsiteX9" fmla="*/ 28617 w 3309879"/>
              <a:gd name="connsiteY9" fmla="*/ 1612573 h 2983688"/>
              <a:gd name="connsiteX10" fmla="*/ 28617 w 3309879"/>
              <a:gd name="connsiteY10" fmla="*/ 1371117 h 2983688"/>
              <a:gd name="connsiteX11" fmla="*/ 740830 w 3309879"/>
              <a:gd name="connsiteY11" fmla="*/ 116416 h 2983688"/>
              <a:gd name="connsiteX12" fmla="*/ 944317 w 3309879"/>
              <a:gd name="connsiteY12" fmla="*/ 0 h 298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09879" h="2983688">
                <a:moveTo>
                  <a:pt x="944317" y="0"/>
                </a:moveTo>
                <a:cubicBezTo>
                  <a:pt x="2368743" y="0"/>
                  <a:pt x="2368743" y="0"/>
                  <a:pt x="2368743" y="0"/>
                </a:cubicBezTo>
                <a:cubicBezTo>
                  <a:pt x="2440811" y="0"/>
                  <a:pt x="2534078" y="51740"/>
                  <a:pt x="2572231" y="116416"/>
                </a:cubicBezTo>
                <a:cubicBezTo>
                  <a:pt x="3284443" y="1371117"/>
                  <a:pt x="3284443" y="1371117"/>
                  <a:pt x="3284443" y="1371117"/>
                </a:cubicBezTo>
                <a:cubicBezTo>
                  <a:pt x="3318358" y="1440104"/>
                  <a:pt x="3318358" y="1543584"/>
                  <a:pt x="3284443" y="1612573"/>
                </a:cubicBezTo>
                <a:cubicBezTo>
                  <a:pt x="2572231" y="2867272"/>
                  <a:pt x="2572231" y="2867272"/>
                  <a:pt x="2572231" y="2867272"/>
                </a:cubicBezTo>
                <a:cubicBezTo>
                  <a:pt x="2534078" y="2931949"/>
                  <a:pt x="2440811" y="2983688"/>
                  <a:pt x="2368743" y="2983688"/>
                </a:cubicBezTo>
                <a:lnTo>
                  <a:pt x="944317" y="2983688"/>
                </a:lnTo>
                <a:cubicBezTo>
                  <a:pt x="868010" y="2983688"/>
                  <a:pt x="774745" y="2931949"/>
                  <a:pt x="740830" y="2867272"/>
                </a:cubicBezTo>
                <a:cubicBezTo>
                  <a:pt x="28617" y="1612573"/>
                  <a:pt x="28617" y="1612573"/>
                  <a:pt x="28617" y="1612573"/>
                </a:cubicBezTo>
                <a:cubicBezTo>
                  <a:pt x="-9538" y="1543584"/>
                  <a:pt x="-9538" y="1440104"/>
                  <a:pt x="28617" y="1371117"/>
                </a:cubicBezTo>
                <a:cubicBezTo>
                  <a:pt x="740830" y="116416"/>
                  <a:pt x="740830" y="116416"/>
                  <a:pt x="740830" y="116416"/>
                </a:cubicBezTo>
                <a:cubicBezTo>
                  <a:pt x="774745" y="51740"/>
                  <a:pt x="868010" y="0"/>
                  <a:pt x="94431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Table outline">
            <a:extLst>
              <a:ext uri="{FF2B5EF4-FFF2-40B4-BE49-F238E27FC236}">
                <a16:creationId xmlns:a16="http://schemas.microsoft.com/office/drawing/2014/main" id="{0F832088-B2E2-A048-B5F5-794E1D202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5567" y="3063687"/>
            <a:ext cx="2433099" cy="2433099"/>
          </a:xfrm>
          <a:prstGeom prst="rect">
            <a:avLst/>
          </a:prstGeom>
        </p:spPr>
      </p:pic>
      <p:pic>
        <p:nvPicPr>
          <p:cNvPr id="5" name="Graphic 4" descr="Images outline">
            <a:extLst>
              <a:ext uri="{FF2B5EF4-FFF2-40B4-BE49-F238E27FC236}">
                <a16:creationId xmlns:a16="http://schemas.microsoft.com/office/drawing/2014/main" id="{BCA8257A-8846-4546-A55F-E95BF41A06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79130" y="1267832"/>
            <a:ext cx="2135083" cy="21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17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Take-Home Messages: FAIR in Practice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Ensure data is Findable, Accessible, Interoperable, and Reusable for both humans and machines.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FAIR data allows you to get more from your data, increasing its impact and reuse.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FAIR ≠ Open, but FAIR datasets can be easily made Open.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Open data without FAIR principles has limited usability.</a:t>
            </a:r>
          </a:p>
        </p:txBody>
      </p:sp>
    </p:spTree>
    <p:extLst>
      <p:ext uri="{BB962C8B-B14F-4D97-AF65-F5344CB8AC3E}">
        <p14:creationId xmlns:p14="http://schemas.microsoft.com/office/powerpoint/2010/main" val="2210704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A9BD6-BAAF-4519-B94F-6622E5C8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GB" sz="4000"/>
              <a:t>FAIR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F193-87B7-4BD2-8E48-88EF0192A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… Exercise 4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D4B0B788-F517-924B-9CF6-FFB77C28C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0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2DF9-134C-4023-A338-A983DBB6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from publications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66C7-86DC-42B0-AD43-7D4ADB0F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… </a:t>
            </a:r>
            <a:r>
              <a:rPr lang="en-GB" dirty="0" err="1"/>
              <a:t>Excersice</a:t>
            </a:r>
            <a:r>
              <a:rPr lang="en-GB" dirty="0"/>
              <a:t> 1a &amp; 1b</a:t>
            </a:r>
          </a:p>
        </p:txBody>
      </p:sp>
    </p:spTree>
    <p:extLst>
      <p:ext uri="{BB962C8B-B14F-4D97-AF65-F5344CB8AC3E}">
        <p14:creationId xmlns:p14="http://schemas.microsoft.com/office/powerpoint/2010/main" val="223921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9BE0-3835-43A7-AEA4-D729BDA0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Impossible protocol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227BF4F-B3B7-41B2-8BDB-7F496257A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17" y="1933358"/>
            <a:ext cx="7854535" cy="2991284"/>
          </a:xfrm>
        </p:spPr>
      </p:pic>
    </p:spTree>
    <p:extLst>
      <p:ext uri="{BB962C8B-B14F-4D97-AF65-F5344CB8AC3E}">
        <p14:creationId xmlns:p14="http://schemas.microsoft.com/office/powerpoint/2010/main" val="146710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9BE0-3835-43A7-AEA4-D729BDA0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Impossible </a:t>
            </a:r>
            <a:r>
              <a:rPr lang="pl-PL" dirty="0"/>
              <a:t>averag</a:t>
            </a:r>
            <a:r>
              <a:rPr lang="en-GB" dirty="0"/>
              <a:t>e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BA47F76-0C9A-4826-9684-EF4E7756C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Difficult</a:t>
            </a:r>
            <a:r>
              <a:rPr lang="pl-PL" dirty="0"/>
              <a:t> to fin</a:t>
            </a:r>
            <a:r>
              <a:rPr lang="en-GB" dirty="0"/>
              <a:t>d</a:t>
            </a:r>
            <a:r>
              <a:rPr lang="pl-PL" dirty="0"/>
              <a:t> the righ</a:t>
            </a:r>
            <a:r>
              <a:rPr lang="en-GB" dirty="0"/>
              <a:t>t</a:t>
            </a:r>
            <a:r>
              <a:rPr lang="pl-PL" dirty="0"/>
              <a:t> data tabl</a:t>
            </a:r>
            <a:r>
              <a:rPr lang="en-GB" dirty="0"/>
              <a:t>e</a:t>
            </a:r>
            <a:r>
              <a:rPr lang="pl-PL" dirty="0"/>
              <a:t> and colum</a:t>
            </a:r>
            <a:r>
              <a:rPr lang="en-GB" dirty="0"/>
              <a:t>n</a:t>
            </a:r>
            <a:endParaRPr lang="pl-PL" dirty="0"/>
          </a:p>
          <a:p>
            <a:r>
              <a:rPr lang="pl-PL" dirty="0"/>
              <a:t>Numerica</a:t>
            </a:r>
            <a:r>
              <a:rPr lang="en-GB" dirty="0"/>
              <a:t>l</a:t>
            </a:r>
            <a:r>
              <a:rPr lang="pl-PL" dirty="0"/>
              <a:t> data in pdf not suitabl</a:t>
            </a:r>
            <a:r>
              <a:rPr lang="en-GB" dirty="0"/>
              <a:t>e</a:t>
            </a:r>
            <a:r>
              <a:rPr lang="pl-PL" dirty="0"/>
              <a:t> for calculation</a:t>
            </a:r>
            <a:r>
              <a:rPr lang="en-GB" dirty="0"/>
              <a:t>s</a:t>
            </a:r>
            <a:endParaRPr lang="pl-PL" dirty="0"/>
          </a:p>
          <a:p>
            <a:endParaRPr lang="pl-PL" dirty="0"/>
          </a:p>
          <a:p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003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591E-5DBA-4225-9356-B455AD77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D96EA-985C-42EF-A20F-F2A2EA1FF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r>
              <a:rPr lang="en-GB" dirty="0"/>
              <a:t>Only averaged data available</a:t>
            </a:r>
          </a:p>
          <a:p>
            <a:r>
              <a:rPr lang="en-GB" dirty="0"/>
              <a:t>No numerical data available</a:t>
            </a:r>
          </a:p>
          <a:p>
            <a:r>
              <a:rPr lang="en-GB" dirty="0"/>
              <a:t>Data tables as PDF files in supporting information</a:t>
            </a:r>
          </a:p>
          <a:p>
            <a:r>
              <a:rPr lang="en-GB" dirty="0"/>
              <a:t>Vendor specific file formats</a:t>
            </a:r>
          </a:p>
          <a:p>
            <a:r>
              <a:rPr lang="en-GB" dirty="0"/>
              <a:t>Links to non existing group websites / databases</a:t>
            </a:r>
          </a:p>
          <a:p>
            <a:r>
              <a:rPr lang="en-GB" dirty="0"/>
              <a:t>Data / Code “on request”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78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D9D2-D70D-4096-9D1F-9C14A2E4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701F-93E2-48AA-83A7-DB6D27798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protocol was difficult to </a:t>
            </a:r>
            <a:r>
              <a:rPr lang="en-GB" b="1" i="1" dirty="0"/>
              <a:t>find</a:t>
            </a:r>
            <a:r>
              <a:rPr lang="en-GB" dirty="0"/>
              <a:t> (the loops)</a:t>
            </a:r>
          </a:p>
          <a:p>
            <a:r>
              <a:rPr lang="en-GB" dirty="0"/>
              <a:t>the protocol difficult to </a:t>
            </a:r>
            <a:r>
              <a:rPr lang="en-GB" b="1" i="1" dirty="0"/>
              <a:t>access</a:t>
            </a:r>
            <a:r>
              <a:rPr lang="en-GB" dirty="0"/>
              <a:t> (pay wall)</a:t>
            </a:r>
          </a:p>
          <a:p>
            <a:r>
              <a:rPr lang="en-GB" dirty="0"/>
              <a:t>and not </a:t>
            </a:r>
            <a:r>
              <a:rPr lang="en-GB" b="1" i="1" dirty="0"/>
              <a:t>reusable</a:t>
            </a:r>
            <a:r>
              <a:rPr lang="en-GB" dirty="0"/>
              <a:t> as it lacked the necessary details (dead-end)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the second example</a:t>
            </a:r>
            <a:endParaRPr lang="pl-PL" dirty="0"/>
          </a:p>
          <a:p>
            <a:r>
              <a:rPr lang="en-GB" dirty="0"/>
              <a:t>the data were </a:t>
            </a:r>
            <a:r>
              <a:rPr lang="pl-PL" dirty="0"/>
              <a:t>in a </a:t>
            </a:r>
            <a:r>
              <a:rPr lang="pl-PL" dirty="0" err="1"/>
              <a:t>wrong</a:t>
            </a:r>
            <a:r>
              <a:rPr lang="pl-PL" dirty="0"/>
              <a:t> format (not</a:t>
            </a:r>
            <a:r>
              <a:rPr lang="en-GB" dirty="0"/>
              <a:t> </a:t>
            </a:r>
            <a:r>
              <a:rPr lang="en-GB" b="1" i="1" dirty="0"/>
              <a:t>interoperable</a:t>
            </a:r>
            <a:r>
              <a:rPr lang="pl-PL" i="1" dirty="0"/>
              <a:t>)</a:t>
            </a:r>
            <a:r>
              <a:rPr lang="en-GB" dirty="0"/>
              <a:t> </a:t>
            </a:r>
            <a:endParaRPr lang="pl-PL" dirty="0"/>
          </a:p>
          <a:p>
            <a:r>
              <a:rPr lang="pl-PL" dirty="0"/>
              <a:t>The data </a:t>
            </a:r>
            <a:r>
              <a:rPr lang="pl-PL" dirty="0" err="1"/>
              <a:t>were</a:t>
            </a:r>
            <a:r>
              <a:rPr lang="pl-PL" dirty="0"/>
              <a:t> not </a:t>
            </a:r>
            <a:r>
              <a:rPr lang="pl-PL" dirty="0" err="1"/>
              <a:t>clearly</a:t>
            </a:r>
            <a:r>
              <a:rPr lang="pl-PL" dirty="0"/>
              <a:t> </a:t>
            </a:r>
            <a:r>
              <a:rPr lang="pl-PL" dirty="0" err="1"/>
              <a:t>described</a:t>
            </a:r>
            <a:r>
              <a:rPr lang="pl-PL" dirty="0"/>
              <a:t> (not </a:t>
            </a:r>
            <a:r>
              <a:rPr lang="en-GB" b="1" i="1" dirty="0"/>
              <a:t>reusable</a:t>
            </a:r>
            <a:r>
              <a:rPr lang="pl-PL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160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principles</a:t>
            </a:r>
          </a:p>
        </p:txBody>
      </p:sp>
      <p:pic>
        <p:nvPicPr>
          <p:cNvPr id="4" name="Picture 2" descr="http://2.bp.blogspot.com/-pSVlRf9P_q0/V-zHNtoNHmI/AAAAAAAALGU/mVlaYp0n1DMtmp9rRMtAwV_a0Jj-MD2fwCK4B/s1600/FAIR.png">
            <a:extLst>
              <a:ext uri="{FF2B5EF4-FFF2-40B4-BE49-F238E27FC236}">
                <a16:creationId xmlns:a16="http://schemas.microsoft.com/office/drawing/2014/main" id="{F1145B5C-E672-4E3C-B4D6-B2EC4336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8" y="2190209"/>
            <a:ext cx="9036496" cy="30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76771C-B2F6-4E5B-B128-C9FDB872F544}"/>
              </a:ext>
            </a:extLst>
          </p:cNvPr>
          <p:cNvSpPr txBox="1"/>
          <p:nvPr/>
        </p:nvSpPr>
        <p:spPr>
          <a:xfrm>
            <a:off x="622808" y="6231265"/>
            <a:ext cx="10148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CREDITS: </a:t>
            </a:r>
            <a:r>
              <a:rPr lang="en-GB" sz="1400" b="0" i="0" dirty="0">
                <a:solidFill>
                  <a:srgbClr val="222222"/>
                </a:solidFill>
                <a:effectLst/>
                <a:latin typeface="-apple-system"/>
              </a:rPr>
              <a:t>Wilkinson, M., Dumontier, M., </a:t>
            </a:r>
            <a:r>
              <a:rPr lang="en-GB" sz="1400" b="0" i="0" dirty="0" err="1">
                <a:solidFill>
                  <a:srgbClr val="222222"/>
                </a:solidFill>
                <a:effectLst/>
                <a:latin typeface="-apple-system"/>
              </a:rPr>
              <a:t>Aalbersberg</a:t>
            </a:r>
            <a:r>
              <a:rPr lang="en-GB" sz="1400" b="0" i="0" dirty="0">
                <a:solidFill>
                  <a:srgbClr val="222222"/>
                </a:solidFill>
                <a:effectLst/>
                <a:latin typeface="-apple-system"/>
              </a:rPr>
              <a:t>, I. </a:t>
            </a:r>
            <a:r>
              <a:rPr lang="en-GB" sz="1400" b="0" i="1" dirty="0">
                <a:solidFill>
                  <a:srgbClr val="222222"/>
                </a:solidFill>
                <a:effectLst/>
                <a:latin typeface="-apple-system"/>
              </a:rPr>
              <a:t>et al.</a:t>
            </a:r>
            <a:r>
              <a:rPr lang="en-GB" sz="1400" b="0" i="0" dirty="0">
                <a:solidFill>
                  <a:srgbClr val="222222"/>
                </a:solidFill>
                <a:effectLst/>
                <a:latin typeface="-apple-system"/>
              </a:rPr>
              <a:t> The FAIR Guiding Principles for scientific data management and stewardship. </a:t>
            </a:r>
            <a:r>
              <a:rPr lang="en-GB" sz="1400" b="0" i="1" dirty="0">
                <a:solidFill>
                  <a:srgbClr val="222222"/>
                </a:solidFill>
                <a:effectLst/>
                <a:latin typeface="-apple-system"/>
              </a:rPr>
              <a:t>Sci Data</a:t>
            </a:r>
            <a:r>
              <a:rPr lang="en-GB" sz="1400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GB" sz="1400" b="1" i="0" dirty="0">
                <a:solidFill>
                  <a:srgbClr val="222222"/>
                </a:solidFill>
                <a:effectLst/>
                <a:latin typeface="-apple-system"/>
              </a:rPr>
              <a:t>3</a:t>
            </a:r>
            <a:r>
              <a:rPr lang="en-GB" sz="1400" b="0" i="0" dirty="0">
                <a:solidFill>
                  <a:srgbClr val="222222"/>
                </a:solidFill>
                <a:effectLst/>
                <a:latin typeface="-apple-system"/>
              </a:rPr>
              <a:t>, 160018 (2016). </a:t>
            </a:r>
            <a:r>
              <a:rPr lang="en-GB" sz="1400" b="0" i="0" dirty="0">
                <a:solidFill>
                  <a:srgbClr val="222222"/>
                </a:solidFill>
                <a:effectLst/>
                <a:latin typeface="-apple-system"/>
                <a:hlinkClick r:id="rId3"/>
              </a:rPr>
              <a:t>https://doi.org/10.1038/sdata.2016.18</a:t>
            </a:r>
            <a:r>
              <a:rPr lang="en-GB" sz="1400" b="0" i="0" dirty="0">
                <a:solidFill>
                  <a:srgbClr val="222222"/>
                </a:solidFill>
                <a:effectLst/>
                <a:latin typeface="-apple-system"/>
              </a:rPr>
              <a:t> - </a:t>
            </a:r>
            <a:r>
              <a:rPr lang="en-GB" sz="1400" dirty="0"/>
              <a:t> </a:t>
            </a:r>
            <a:r>
              <a:rPr lang="en-GB" sz="1400" dirty="0">
                <a:hlinkClick r:id="rId4"/>
              </a:rPr>
              <a:t>File:FAIR data principles.jpg - Wikimedia Commons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47833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Findable &amp; Accessible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EE4B5-946D-4302-AC98-9937AF758DFD}"/>
              </a:ext>
            </a:extLst>
          </p:cNvPr>
          <p:cNvSpPr/>
          <p:nvPr/>
        </p:nvSpPr>
        <p:spPr>
          <a:xfrm>
            <a:off x="633167" y="1461257"/>
            <a:ext cx="1092566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Deposit data to an external, reputable public repository.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Repositories provide </a:t>
            </a:r>
            <a:r>
              <a:rPr lang="en-GB" sz="2400" b="1" dirty="0">
                <a:solidFill>
                  <a:srgbClr val="0070C0"/>
                </a:solidFill>
              </a:rPr>
              <a:t>persistent identifiers </a:t>
            </a:r>
            <a:r>
              <a:rPr lang="en-GB" sz="2400" dirty="0">
                <a:solidFill>
                  <a:srgbClr val="0070C0"/>
                </a:solidFill>
              </a:rPr>
              <a:t>(PIDs), catalogue options, advanced metadata searching, and download statistics. Some repositories can also host private data or provide embargo periods, meaning access to all data can be delayed.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There are general “data agnostic” repositories, for example: </a:t>
            </a:r>
          </a:p>
          <a:p>
            <a:r>
              <a:rPr lang="en-GB" sz="2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Dryad</a:t>
            </a:r>
            <a:r>
              <a:rPr lang="en-GB" sz="2400" dirty="0">
                <a:solidFill>
                  <a:srgbClr val="0070C0"/>
                </a:solidFill>
              </a:rPr>
              <a:t>, </a:t>
            </a:r>
            <a:r>
              <a:rPr lang="en-GB" sz="2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Zenodo</a:t>
            </a:r>
            <a:r>
              <a:rPr lang="en-GB" sz="2400" dirty="0">
                <a:solidFill>
                  <a:srgbClr val="0070C0"/>
                </a:solidFill>
              </a:rPr>
              <a:t>, </a:t>
            </a:r>
            <a:r>
              <a:rPr lang="en-GB" sz="2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FigShare</a:t>
            </a:r>
            <a:r>
              <a:rPr lang="en-GB" sz="2400" dirty="0">
                <a:solidFill>
                  <a:srgbClr val="0070C0"/>
                </a:solidFill>
              </a:rPr>
              <a:t>, </a:t>
            </a:r>
            <a:r>
              <a:rPr lang="en-GB" sz="2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Dataverse</a:t>
            </a:r>
            <a:r>
              <a:rPr lang="en-GB" sz="2400" dirty="0">
                <a:solidFill>
                  <a:srgbClr val="0070C0"/>
                </a:solidFill>
              </a:rPr>
              <a:t>. 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Or domain specific, for example: </a:t>
            </a:r>
          </a:p>
          <a:p>
            <a:r>
              <a:rPr lang="en-GB" sz="24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UniProt</a:t>
            </a:r>
            <a:r>
              <a:rPr lang="en-GB" sz="2400" dirty="0">
                <a:solidFill>
                  <a:srgbClr val="0070C0"/>
                </a:solidFill>
              </a:rPr>
              <a:t> – protein data, </a:t>
            </a:r>
            <a:r>
              <a:rPr lang="en-GB" sz="24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GenBank</a:t>
            </a:r>
            <a:r>
              <a:rPr lang="en-GB" sz="2400" dirty="0">
                <a:solidFill>
                  <a:srgbClr val="0070C0"/>
                </a:solidFill>
              </a:rPr>
              <a:t> – sequence data, </a:t>
            </a:r>
            <a:r>
              <a:rPr lang="en-GB" sz="24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MetaboLights</a:t>
            </a:r>
            <a:r>
              <a:rPr lang="en-GB" sz="2400" dirty="0">
                <a:solidFill>
                  <a:srgbClr val="0070C0"/>
                </a:solidFill>
              </a:rPr>
              <a:t> – metabolomics data.</a:t>
            </a:r>
          </a:p>
        </p:txBody>
      </p:sp>
    </p:spTree>
    <p:extLst>
      <p:ext uri="{BB962C8B-B14F-4D97-AF65-F5344CB8AC3E}">
        <p14:creationId xmlns:p14="http://schemas.microsoft.com/office/powerpoint/2010/main" val="339954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910</Words>
  <Application>Microsoft Office PowerPoint</Application>
  <PresentationFormat>Widescreen</PresentationFormat>
  <Paragraphs>127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Corbel</vt:lpstr>
      <vt:lpstr>Office Theme</vt:lpstr>
      <vt:lpstr>Being FAIR</vt:lpstr>
      <vt:lpstr>What is data</vt:lpstr>
      <vt:lpstr>Data from publications</vt:lpstr>
      <vt:lpstr>Impossible protocol</vt:lpstr>
      <vt:lpstr>Impossible average</vt:lpstr>
      <vt:lpstr>Common problems</vt:lpstr>
      <vt:lpstr>Common problems</vt:lpstr>
      <vt:lpstr>FAIR principles</vt:lpstr>
      <vt:lpstr>Findable &amp; Accessible</vt:lpstr>
      <vt:lpstr>Persistent identifiers (PIDs)</vt:lpstr>
      <vt:lpstr>Persistent identifiers (PIDs)</vt:lpstr>
      <vt:lpstr>Interoperable</vt:lpstr>
      <vt:lpstr>Reusable</vt:lpstr>
      <vt:lpstr>Reusable</vt:lpstr>
      <vt:lpstr>FAIR principles</vt:lpstr>
      <vt:lpstr>FAIR example exercise</vt:lpstr>
      <vt:lpstr>PowerPoint Presentation</vt:lpstr>
      <vt:lpstr>FAIR and You – Exercise 3</vt:lpstr>
      <vt:lpstr>FAIR vs Open Science</vt:lpstr>
      <vt:lpstr>Take-Home Messages: FAIR in Practice</vt:lpstr>
      <vt:lpstr>FAIR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FAIR</dc:title>
  <dc:creator>ZIELINSKI Tomasz</dc:creator>
  <cp:lastModifiedBy>Haya Deeb</cp:lastModifiedBy>
  <cp:revision>38</cp:revision>
  <dcterms:created xsi:type="dcterms:W3CDTF">2021-05-18T22:49:39Z</dcterms:created>
  <dcterms:modified xsi:type="dcterms:W3CDTF">2025-01-15T14:27:32Z</dcterms:modified>
</cp:coreProperties>
</file>