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6" r:id="rId2"/>
    <p:sldId id="284" r:id="rId3"/>
    <p:sldId id="259" r:id="rId4"/>
    <p:sldId id="278" r:id="rId5"/>
    <p:sldId id="277" r:id="rId6"/>
    <p:sldId id="279" r:id="rId7"/>
    <p:sldId id="280" r:id="rId8"/>
    <p:sldId id="283" r:id="rId9"/>
    <p:sldId id="282" r:id="rId10"/>
    <p:sldId id="281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88571"/>
  </p:normalViewPr>
  <p:slideViewPr>
    <p:cSldViewPr snapToGrid="0">
      <p:cViewPr varScale="1">
        <p:scale>
          <a:sx n="60" d="100"/>
          <a:sy n="60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geo/info/geo_rtpc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ircadianmentalhealth/circadian-data-standards" TargetMode="External"/><Relationship Id="rId4" Type="http://schemas.openxmlformats.org/officeDocument/2006/relationships/hyperlink" Target="https://github.com/circadianmentalhealth/circadian-data-standards/blob/main/README%20-%20Templates/1-%20General%20Information%20%26%20Instruction/README%20Checklist.jp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arpentries-incubator/fair-bio-practice/blob/gh-pages/files/readme_template_BioRDM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38164-4DB1-4C47-B854-138D904993BB}"/>
              </a:ext>
            </a:extLst>
          </p:cNvPr>
          <p:cNvSpPr txBox="1"/>
          <p:nvPr/>
        </p:nvSpPr>
        <p:spPr>
          <a:xfrm>
            <a:off x="2634831" y="2338224"/>
            <a:ext cx="58633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400" dirty="0">
                <a:solidFill>
                  <a:srgbClr val="0070C0"/>
                </a:solidFill>
              </a:rPr>
              <a:t>Templates for </a:t>
            </a:r>
            <a:r>
              <a:rPr lang="pl-PL" sz="4400" dirty="0" err="1">
                <a:solidFill>
                  <a:srgbClr val="0070C0"/>
                </a:solidFill>
              </a:rPr>
              <a:t>consitency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35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E81E3-1723-4830-80DE-75F36B946DC5}"/>
              </a:ext>
            </a:extLst>
          </p:cNvPr>
          <p:cNvSpPr txBox="1"/>
          <p:nvPr/>
        </p:nvSpPr>
        <p:spPr>
          <a:xfrm>
            <a:off x="1273726" y="1096361"/>
            <a:ext cx="946453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GB" sz="2800" dirty="0">
                <a:solidFill>
                  <a:srgbClr val="0070C0"/>
                </a:solidFill>
              </a:rPr>
              <a:t>Correct the exercise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en-GB" sz="2800" dirty="0" err="1">
                <a:solidFill>
                  <a:srgbClr val="0070C0"/>
                </a:solidFill>
              </a:rPr>
              <a:t>Genbank</a:t>
            </a:r>
            <a:r>
              <a:rPr lang="en-GB" sz="2800" dirty="0">
                <a:solidFill>
                  <a:srgbClr val="0070C0"/>
                </a:solidFill>
              </a:rPr>
              <a:t> example: </a:t>
            </a:r>
            <a:r>
              <a:rPr lang="en-GB" sz="2800" dirty="0">
                <a:hlinkClick r:id="rId3"/>
              </a:rPr>
              <a:t>PCR submissions - GEO - NCBI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en-GB" sz="2800" dirty="0">
                <a:solidFill>
                  <a:srgbClr val="0070C0"/>
                </a:solidFill>
              </a:rPr>
              <a:t>README template: </a:t>
            </a:r>
            <a:r>
              <a:rPr lang="en-GB" sz="2800" dirty="0">
                <a:hlinkClick r:id="rId4"/>
              </a:rPr>
              <a:t>circadian-data-standards/README - Templates/1- General Information &amp; Instruction/README Checklist.jpg at main · </a:t>
            </a:r>
            <a:r>
              <a:rPr lang="en-GB" sz="2800" dirty="0" err="1">
                <a:hlinkClick r:id="rId4"/>
              </a:rPr>
              <a:t>circadianmentalhealth</a:t>
            </a:r>
            <a:r>
              <a:rPr lang="en-GB" sz="2800" dirty="0">
                <a:hlinkClick r:id="rId4"/>
              </a:rPr>
              <a:t>/circadian-data-standards</a:t>
            </a:r>
            <a:endParaRPr lang="en-GB" sz="2800" dirty="0">
              <a:solidFill>
                <a:srgbClr val="0070C0"/>
              </a:solidFill>
            </a:endParaRPr>
          </a:p>
          <a:p>
            <a:endParaRPr lang="en-GB" sz="2800" b="1" dirty="0">
              <a:solidFill>
                <a:srgbClr val="0070C0"/>
              </a:solidFill>
            </a:endParaRPr>
          </a:p>
          <a:p>
            <a:r>
              <a:rPr lang="en-GB" sz="2800" b="1" dirty="0">
                <a:solidFill>
                  <a:srgbClr val="0070C0"/>
                </a:solidFill>
              </a:rPr>
              <a:t>Watch this space:</a:t>
            </a:r>
          </a:p>
          <a:p>
            <a:pPr marL="457200" indent="-457200">
              <a:buFontTx/>
              <a:buChar char="-"/>
            </a:pPr>
            <a:r>
              <a:rPr lang="en-GB" sz="2800" dirty="0" err="1">
                <a:hlinkClick r:id="rId5"/>
              </a:rPr>
              <a:t>circadianmentalhealth</a:t>
            </a:r>
            <a:r>
              <a:rPr lang="en-GB" sz="2800" dirty="0">
                <a:hlinkClick r:id="rId5"/>
              </a:rPr>
              <a:t>/circadian-data-standards: Standards for data collection, data curation and data sharing in chronobiology</a:t>
            </a:r>
            <a:endParaRPr lang="en-GB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6B09-1139-4BA3-8E00-F25A948A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Room 1 – What was missing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A28A-06C7-47D5-BC1C-77FBE389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 </a:t>
            </a:r>
            <a:r>
              <a:rPr lang="pl-PL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time of day </a:t>
            </a: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ZT0 , what is meaning 0 in the timeseries</a:t>
            </a:r>
            <a:b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pl-PL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equipment</a:t>
            </a: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used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(details ..)</a:t>
            </a:r>
            <a:b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measurement interval</a:t>
            </a:r>
            <a:b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conditions in the room (light/dark), free runing or not, </a:t>
            </a:r>
            <a:b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pl-PL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age</a:t>
            </a: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organisms</a:t>
            </a:r>
            <a:b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name of researcher(s)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+ </a:t>
            </a:r>
            <a:r>
              <a:rPr lang="en-GB" sz="18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Orcid</a:t>
            </a:r>
            <a:r>
              <a:rPr lang="en-GB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+ corresponding</a:t>
            </a:r>
            <a:br>
              <a:rPr lang="pl-PL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basic description of experiment (hypothesis, etc.)</a:t>
            </a:r>
            <a:b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external conditions, e.g. stress factors</a:t>
            </a:r>
            <a:b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strain/genotype/type of organism</a:t>
            </a:r>
            <a:b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sleep hours/insomnia - standard chronotype of subject</a:t>
            </a:r>
            <a:b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what this experiment defines as 'sleep' - </a:t>
            </a:r>
            <a:r>
              <a:rPr lang="pl-PL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key definitions</a:t>
            </a:r>
            <a:b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description of samples (number)</a:t>
            </a:r>
            <a:b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pl-PL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funding bodies, PIs, etc</a:t>
            </a:r>
            <a:r>
              <a:rPr lang="pl-PL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885617-2EF3-4977-A699-F3C003B43BF3}"/>
              </a:ext>
            </a:extLst>
          </p:cNvPr>
          <p:cNvSpPr txBox="1">
            <a:spLocks/>
          </p:cNvSpPr>
          <p:nvPr/>
        </p:nvSpPr>
        <p:spPr>
          <a:xfrm>
            <a:off x="6335485" y="1513342"/>
            <a:ext cx="53993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  <a:t> - types of behaviour being monitored</a:t>
            </a:r>
            <a:b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  <a:t> - social/economic data on subjects</a:t>
            </a:r>
            <a:b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pl-PL" sz="18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ethical issues/agreements </a:t>
            </a:r>
            <a: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  <a:t>associated with the experiment</a:t>
            </a:r>
            <a:b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  <a:t> - source of the organisms (e.g. where mutants are from)</a:t>
            </a:r>
            <a:b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  <a:t> - objective or aim of this research</a:t>
            </a:r>
            <a:b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  <a:t> - time points at which data was taken (every 5 minutes/every hour/etc.)</a:t>
            </a:r>
            <a:b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  <a:t> - licences needed for experiment (e.g. for working with protected organisms)</a:t>
            </a:r>
            <a:b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  <a:t> - experimental intervention or treatment</a:t>
            </a:r>
            <a:b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  <a:t> - defining the control and testing groups</a:t>
            </a:r>
            <a:b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pl-PL" sz="18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challenges expected/faced during experiment</a:t>
            </a:r>
            <a:br>
              <a:rPr lang="pl-PL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pl-PL" sz="18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keywords</a:t>
            </a:r>
            <a:br>
              <a:rPr lang="pl-PL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pl-PL" sz="18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public engagement associated with experiment</a:t>
            </a:r>
            <a:b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  <a:t> - location of data in databases/repositories</a:t>
            </a:r>
            <a:endParaRPr lang="en-GB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39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6B09-1139-4BA3-8E00-F25A948A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Room 2 – what was missing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A28A-06C7-47D5-BC1C-77FBE389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pl-PL" sz="1800" dirty="0">
                <a:latin typeface="Arial" panose="020B0604020202020204" pitchFamily="34" charset="0"/>
              </a:rPr>
              <a:t>mediums used for drugs/</a:t>
            </a:r>
            <a:r>
              <a:rPr lang="pl-PL" sz="1800" b="1" dirty="0">
                <a:solidFill>
                  <a:srgbClr val="FF0000"/>
                </a:solidFill>
                <a:latin typeface="Arial" panose="020B0604020202020204" pitchFamily="34" charset="0"/>
              </a:rPr>
              <a:t>doses</a:t>
            </a:r>
            <a:r>
              <a:rPr lang="pl-PL" sz="1800" dirty="0">
                <a:latin typeface="Arial" panose="020B0604020202020204" pitchFamily="34" charset="0"/>
              </a:rPr>
              <a:t> used/how it is applied / time of drug application (square wave / </a:t>
            </a:r>
            <a:r>
              <a:rPr lang="pl-PL" sz="1800" b="1" dirty="0">
                <a:solidFill>
                  <a:srgbClr val="FF0000"/>
                </a:solidFill>
                <a:latin typeface="Arial" panose="020B0604020202020204" pitchFamily="34" charset="0"/>
              </a:rPr>
              <a:t>pulse</a:t>
            </a:r>
            <a:r>
              <a:rPr lang="pl-PL" sz="1800" dirty="0">
                <a:latin typeface="Arial" panose="020B0604020202020204" pitchFamily="34" charset="0"/>
              </a:rPr>
              <a:t>)</a:t>
            </a:r>
            <a:endParaRPr lang="en-GB" sz="1800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l-PL" sz="1800" dirty="0">
                <a:latin typeface="Arial" panose="020B0604020202020204" pitchFamily="34" charset="0"/>
              </a:rPr>
              <a:t> - </a:t>
            </a:r>
            <a:r>
              <a:rPr lang="en-GB" sz="1800" b="1" dirty="0">
                <a:solidFill>
                  <a:srgbClr val="FF0000"/>
                </a:solidFill>
                <a:latin typeface="Arial" panose="020B0604020202020204" pitchFamily="34" charset="0"/>
              </a:rPr>
              <a:t>Details of </a:t>
            </a:r>
            <a:r>
              <a:rPr lang="pl-PL" sz="1800" b="1" dirty="0">
                <a:solidFill>
                  <a:srgbClr val="FF0000"/>
                </a:solidFill>
                <a:latin typeface="Arial" panose="020B0604020202020204" pitchFamily="34" charset="0"/>
              </a:rPr>
              <a:t>the inverention </a:t>
            </a:r>
            <a:r>
              <a:rPr lang="pl-PL" sz="1800" dirty="0">
                <a:latin typeface="Arial" panose="020B0604020202020204" pitchFamily="34" charset="0"/>
              </a:rPr>
              <a:t>every day / continuous. is it spiked - experimental schedule (did / how did you offset your sample interventions)</a:t>
            </a:r>
            <a:endParaRPr lang="en-GB" sz="1800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l-PL" sz="1800" dirty="0">
                <a:latin typeface="Arial" panose="020B0604020202020204" pitchFamily="34" charset="0"/>
              </a:rPr>
              <a:t>- external parameters of the experiment - light sources / temperature / CO2</a:t>
            </a:r>
            <a:endParaRPr lang="en-GB" sz="1800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l-PL" sz="1800" dirty="0">
                <a:latin typeface="Arial" panose="020B0604020202020204" pitchFamily="34" charset="0"/>
              </a:rPr>
              <a:t>-subject - species, healthy/not, mutant/not</a:t>
            </a:r>
            <a:endParaRPr lang="en-GB" sz="1800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l-PL" sz="1800" dirty="0">
                <a:latin typeface="Arial" panose="020B0604020202020204" pitchFamily="34" charset="0"/>
              </a:rPr>
              <a:t>- gene tagging / how it was tagged</a:t>
            </a:r>
            <a:endParaRPr lang="en-GB" sz="1800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pl-PL" sz="1800" dirty="0">
                <a:latin typeface="Arial" panose="020B0604020202020204" pitchFamily="34" charset="0"/>
              </a:rPr>
              <a:t>- info about gene /protein that you're looking at  - openly available</a:t>
            </a:r>
            <a:endParaRPr lang="en-GB" sz="1800" dirty="0">
              <a:latin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885617-2EF3-4977-A699-F3C003B43BF3}"/>
              </a:ext>
            </a:extLst>
          </p:cNvPr>
          <p:cNvSpPr txBox="1">
            <a:spLocks/>
          </p:cNvSpPr>
          <p:nvPr/>
        </p:nvSpPr>
        <p:spPr>
          <a:xfrm>
            <a:off x="6335485" y="1513342"/>
            <a:ext cx="539931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pl-PL" sz="1800" dirty="0">
                <a:latin typeface="Arial" panose="020B0604020202020204" pitchFamily="34" charset="0"/>
              </a:rPr>
              <a:t>- administration method of intervention</a:t>
            </a:r>
            <a:endParaRPr lang="en-GB"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pl-PL" sz="1800" dirty="0">
                <a:latin typeface="Arial" panose="020B0604020202020204" pitchFamily="34" charset="0"/>
              </a:rPr>
              <a:t>- devices used for measuring &amp; calibration calcs e.g. for LOQ/LOD. Bioluminescence cameras / plate readers etc. Syringe pumps...</a:t>
            </a:r>
            <a:endParaRPr lang="en-GB"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pl-PL" sz="1800" dirty="0">
                <a:latin typeface="Arial" panose="020B0604020202020204" pitchFamily="34" charset="0"/>
              </a:rPr>
              <a:t>- </a:t>
            </a:r>
            <a:r>
              <a:rPr lang="pl-PL" sz="1800" b="1" dirty="0">
                <a:solidFill>
                  <a:srgbClr val="FF0000"/>
                </a:solidFill>
                <a:latin typeface="Arial" panose="020B0604020202020204" pitchFamily="34" charset="0"/>
              </a:rPr>
              <a:t>devices</a:t>
            </a:r>
            <a:r>
              <a:rPr lang="pl-PL" sz="1800" dirty="0">
                <a:latin typeface="Arial" panose="020B0604020202020204" pitchFamily="34" charset="0"/>
              </a:rPr>
              <a:t> used for applying the intervention</a:t>
            </a:r>
            <a:endParaRPr lang="en-GB"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pl-PL" sz="1800" dirty="0">
                <a:latin typeface="Arial" panose="020B0604020202020204" pitchFamily="34" charset="0"/>
              </a:rPr>
              <a:t>protocol/procedure</a:t>
            </a:r>
            <a:endParaRPr lang="en-GB"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pl-PL" sz="1800" dirty="0">
                <a:latin typeface="Arial" panose="020B0604020202020204" pitchFamily="34" charset="0"/>
              </a:rPr>
              <a:t>- </a:t>
            </a:r>
            <a:r>
              <a:rPr lang="pl-PL" sz="1800" b="1" dirty="0">
                <a:solidFill>
                  <a:srgbClr val="FF0000"/>
                </a:solidFill>
                <a:latin typeface="Arial" panose="020B0604020202020204" pitchFamily="34" charset="0"/>
              </a:rPr>
              <a:t>purpose of intervention</a:t>
            </a:r>
            <a:endParaRPr lang="en-GB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pl-PL" sz="1800" dirty="0">
                <a:latin typeface="Arial" panose="020B0604020202020204" pitchFamily="34" charset="0"/>
              </a:rPr>
              <a:t>- what is the intervention</a:t>
            </a:r>
            <a:endParaRPr lang="en-GB"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GB" sz="1800" dirty="0">
                <a:latin typeface="Arial" panose="020B0604020202020204" pitchFamily="34" charset="0"/>
              </a:rPr>
              <a:t>-</a:t>
            </a:r>
            <a:r>
              <a:rPr lang="pl-PL" sz="1800" dirty="0">
                <a:latin typeface="Arial" panose="020B0604020202020204" pitchFamily="34" charset="0"/>
              </a:rPr>
              <a:t>sampling rate/frequency</a:t>
            </a:r>
            <a:endParaRPr lang="en-GB"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pl-PL" sz="1800" dirty="0">
                <a:latin typeface="Arial" panose="020B0604020202020204" pitchFamily="34" charset="0"/>
              </a:rPr>
              <a:t>- where does the intervention (drug, protein...) come from</a:t>
            </a:r>
            <a:r>
              <a:rPr lang="en-GB" sz="1800" dirty="0">
                <a:latin typeface="Arial" panose="020B0604020202020204" pitchFamily="34" charset="0"/>
              </a:rPr>
              <a:t> – </a:t>
            </a:r>
            <a:r>
              <a:rPr lang="en-GB" sz="1800" b="1" dirty="0">
                <a:solidFill>
                  <a:srgbClr val="FF0000"/>
                </a:solidFill>
                <a:latin typeface="Arial" panose="020B0604020202020204" pitchFamily="34" charset="0"/>
              </a:rPr>
              <a:t>Manufacturing</a:t>
            </a:r>
            <a:r>
              <a:rPr lang="en-GB" sz="1800" dirty="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pl-PL" sz="1800" dirty="0">
                <a:latin typeface="Arial" panose="020B0604020202020204" pitchFamily="34" charset="0"/>
              </a:rPr>
              <a:t> populations (e.g. control group)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2854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D598-7DBD-4D1E-8F53-4D952FCB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C3B2C2-2988-411F-A5B6-9A0557BB6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8" t="3129" r="9306" b="6318"/>
          <a:stretch/>
        </p:blipFill>
        <p:spPr>
          <a:xfrm>
            <a:off x="3394363" y="570573"/>
            <a:ext cx="5403273" cy="5716854"/>
          </a:xfrm>
        </p:spPr>
      </p:pic>
    </p:spTree>
    <p:extLst>
      <p:ext uri="{BB962C8B-B14F-4D97-AF65-F5344CB8AC3E}">
        <p14:creationId xmlns:p14="http://schemas.microsoft.com/office/powerpoint/2010/main" val="316144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err="1">
                <a:solidFill>
                  <a:srgbClr val="0070C0"/>
                </a:solidFill>
              </a:rPr>
              <a:t>Benefits</a:t>
            </a:r>
            <a:r>
              <a:rPr lang="pl-PL" sz="2800" dirty="0">
                <a:solidFill>
                  <a:srgbClr val="0070C0"/>
                </a:solidFill>
              </a:rPr>
              <a:t> of </a:t>
            </a:r>
            <a:r>
              <a:rPr lang="pl-PL" sz="2800" dirty="0" err="1">
                <a:solidFill>
                  <a:srgbClr val="0070C0"/>
                </a:solidFill>
              </a:rPr>
              <a:t>having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templates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saves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times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enforces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best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practices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provides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guideline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gives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confidence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assures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consistency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allows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automatization</a:t>
            </a:r>
            <a:r>
              <a:rPr lang="pl-PL" sz="2800" dirty="0">
                <a:solidFill>
                  <a:srgbClr val="0070C0"/>
                </a:solidFill>
              </a:rPr>
              <a:t> of </a:t>
            </a:r>
            <a:r>
              <a:rPr lang="pl-PL" sz="2800" dirty="0" err="1">
                <a:solidFill>
                  <a:srgbClr val="0070C0"/>
                </a:solidFill>
              </a:rPr>
              <a:t>searching</a:t>
            </a:r>
            <a:r>
              <a:rPr lang="pl-PL" sz="2800" dirty="0">
                <a:solidFill>
                  <a:srgbClr val="0070C0"/>
                </a:solidFill>
              </a:rPr>
              <a:t> / </a:t>
            </a:r>
            <a:r>
              <a:rPr lang="pl-PL" sz="2800" dirty="0" err="1">
                <a:solidFill>
                  <a:srgbClr val="0070C0"/>
                </a:solidFill>
              </a:rPr>
              <a:t>processing</a:t>
            </a:r>
            <a:r>
              <a:rPr lang="pl-PL" sz="2800" dirty="0">
                <a:solidFill>
                  <a:srgbClr val="0070C0"/>
                </a:solidFill>
              </a:rPr>
              <a:t> /</a:t>
            </a:r>
            <a:r>
              <a:rPr lang="pl-PL" sz="2800" dirty="0" err="1">
                <a:solidFill>
                  <a:srgbClr val="0070C0"/>
                </a:solidFill>
              </a:rPr>
              <a:t>analysis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Example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GB" sz="2800" dirty="0">
                <a:hlinkClick r:id="rId2"/>
              </a:rPr>
              <a:t>fair-bio-practice/files/readme_template_BioRDM.txt at </a:t>
            </a:r>
            <a:r>
              <a:rPr lang="en-GB" sz="2800" dirty="0" err="1">
                <a:hlinkClick r:id="rId2"/>
              </a:rPr>
              <a:t>gh</a:t>
            </a:r>
            <a:r>
              <a:rPr lang="en-GB" sz="2800" dirty="0">
                <a:hlinkClick r:id="rId2"/>
              </a:rPr>
              <a:t>-pages · carpentries-incubator/fair-bio-practice</a:t>
            </a: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18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In ELN for </a:t>
            </a:r>
            <a:r>
              <a:rPr lang="pl-PL" sz="2800" dirty="0" err="1">
                <a:solidFill>
                  <a:srgbClr val="0070C0"/>
                </a:solidFill>
              </a:rPr>
              <a:t>different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experiment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type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pl-PL" sz="2800" dirty="0" err="1">
                <a:solidFill>
                  <a:srgbClr val="0070C0"/>
                </a:solidFill>
              </a:rPr>
              <a:t>e.g</a:t>
            </a:r>
            <a:r>
              <a:rPr lang="pl-PL" sz="2800" dirty="0">
                <a:solidFill>
                  <a:srgbClr val="0070C0"/>
                </a:solidFill>
              </a:rPr>
              <a:t>. </a:t>
            </a:r>
            <a:r>
              <a:rPr lang="pl-PL" sz="2800" dirty="0" err="1">
                <a:solidFill>
                  <a:srgbClr val="0070C0"/>
                </a:solidFill>
              </a:rPr>
              <a:t>Benchling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For </a:t>
            </a:r>
            <a:r>
              <a:rPr lang="pl-PL" sz="2800" dirty="0" err="1">
                <a:solidFill>
                  <a:srgbClr val="0070C0"/>
                </a:solidFill>
              </a:rPr>
              <a:t>samples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registration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For </a:t>
            </a:r>
            <a:r>
              <a:rPr lang="pl-PL" sz="2800" dirty="0" err="1">
                <a:solidFill>
                  <a:srgbClr val="0070C0"/>
                </a:solidFill>
              </a:rPr>
              <a:t>project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structure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For readme file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SR/MA Reporting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Clinical Trial registration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</a:rPr>
              <a:t>Per </a:t>
            </a:r>
            <a:r>
              <a:rPr lang="pl-PL" sz="2800" dirty="0" err="1">
                <a:solidFill>
                  <a:srgbClr val="0070C0"/>
                </a:solidFill>
              </a:rPr>
              <a:t>experiment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type</a:t>
            </a:r>
            <a:r>
              <a:rPr lang="pl-PL" sz="2800" dirty="0">
                <a:solidFill>
                  <a:srgbClr val="0070C0"/>
                </a:solidFill>
              </a:rPr>
              <a:t> / </a:t>
            </a:r>
            <a:r>
              <a:rPr lang="pl-PL" sz="2800" dirty="0" err="1">
                <a:solidFill>
                  <a:srgbClr val="0070C0"/>
                </a:solidFill>
              </a:rPr>
              <a:t>technique</a:t>
            </a:r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</a:rPr>
              <a:t>For </a:t>
            </a:r>
            <a:r>
              <a:rPr lang="pl-PL" sz="2800" dirty="0" err="1">
                <a:solidFill>
                  <a:srgbClr val="0070C0"/>
                </a:solidFill>
              </a:rPr>
              <a:t>any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repeating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activities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61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Write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own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template</a:t>
            </a:r>
            <a:r>
              <a:rPr lang="pl-PL" sz="2800" dirty="0">
                <a:solidFill>
                  <a:srgbClr val="0070C0"/>
                </a:solidFill>
              </a:rPr>
              <a:t> for </a:t>
            </a:r>
            <a:r>
              <a:rPr lang="pl-PL" sz="2800" dirty="0" err="1">
                <a:solidFill>
                  <a:srgbClr val="0070C0"/>
                </a:solidFill>
              </a:rPr>
              <a:t>either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pl-PL" sz="2800" dirty="0">
                <a:solidFill>
                  <a:srgbClr val="0070C0"/>
                </a:solidFill>
              </a:rPr>
              <a:t>a </a:t>
            </a:r>
            <a:r>
              <a:rPr lang="pl-PL" sz="2800" dirty="0" err="1">
                <a:solidFill>
                  <a:srgbClr val="0070C0"/>
                </a:solidFill>
              </a:rPr>
              <a:t>measurement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pl-PL" sz="2800" dirty="0" err="1">
                <a:solidFill>
                  <a:srgbClr val="0070C0"/>
                </a:solidFill>
              </a:rPr>
              <a:t>e.g</a:t>
            </a:r>
            <a:r>
              <a:rPr lang="pl-PL" sz="2800" dirty="0">
                <a:solidFill>
                  <a:srgbClr val="0070C0"/>
                </a:solidFill>
              </a:rPr>
              <a:t>. PCR on robot)</a:t>
            </a:r>
          </a:p>
          <a:p>
            <a:pPr marL="457200" indent="-457200">
              <a:buFontTx/>
              <a:buChar char="-"/>
            </a:pPr>
            <a:r>
              <a:rPr lang="pl-PL" sz="2800" dirty="0">
                <a:solidFill>
                  <a:srgbClr val="0070C0"/>
                </a:solidFill>
              </a:rPr>
              <a:t>Experiment (</a:t>
            </a:r>
            <a:r>
              <a:rPr lang="pl-PL" sz="2800" dirty="0" err="1">
                <a:solidFill>
                  <a:srgbClr val="0070C0"/>
                </a:solidFill>
              </a:rPr>
              <a:t>e.g</a:t>
            </a:r>
            <a:r>
              <a:rPr lang="pl-PL" sz="2800" dirty="0">
                <a:solidFill>
                  <a:srgbClr val="0070C0"/>
                </a:solidFill>
              </a:rPr>
              <a:t>. </a:t>
            </a:r>
            <a:r>
              <a:rPr lang="pl-PL" sz="2800" dirty="0" err="1">
                <a:solidFill>
                  <a:srgbClr val="0070C0"/>
                </a:solidFill>
              </a:rPr>
              <a:t>gene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levels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response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stress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Tx/>
              <a:buChar char="-"/>
            </a:pPr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</a:rPr>
              <a:t>In Excel </a:t>
            </a:r>
            <a:r>
              <a:rPr lang="pl-PL" sz="2800" dirty="0" err="1">
                <a:solidFill>
                  <a:srgbClr val="0070C0"/>
                </a:solidFill>
              </a:rPr>
              <a:t>or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Document</a:t>
            </a:r>
            <a:r>
              <a:rPr lang="pl-PL" sz="2800" dirty="0">
                <a:solidFill>
                  <a:srgbClr val="0070C0"/>
                </a:solidFill>
              </a:rPr>
              <a:t> (txt </a:t>
            </a:r>
            <a:r>
              <a:rPr lang="pl-PL" sz="2800" dirty="0" err="1">
                <a:solidFill>
                  <a:srgbClr val="0070C0"/>
                </a:solidFill>
              </a:rPr>
              <a:t>or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word</a:t>
            </a:r>
            <a:r>
              <a:rPr lang="pl-PL" sz="2800" dirty="0">
                <a:solidFill>
                  <a:srgbClr val="0070C0"/>
                </a:solidFill>
              </a:rPr>
              <a:t>), </a:t>
            </a:r>
            <a:r>
              <a:rPr lang="pl-PL" sz="2800" dirty="0" err="1">
                <a:solidFill>
                  <a:srgbClr val="0070C0"/>
                </a:solidFill>
              </a:rPr>
              <a:t>Benchling</a:t>
            </a: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0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will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need</a:t>
            </a:r>
            <a:r>
              <a:rPr lang="pl-PL" sz="2800" dirty="0">
                <a:solidFill>
                  <a:srgbClr val="0070C0"/>
                </a:solidFill>
              </a:rPr>
              <a:t> as the </a:t>
            </a:r>
            <a:r>
              <a:rPr lang="pl-PL" sz="2800" dirty="0" err="1">
                <a:solidFill>
                  <a:srgbClr val="0070C0"/>
                </a:solidFill>
              </a:rPr>
              <a:t>producer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will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need</a:t>
            </a:r>
            <a:r>
              <a:rPr lang="pl-PL" sz="2800" dirty="0">
                <a:solidFill>
                  <a:srgbClr val="0070C0"/>
                </a:solidFill>
              </a:rPr>
              <a:t> as the </a:t>
            </a:r>
            <a:r>
              <a:rPr lang="pl-PL" sz="2800" dirty="0" err="1">
                <a:solidFill>
                  <a:srgbClr val="0070C0"/>
                </a:solidFill>
              </a:rPr>
              <a:t>consumer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how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could</a:t>
            </a:r>
            <a:r>
              <a:rPr lang="pl-PL" sz="2800" dirty="0">
                <a:solidFill>
                  <a:srgbClr val="0070C0"/>
                </a:solidFill>
              </a:rPr>
              <a:t> limit the </a:t>
            </a:r>
            <a:r>
              <a:rPr lang="pl-PL" sz="2800" dirty="0" err="1">
                <a:solidFill>
                  <a:srgbClr val="0070C0"/>
                </a:solidFill>
              </a:rPr>
              <a:t>values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pl-PL" sz="2800" dirty="0" err="1">
                <a:solidFill>
                  <a:srgbClr val="0070C0"/>
                </a:solidFill>
              </a:rPr>
              <a:t>controlled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vocabularies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PID </a:t>
            </a:r>
            <a:r>
              <a:rPr lang="pl-PL" sz="2800" dirty="0" err="1">
                <a:solidFill>
                  <a:srgbClr val="0070C0"/>
                </a:solidFill>
              </a:rPr>
              <a:t>or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ontology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terms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could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use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annotate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75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F5B2-D5BB-4E70-901E-47C15FA7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766"/>
            <a:ext cx="10515600" cy="1325563"/>
          </a:xfrm>
        </p:spPr>
        <p:txBody>
          <a:bodyPr/>
          <a:lstStyle/>
          <a:p>
            <a:r>
              <a:rPr lang="en-GB" dirty="0"/>
              <a:t>The three pillars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C5EA4-A823-41BB-8790-D866D1A9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08F54-35E9-44FC-8C5E-1CB5133B69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78" b="14182"/>
          <a:stretch/>
        </p:blipFill>
        <p:spPr>
          <a:xfrm>
            <a:off x="2533995" y="1479662"/>
            <a:ext cx="6858000" cy="45221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8C63511-1A40-44A5-93B2-B1214C157381}"/>
              </a:ext>
            </a:extLst>
          </p:cNvPr>
          <p:cNvSpPr txBox="1">
            <a:spLocks/>
          </p:cNvSpPr>
          <p:nvPr/>
        </p:nvSpPr>
        <p:spPr>
          <a:xfrm rot="16200000">
            <a:off x="3285601" y="3444345"/>
            <a:ext cx="2617124" cy="577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Precision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246C5A-555C-4AE4-A61C-B2E948A07D1B}"/>
              </a:ext>
            </a:extLst>
          </p:cNvPr>
          <p:cNvSpPr txBox="1">
            <a:spLocks/>
          </p:cNvSpPr>
          <p:nvPr/>
        </p:nvSpPr>
        <p:spPr>
          <a:xfrm rot="16200000">
            <a:off x="4654433" y="3539446"/>
            <a:ext cx="2617124" cy="577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Consistency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0E5F09-2496-4687-AE10-4A192AF7C7B5}"/>
              </a:ext>
            </a:extLst>
          </p:cNvPr>
          <p:cNvSpPr txBox="1">
            <a:spLocks/>
          </p:cNvSpPr>
          <p:nvPr/>
        </p:nvSpPr>
        <p:spPr>
          <a:xfrm rot="16200000">
            <a:off x="6080068" y="2972493"/>
            <a:ext cx="2617124" cy="577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397613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1 – Pad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4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3469</TotalTime>
  <Words>699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Templates</vt:lpstr>
      <vt:lpstr>Templates</vt:lpstr>
      <vt:lpstr>Templates</vt:lpstr>
      <vt:lpstr>Templates</vt:lpstr>
      <vt:lpstr>Templates</vt:lpstr>
      <vt:lpstr>The three pillars</vt:lpstr>
      <vt:lpstr>Templates</vt:lpstr>
      <vt:lpstr>Templates</vt:lpstr>
      <vt:lpstr>Room 1 – What was missing</vt:lpstr>
      <vt:lpstr>Room 2 – what was missing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Haya Deeb</cp:lastModifiedBy>
  <cp:revision>66</cp:revision>
  <dcterms:created xsi:type="dcterms:W3CDTF">2021-06-07T08:35:11Z</dcterms:created>
  <dcterms:modified xsi:type="dcterms:W3CDTF">2025-01-28T11:39:19Z</dcterms:modified>
</cp:coreProperties>
</file>