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1pPr>
    <a:lvl2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2pPr>
    <a:lvl3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3pPr>
    <a:lvl4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4pPr>
    <a:lvl5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5pPr>
    <a:lvl6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6pPr>
    <a:lvl7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7pPr>
    <a:lvl8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8pPr>
    <a:lvl9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CMU Bright Roman"/>
        <a:ea typeface="CMU Bright Roman"/>
        <a:cs typeface="CMU Bright Roman"/>
        <a:sym typeface="CMU Bright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214599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3500">
                <a:latin typeface="CMU Bright Roman"/>
                <a:ea typeface="CMU Bright Roman"/>
                <a:cs typeface="CMU Bright Roman"/>
                <a:sym typeface="CMU Bright Roman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3500">
                <a:latin typeface="CMU Bright Roman"/>
                <a:ea typeface="CMU Bright Roman"/>
                <a:cs typeface="CMU Bright Roman"/>
                <a:sym typeface="CMU Bright Roman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3500">
                <a:latin typeface="CMU Bright Roman"/>
                <a:ea typeface="CMU Bright Roman"/>
                <a:cs typeface="CMU Bright Roman"/>
                <a:sym typeface="CMU Bright Roman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3500">
                <a:latin typeface="CMU Bright Roman"/>
                <a:ea typeface="CMU Bright Roman"/>
                <a:cs typeface="CMU Bright Roman"/>
                <a:sym typeface="CMU Bright Roman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3500">
                <a:latin typeface="CMU Bright Roman"/>
                <a:ea typeface="CMU Bright Roman"/>
                <a:cs typeface="CMU Bright Roman"/>
                <a:sym typeface="CMU Bright Roman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3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rcRect l="0" t="30458" r="0" b="34331"/>
          <a:stretch>
            <a:fillRect/>
          </a:stretch>
        </p:blipFill>
        <p:spPr>
          <a:xfrm>
            <a:off x="10396" y="8591461"/>
            <a:ext cx="6073421" cy="113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 5" descr="Imag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2431" y="8632156"/>
            <a:ext cx="1287641" cy="104891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 copie">
    <p:bg>
      <p:bgPr>
        <a:solidFill>
          <a:schemeClr val="accent2">
            <a:hueOff val="167855"/>
            <a:satOff val="17755"/>
            <a:lumOff val="-1667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 sz="8000"/>
            </a:lvl1pPr>
          </a:lstStyle>
          <a:p>
            <a:pPr/>
            <a:r>
              <a:t>Texte du titre</a:t>
            </a:r>
          </a:p>
        </p:txBody>
      </p:sp>
      <p:pic>
        <p:nvPicPr>
          <p:cNvPr id="31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rcRect l="0" t="30458" r="0" b="34331"/>
          <a:stretch>
            <a:fillRect/>
          </a:stretch>
        </p:blipFill>
        <p:spPr>
          <a:xfrm>
            <a:off x="10396" y="8591461"/>
            <a:ext cx="6073421" cy="113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 5" descr="Imag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2431" y="8632156"/>
            <a:ext cx="1287641" cy="104891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xfrm>
            <a:off x="469136" y="12093"/>
            <a:ext cx="12066528" cy="1305224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Texte niveau 1…"/>
          <p:cNvSpPr txBox="1"/>
          <p:nvPr>
            <p:ph type="body" idx="1"/>
          </p:nvPr>
        </p:nvSpPr>
        <p:spPr>
          <a:xfrm>
            <a:off x="469136" y="1902866"/>
            <a:ext cx="12066528" cy="7032626"/>
          </a:xfrm>
          <a:prstGeom prst="rect">
            <a:avLst/>
          </a:prstGeom>
        </p:spPr>
        <p:txBody>
          <a:bodyPr anchor="t"/>
          <a:lstStyle>
            <a:lvl1pPr marL="350921" indent="-350921">
              <a:buSzPct val="140000"/>
              <a:defRPr>
                <a:latin typeface="CMU Bright Roman"/>
                <a:ea typeface="CMU Bright Roman"/>
                <a:cs typeface="CMU Bright Roman"/>
                <a:sym typeface="CMU Bright Roman"/>
              </a:defRPr>
            </a:lvl1pPr>
            <a:lvl2pPr>
              <a:buChar char="-"/>
              <a:defRPr>
                <a:latin typeface="CMU Bright Roman"/>
                <a:ea typeface="CMU Bright Roman"/>
                <a:cs typeface="CMU Bright Roman"/>
                <a:sym typeface="CMU Bright Roman"/>
              </a:defRPr>
            </a:lvl2pPr>
            <a:lvl3pPr>
              <a:buSzPct val="100000"/>
              <a:defRPr>
                <a:latin typeface="CMU Bright Roman"/>
                <a:ea typeface="CMU Bright Roman"/>
                <a:cs typeface="CMU Bright Roman"/>
                <a:sym typeface="CMU Bright Roman"/>
              </a:defRPr>
            </a:lvl3pPr>
            <a:lvl4pPr>
              <a:buSzPct val="100000"/>
              <a:buChar char="-"/>
              <a:defRPr>
                <a:latin typeface="CMU Bright Roman"/>
                <a:ea typeface="CMU Bright Roman"/>
                <a:cs typeface="CMU Bright Roman"/>
                <a:sym typeface="CMU Bright Roman"/>
              </a:defRPr>
            </a:lvl4pPr>
            <a:lvl5pPr>
              <a:buSzPct val="100000"/>
              <a:buChar char="-"/>
              <a:defRPr>
                <a:latin typeface="CMU Bright Roman"/>
                <a:ea typeface="CMU Bright Roman"/>
                <a:cs typeface="CMU Bright Roman"/>
                <a:sym typeface="CMU Bright Roman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xfrm>
            <a:off x="12627372" y="9385300"/>
            <a:ext cx="316282" cy="355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Source Sans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Numéro de diapositive"/>
          <p:cNvSpPr txBox="1"/>
          <p:nvPr>
            <p:ph type="sldNum" sz="quarter" idx="2"/>
          </p:nvPr>
        </p:nvSpPr>
        <p:spPr>
          <a:xfrm>
            <a:off x="12653484" y="94361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Texte niveau 1…"/>
          <p:cNvSpPr txBox="1"/>
          <p:nvPr/>
        </p:nvSpPr>
        <p:spPr>
          <a:xfrm>
            <a:off x="469136" y="1902866"/>
            <a:ext cx="12066528" cy="703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350921" indent="-350921">
              <a:spcBef>
                <a:spcPts val="2000"/>
              </a:spcBef>
              <a:buClr>
                <a:schemeClr val="accent1">
                  <a:hueOff val="114395"/>
                  <a:lumOff val="-24975"/>
                </a:schemeClr>
              </a:buClr>
              <a:buSzPct val="140000"/>
              <a:buChar char="‣"/>
            </a:lvl1pPr>
            <a:lvl2pPr marL="861218" indent="-416718">
              <a:spcBef>
                <a:spcPts val="2000"/>
              </a:spcBef>
              <a:buClr>
                <a:schemeClr val="accent1">
                  <a:hueOff val="114395"/>
                  <a:lumOff val="-24975"/>
                </a:schemeClr>
              </a:buClr>
              <a:buSzPct val="100000"/>
              <a:buChar char="-"/>
            </a:lvl2pPr>
            <a:lvl3pPr marL="1305718" indent="-416718">
              <a:spcBef>
                <a:spcPts val="2000"/>
              </a:spcBef>
              <a:buClr>
                <a:schemeClr val="accent1">
                  <a:hueOff val="114395"/>
                  <a:lumOff val="-24975"/>
                </a:schemeClr>
              </a:buClr>
              <a:buSzPct val="100000"/>
              <a:buChar char="•"/>
            </a:lvl3pPr>
            <a:lvl4pPr marL="1750218" indent="-416718">
              <a:spcBef>
                <a:spcPts val="2000"/>
              </a:spcBef>
              <a:buClr>
                <a:schemeClr val="accent1">
                  <a:hueOff val="114395"/>
                  <a:lumOff val="-24975"/>
                </a:schemeClr>
              </a:buClr>
              <a:buSzPct val="100000"/>
              <a:buChar char="-"/>
            </a:lvl4pPr>
            <a:lvl5pPr marL="2194718" indent="-416718">
              <a:spcBef>
                <a:spcPts val="2000"/>
              </a:spcBef>
              <a:buClr>
                <a:schemeClr val="accent1">
                  <a:hueOff val="114395"/>
                  <a:lumOff val="-24975"/>
                </a:schemeClr>
              </a:buClr>
              <a:buSzPct val="100000"/>
              <a:buChar char="-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e du titre"/>
          <p:cNvSpPr txBox="1"/>
          <p:nvPr>
            <p:ph type="title"/>
          </p:nvPr>
        </p:nvSpPr>
        <p:spPr>
          <a:xfrm>
            <a:off x="443306" y="1355982"/>
            <a:ext cx="12118188" cy="814507"/>
          </a:xfrm>
          <a:prstGeom prst="rect">
            <a:avLst/>
          </a:prstGeom>
        </p:spPr>
        <p:txBody>
          <a:bodyPr lIns="130026" tIns="130026" rIns="130026" bIns="130026" anchor="t"/>
          <a:lstStyle>
            <a:lvl1pPr defTabSz="1733973">
              <a:defRPr b="1" sz="5200">
                <a:solidFill>
                  <a:srgbClr val="BEBF32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81" name="Google Shape;54;p8" descr="Google Shape;54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6316" y="7668873"/>
            <a:ext cx="1081083" cy="814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Google Shape;55;p8" descr="Google Shape;55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7688" y="7798206"/>
            <a:ext cx="1489424" cy="736179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Google Shape;56;p8"/>
          <p:cNvSpPr txBox="1"/>
          <p:nvPr/>
        </p:nvSpPr>
        <p:spPr>
          <a:xfrm>
            <a:off x="-1" y="7881706"/>
            <a:ext cx="1772375" cy="666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defTabSz="1733973">
              <a:spcBef>
                <a:spcPts val="0"/>
              </a:spcBef>
              <a:defRPr sz="2600">
                <a:solidFill>
                  <a:srgbClr val="BEBF32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#</a:t>
            </a:r>
            <a:r>
              <a:rPr>
                <a:solidFill>
                  <a:srgbClr val="000000"/>
                </a:solidFill>
              </a:rPr>
              <a:t>ELIXIR21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xfrm>
            <a:off x="6285653" y="7739669"/>
            <a:ext cx="3034455" cy="519276"/>
          </a:xfrm>
          <a:prstGeom prst="rect">
            <a:avLst/>
          </a:prstGeom>
        </p:spPr>
        <p:txBody>
          <a:bodyPr lIns="130026" tIns="130026" rIns="130026" bIns="130026" anchor="ctr">
            <a:normAutofit fontScale="100000" lnSpcReduction="0"/>
          </a:bodyPr>
          <a:lstStyle>
            <a:lvl1pPr algn="r" defTabSz="1733973"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463823" y="0"/>
            <a:ext cx="11864252" cy="1315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chemeClr val="accent1">
              <a:hueOff val="114395"/>
              <a:lumOff val="-24975"/>
            </a:schemeClr>
          </a:solidFill>
          <a:uFillTx/>
          <a:latin typeface="CMU Bright Roman"/>
          <a:ea typeface="CMU Bright Roman"/>
          <a:cs typeface="CMU Bright Roman"/>
          <a:sym typeface="CMU Bright Roman"/>
        </a:defRPr>
      </a:lvl9pPr>
    </p:titleStyle>
    <p:bodyStyle>
      <a:lvl1pPr marL="4167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00000"/>
        <a:buFontTx/>
        <a:buChar char="‣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8612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00000"/>
        <a:buFontTx/>
        <a:buChar char="‣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13057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17502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21947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26392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30837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35282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3972718" marR="0" indent="-41671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>
            <a:hueOff val="114395"/>
            <a:lumOff val="-24975"/>
          </a:schemeClr>
        </a:buClr>
        <a:buSzPct val="14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3.org/TR/shacl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ook.validatingrdf.com" TargetMode="External"/><Relationship Id="rId3" Type="http://schemas.openxmlformats.org/officeDocument/2006/relationships/hyperlink" Target="http://www.validatingrdf.com/tutorial/iswc2020/" TargetMode="External"/><Relationship Id="rId4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air-checker.france-bioinformatique.fr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hema.org" TargetMode="External"/><Relationship Id="rId3" Type="http://schemas.openxmlformats.org/officeDocument/2006/relationships/hyperlink" Target="https://validator.schema.org/#url=http://bio.tools/bwa" TargetMode="External"/><Relationship Id="rId4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ioSchemas/bioschemas-validation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hyperlink" Target="https://mybinder.org/v2/gh/BioSchemas/bioschemas-validation/HEAD" TargetMode="External"/><Relationship Id="rId5" Type="http://schemas.openxmlformats.org/officeDocument/2006/relationships/hyperlink" Target="https://github.com/BioSchemas/bioschemas-validat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hema.org" TargetMode="External"/><Relationship Id="rId3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Validating Bioschemas marku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/>
            <a:r>
              <a:t>Validating Bioschemas markup</a:t>
            </a:r>
          </a:p>
        </p:txBody>
      </p:sp>
      <p:sp>
        <p:nvSpPr>
          <p:cNvPr id="94" name="Alban Gaignard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Alban Gaignard</a:t>
            </a:r>
          </a:p>
          <a:p>
            <a:pPr/>
            <a:r>
              <a:t>CNRS, ELIXIR-FR</a:t>
            </a:r>
          </a:p>
          <a:p>
            <a:pPr/>
            <a:r>
              <a:t>Institut du Thorax, Nantes, France</a:t>
            </a:r>
          </a:p>
        </p:txBody>
      </p:sp>
      <p:pic>
        <p:nvPicPr>
          <p:cNvPr id="95" name="ACM_Y3A5WxqtEU0Omz961J66XYtpBxKhD7nyGxl1xnwi2NKi0akDnEGDoRRbaX0T0SGT7hHGWX_4HuA6g-U0lUOiiAWuEAgVmEmDUIZyjscbThP8OfQpXorX1EtJ-rvxZw.png" descr="ACM_Y3A5WxqtEU0Omz961J66XYtpBxKhD7nyGxl1xnwi2NKi0akDnEGDoRRbaX0T0SGT7hHGWX_4HuA6g-U0lUOiiAWuEAgVmEmDUIZyjscbThP8OfQpXorX1EtJ-rvxZ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673" y="-49805"/>
            <a:ext cx="13058146" cy="3827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oogle Shape;231;p28" descr="Google Shape;231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9742" y="8850155"/>
            <a:ext cx="1565316" cy="876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KfDeDbHDyDZOaDVmeSnBU2LZ5gLgCz2YzZyMBArlTzkcBRSRvdR2ek6cnyFhzdzdpAcl3SNtK5MfECwLFVNhVGwyU7NbKOSR_BrvnSaAue-lEk_H8CRcuDFlAB8bNbkVEdQyTwWF.png" descr="KfDeDbHDyDZOaDVmeSnBU2LZ5gLgCz2YzZyMBArlTzkcBRSRvdR2ek6cnyFhzdzdpAcl3SNtK5MfECwLFVNhVGwyU7NbKOSR_BrvnSaAue-lEk_H8CRcuDFlAB8bNbkVEdQyTwWF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69544" y="3844732"/>
            <a:ext cx="1130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_3TrM92KwP2JTrcgq-ndChUeB76z_6IAGj3PrGF2dBvXl2U-5-Eg1450Ua0UXcqwW05pVtmuYD9gpqtVfc3eA1XAg_74H_MhRdXyVtxuzTSYC5K4y2AdgeUuXCTyrrb2X6sAYCBw.png" descr="_3TrM92KwP2JTrcgq-ndChUeB76z_6IAGj3PrGF2dBvXl2U-5-Eg1450Ua0UXcqwW05pVtmuYD9gpqtVfc3eA1XAg_74H_MhRdXyVtxuzTSYC5K4y2AdgeUuXCTyrrb2X6sAYCB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02816" y="8723117"/>
            <a:ext cx="1130301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upporting automated Bioschemas validation with SHAC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Supporting automated Bioschemas validation with SHACL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C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SHACL </a:t>
            </a:r>
          </a:p>
        </p:txBody>
      </p:sp>
      <p:sp>
        <p:nvSpPr>
          <p:cNvPr id="150" name="Stands for &quot;SHApes Constraint Language&quot;.…"/>
          <p:cNvSpPr txBox="1"/>
          <p:nvPr>
            <p:ph type="body" idx="1"/>
          </p:nvPr>
        </p:nvSpPr>
        <p:spPr>
          <a:xfrm>
            <a:off x="469136" y="1816384"/>
            <a:ext cx="12066528" cy="514131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Stands for "SHApes Constraint Language".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W3C recommendation</a:t>
            </a:r>
            <a:r>
              <a:t> (July 2017) aimed at validating RDF graphs.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Similar to the ShEx (Shape Expressions) initiative.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Shape = pattern / constraints for an RDF graph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SHACL shapes are written with RDF triples</a:t>
            </a:r>
          </a:p>
        </p:txBody>
      </p:sp>
      <p:sp>
        <p:nvSpPr>
          <p:cNvPr id="151" name="Numéro de diapositive"/>
          <p:cNvSpPr txBox="1"/>
          <p:nvPr>
            <p:ph type="sldNum" sz="quarter" idx="2"/>
          </p:nvPr>
        </p:nvSpPr>
        <p:spPr>
          <a:xfrm>
            <a:off x="12677868" y="9385300"/>
            <a:ext cx="21529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Shape graph"/>
          <p:cNvSpPr txBox="1"/>
          <p:nvPr/>
        </p:nvSpPr>
        <p:spPr>
          <a:xfrm>
            <a:off x="1270103" y="7144172"/>
            <a:ext cx="2158239" cy="5715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/>
            <a:r>
              <a:t>Shape graph</a:t>
            </a:r>
          </a:p>
        </p:txBody>
      </p:sp>
      <p:sp>
        <p:nvSpPr>
          <p:cNvPr id="153" name="Data graph"/>
          <p:cNvSpPr txBox="1"/>
          <p:nvPr/>
        </p:nvSpPr>
        <p:spPr>
          <a:xfrm>
            <a:off x="1359066" y="8363013"/>
            <a:ext cx="1980312" cy="571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/>
            <a:r>
              <a:t>Data graph</a:t>
            </a:r>
          </a:p>
        </p:txBody>
      </p:sp>
      <p:sp>
        <p:nvSpPr>
          <p:cNvPr id="154" name="Validation engine"/>
          <p:cNvSpPr/>
          <p:nvPr/>
        </p:nvSpPr>
        <p:spPr>
          <a:xfrm>
            <a:off x="4731443" y="7441651"/>
            <a:ext cx="2283636" cy="1270001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Validation engine</a:t>
            </a:r>
          </a:p>
        </p:txBody>
      </p:sp>
      <p:sp>
        <p:nvSpPr>
          <p:cNvPr id="155" name="Validation report graph"/>
          <p:cNvSpPr txBox="1"/>
          <p:nvPr/>
        </p:nvSpPr>
        <p:spPr>
          <a:xfrm>
            <a:off x="7842527" y="7790901"/>
            <a:ext cx="3892170" cy="571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/>
            <a:r>
              <a:t>Validation report graph</a:t>
            </a:r>
          </a:p>
        </p:txBody>
      </p:sp>
      <p:cxnSp>
        <p:nvCxnSpPr>
          <p:cNvPr id="156" name="Ligne de connexion"/>
          <p:cNvCxnSpPr>
            <a:stCxn id="152" idx="0"/>
            <a:endCxn id="154" idx="0"/>
          </p:cNvCxnSpPr>
          <p:nvPr/>
        </p:nvCxnSpPr>
        <p:spPr>
          <a:xfrm>
            <a:off x="2349222" y="7429922"/>
            <a:ext cx="3524040" cy="6467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57" name="Ligne de connexion"/>
          <p:cNvCxnSpPr>
            <a:stCxn id="153" idx="0"/>
            <a:endCxn id="154" idx="0"/>
          </p:cNvCxnSpPr>
          <p:nvPr/>
        </p:nvCxnSpPr>
        <p:spPr>
          <a:xfrm flipV="1">
            <a:off x="2349222" y="8076651"/>
            <a:ext cx="3524040" cy="57211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58" name="Ligne de connexion"/>
          <p:cNvCxnSpPr>
            <a:stCxn id="154" idx="0"/>
            <a:endCxn id="155" idx="0"/>
          </p:cNvCxnSpPr>
          <p:nvPr/>
        </p:nvCxnSpPr>
        <p:spPr>
          <a:xfrm flipV="1">
            <a:off x="5873261" y="8076651"/>
            <a:ext cx="3915352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Shape graphs</a:t>
            </a:r>
          </a:p>
        </p:txBody>
      </p:sp>
      <p:sp>
        <p:nvSpPr>
          <p:cNvPr id="161" name="SHACL provides a controlled vocabulary to describe the topology/structure of RDF graphs.…"/>
          <p:cNvSpPr txBox="1"/>
          <p:nvPr>
            <p:ph type="body" sz="half" idx="1"/>
          </p:nvPr>
        </p:nvSpPr>
        <p:spPr>
          <a:xfrm>
            <a:off x="7922962" y="2171589"/>
            <a:ext cx="5080935" cy="5410422"/>
          </a:xfrm>
          <a:prstGeom prst="rect">
            <a:avLst/>
          </a:prstGeom>
        </p:spPr>
        <p:txBody>
          <a:bodyPr/>
          <a:lstStyle/>
          <a:p>
            <a:pPr/>
            <a:r>
              <a:t>SHACL provides a controlled vocabulary to describe the topology/structure of RDF graphs.</a:t>
            </a:r>
          </a:p>
          <a:p>
            <a:pPr/>
            <a:r>
              <a:t>constraints on specific graph nodes </a:t>
            </a:r>
          </a:p>
          <a:p>
            <a:pPr/>
            <a:r>
              <a:t>constraints on specific graph edges </a:t>
            </a:r>
          </a:p>
        </p:txBody>
      </p:sp>
      <p:sp>
        <p:nvSpPr>
          <p:cNvPr id="1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5" name="ns:shape_1 a sh:NodeShape ;     sh:targetClass  sc:SoftwareApplication ;     sh:property [         sh:path sc:description ;         sh:minCount 1 ;         sh:severity sh:Violation     ] ."/>
          <p:cNvGrpSpPr/>
          <p:nvPr/>
        </p:nvGrpSpPr>
        <p:grpSpPr>
          <a:xfrm>
            <a:off x="203200" y="3413760"/>
            <a:ext cx="7244082" cy="2926080"/>
            <a:chOff x="0" y="0"/>
            <a:chExt cx="7244080" cy="2926079"/>
          </a:xfrm>
        </p:grpSpPr>
        <p:sp>
          <p:nvSpPr>
            <p:cNvPr id="164" name="ns:shape_1 a sh:NodeShape ;     sh:targetClass  sc:SoftwareApplication ;     sh:property [         sh:path sc:description ;         sh:minCount 1 ;         sh:severity sh:Violation     ] ."/>
            <p:cNvSpPr txBox="1"/>
            <p:nvPr/>
          </p:nvSpPr>
          <p:spPr>
            <a:xfrm>
              <a:off x="139699" y="139699"/>
              <a:ext cx="6964682" cy="2646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>
                <a:spcBef>
                  <a:spcPts val="2000"/>
                </a:spcBef>
                <a:defRPr sz="2300">
                  <a:latin typeface="CMU Typewriter Text Light"/>
                  <a:ea typeface="CMU Typewriter Text Light"/>
                  <a:cs typeface="CMU Typewriter Text Light"/>
                  <a:sym typeface="CMU Typewriter Text Light"/>
                </a:defRPr>
              </a:pPr>
              <a:r>
                <a:t>ns:shape_1 a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sh:NodeShape</a:t>
              </a:r>
              <a:r>
                <a:t> ;</a:t>
              </a:r>
              <a:br/>
              <a:r>
                <a:t>   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sh:targetClass</a:t>
              </a:r>
              <a:r>
                <a:t>  sc:SoftwareApplication ;</a:t>
              </a:r>
              <a:br/>
              <a:r>
                <a:t>   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sh:property</a:t>
              </a:r>
              <a:r>
                <a:t> [</a:t>
              </a:r>
              <a:br/>
              <a:r>
                <a:t>        sh:path sc:description ;</a:t>
              </a:r>
              <a:br/>
              <a:r>
                <a:t>       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sh:minCount</a:t>
              </a:r>
              <a:r>
                <a:t> 1 ;</a:t>
              </a:r>
              <a:br/>
              <a:r>
                <a:t>        sh:severity sh:Violation</a:t>
              </a:r>
              <a:br/>
              <a:r>
                <a:t>    ] .</a:t>
              </a:r>
            </a:p>
          </p:txBody>
        </p:sp>
        <p:pic>
          <p:nvPicPr>
            <p:cNvPr id="163" name="ns:shape_1 a sh:NodeShape ;     sh:targetClass  sc:SoftwareApplication ;     sh:property [         sh:path sc:description ;         sh:minCount 1 ;         sh:severity sh:Violation     ] . ns:shape_1 a sh:NodeShape ;     sh:targetClass  sc:SoftwareApplic" descr="ns:shape_1 a sh:NodeShape ;     sh:targetClass  sc:SoftwareApplication ;     sh:property [         sh:path sc:description ;         sh:minCount 1 ;         sh:severity sh:Violation     ] . ns:shape_1 a sh:NodeShape ;     sh:targetClass  sc:SoftwareApplication ;     sh:property [         sh:path sc:description ;         sh:minCount 1 ;         sh:severity sh:Violation     ] 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244082" cy="292608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arget nodes /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Target nodes / classes </a:t>
            </a:r>
          </a:p>
        </p:txBody>
      </p:sp>
      <p:sp>
        <p:nvSpPr>
          <p:cNvPr id="168" name="A &quot;node shape&quot; can be bound to…"/>
          <p:cNvSpPr txBox="1"/>
          <p:nvPr>
            <p:ph type="body" sz="half" idx="1"/>
          </p:nvPr>
        </p:nvSpPr>
        <p:spPr>
          <a:xfrm>
            <a:off x="469136" y="2733603"/>
            <a:ext cx="12066528" cy="407098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A "node shape" can be bound to </a:t>
            </a:r>
          </a:p>
          <a:p>
            <a:pPr lvl="1"/>
            <a:r>
              <a:t>a specific class instance (sh:targetNode)</a:t>
            </a:r>
          </a:p>
          <a:p>
            <a:pPr lvl="1"/>
            <a:r>
              <a:t>all instances of a given class (sh:targetClass)</a:t>
            </a:r>
          </a:p>
          <a:p>
            <a:pPr lvl="1"/>
            <a:r>
              <a:t>all nodes subject of a given predicate (sh:targetSubjectsOf)</a:t>
            </a:r>
          </a:p>
          <a:p>
            <a:pPr lvl="1"/>
            <a:r>
              <a:t>all nodes object of a given predicate (sh:targetObjectsOf)</a:t>
            </a:r>
          </a:p>
        </p:txBody>
      </p:sp>
      <p:sp>
        <p:nvSpPr>
          <p:cNvPr id="16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alidation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report</a:t>
            </a:r>
          </a:p>
        </p:txBody>
      </p:sp>
      <p:sp>
        <p:nvSpPr>
          <p:cNvPr id="172" name="Depending on the evaluation engine, you can get a textual report:…"/>
          <p:cNvSpPr txBox="1"/>
          <p:nvPr>
            <p:ph type="body" sz="half" idx="1"/>
          </p:nvPr>
        </p:nvSpPr>
        <p:spPr>
          <a:xfrm>
            <a:off x="7987664" y="2224087"/>
            <a:ext cx="4699660" cy="703262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Depending on the evaluation engine, you can get a textual report: </a:t>
            </a:r>
          </a:p>
          <a:p>
            <a:pPr/>
            <a:r>
              <a:t>Yes/No answer for the global validation</a:t>
            </a:r>
          </a:p>
          <a:p>
            <a:pPr/>
            <a:r>
              <a:t>One message per error </a:t>
            </a:r>
          </a:p>
          <a:p>
            <a:pPr/>
            <a:r>
              <a:t>Source shape leading to the error</a:t>
            </a:r>
          </a:p>
          <a:p>
            <a:pPr/>
            <a:r>
              <a:t>Focus node breaking tha validatin</a:t>
            </a:r>
          </a:p>
        </p:txBody>
      </p:sp>
      <p:sp>
        <p:nvSpPr>
          <p:cNvPr id="17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6" name="Validation Report…"/>
          <p:cNvGrpSpPr/>
          <p:nvPr/>
        </p:nvGrpSpPr>
        <p:grpSpPr>
          <a:xfrm>
            <a:off x="186310" y="2682329"/>
            <a:ext cx="7389630" cy="5473701"/>
            <a:chOff x="0" y="0"/>
            <a:chExt cx="7389629" cy="5473700"/>
          </a:xfrm>
        </p:grpSpPr>
        <p:sp>
          <p:nvSpPr>
            <p:cNvPr id="175" name="Validation Report…"/>
            <p:cNvSpPr txBox="1"/>
            <p:nvPr/>
          </p:nvSpPr>
          <p:spPr>
            <a:xfrm>
              <a:off x="139700" y="139700"/>
              <a:ext cx="7110230" cy="519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Validation Report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Conforms: False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Results (2):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Constraint Violation in MinCountConstraintComponent (http://www.w3.org/ns/shacl#MinCountConstraintComponent):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Severity: </a:t>
              </a:r>
              <a:r>
                <a:rPr b="1"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sh:Violation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Source Shape: [ sh:minCount Literal("1", datatype=xsd:integer) ; sh:path sc:name ; sh:severity sh:Violation ]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Focus Node: ex:myTool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Result Path: sc:name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Message: </a:t>
              </a:r>
              <a:r>
                <a:rPr b="1"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Less than 1 values on ex:myTool-&gt;sc:name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Validation Result in MinCountConstraintComponent (http://www.w3.org/ns/shacl#MinCountConstraintComponent):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Severity: </a:t>
              </a:r>
              <a:r>
                <a:rPr b="1"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sh:Warning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Source Shape: [ sh:minCount Literal("1", datatype=xsd:integer) ; sh:path sc:citation ; sh:severity sh:Warning ]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Focus Node: ex:myTool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Result Path: sc:citation</a:t>
              </a:r>
            </a:p>
            <a:p>
              <a:pPr defTabSz="457200">
                <a:spcBef>
                  <a:spcPts val="0"/>
                </a:spcBef>
                <a:defRPr sz="16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Message: </a:t>
              </a:r>
              <a:r>
                <a:rPr b="1"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Less than 1 values on ex:myTool-&gt;sc:citation</a:t>
              </a:r>
            </a:p>
          </p:txBody>
        </p:sp>
        <p:pic>
          <p:nvPicPr>
            <p:cNvPr id="174" name="Validation Report… Validation ReportConforms: FalseResults (2):Constraint Violation in MinCountConstraintComponent (http://www.w3.org/ns/shacl#MinCountConstraintComponent):Severity: sh:ViolationSource Shape: [ sh:minCount Literal(&quot;1&quot;, datatype=xsd:intege" descr="Validation Report… Validation ReportConforms: FalseResults (2):Constraint Violation in MinCountConstraintComponent (http://www.w3.org/ns/shacl#MinCountConstraintComponent):Severity: sh:ViolationSource Shape: [ sh:minCount Literal(&quot;1&quot;, datatype=xsd:integer) ; sh:path sc:name ; sh:severity sh:Violation ]Focus Node: ex:myToolResult Path: sc:nameMessage: Less than 1 values on ex:myTool-&gt;sc:nameValidation Result in MinCountConstraintComponent (http://www.w3.org/ns/shacl#MinCountConstraintComponent):Severity: sh:WarningSource Shape: [ sh:minCount Literal(&quot;1&quot;, datatype=xsd:integer) ; sh:path sc:citation ; sh:severity sh:Warning ]Focus Node: ex:myToolResult Path: sc:citationMessage: Less than 1 values on ex:myTool-&gt;sc:citation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389630" cy="5473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Validation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report</a:t>
            </a:r>
          </a:p>
        </p:txBody>
      </p:sp>
      <p:sp>
        <p:nvSpPr>
          <p:cNvPr id="179" name="The report is generated from the validation report graph.…"/>
          <p:cNvSpPr txBox="1"/>
          <p:nvPr>
            <p:ph type="body" sz="half" idx="1"/>
          </p:nvPr>
        </p:nvSpPr>
        <p:spPr>
          <a:xfrm>
            <a:off x="7836004" y="1902866"/>
            <a:ext cx="4699660" cy="7032626"/>
          </a:xfrm>
          <a:prstGeom prst="rect">
            <a:avLst/>
          </a:prstGeom>
        </p:spPr>
        <p:txBody>
          <a:bodyPr/>
          <a:lstStyle/>
          <a:p>
            <a:pPr/>
            <a:r>
              <a:t>The report is generated from the validation report graph. </a:t>
            </a:r>
          </a:p>
          <a:p>
            <a:pPr/>
            <a:r>
              <a:t>SHACL provides a controlled vocabulary to describe validation reports in RDF. </a:t>
            </a:r>
          </a:p>
          <a:p>
            <a:pPr/>
            <a:r>
              <a:t>Validations report can be shared and queried on the web following Linked Data principles.  </a:t>
            </a:r>
          </a:p>
        </p:txBody>
      </p:sp>
      <p:sp>
        <p:nvSpPr>
          <p:cNvPr id="1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3" name="@prefix sc: &lt;http://schema.org/&gt; .…"/>
          <p:cNvGrpSpPr/>
          <p:nvPr/>
        </p:nvGrpSpPr>
        <p:grpSpPr>
          <a:xfrm>
            <a:off x="304766" y="2167979"/>
            <a:ext cx="6779153" cy="6502401"/>
            <a:chOff x="0" y="0"/>
            <a:chExt cx="6779152" cy="6502400"/>
          </a:xfrm>
        </p:grpSpPr>
        <p:sp>
          <p:nvSpPr>
            <p:cNvPr id="182" name="@prefix sc: &lt;http://schema.org/&gt; .…"/>
            <p:cNvSpPr txBox="1"/>
            <p:nvPr/>
          </p:nvSpPr>
          <p:spPr>
            <a:xfrm>
              <a:off x="139700" y="139700"/>
              <a:ext cx="6499753" cy="622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@prefix sc: &lt;http://schema.org/&gt; .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@prefix sh: &lt;http://www.w3.org/ns/shacl#&gt; .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@prefix xsd: &lt;http://www.w3.org/2001/XMLSchema#&gt; .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[] a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sh:ValidationReport</a:t>
              </a:r>
              <a:r>
                <a:t>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sh:conforms </a:t>
              </a:r>
              <a:r>
                <a:t>false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sh:result [ a sh:ValidationResult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sh:focusNode</a:t>
              </a:r>
              <a:r>
                <a:t> &lt;http://bioschemas.validation.tutorial/myTool&gt;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resultMessage</a:t>
              </a:r>
              <a:r>
                <a:t> "Less than 1 values on ex:myTool-&gt;sc:citation"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resultPath</a:t>
              </a:r>
              <a:r>
                <a:t> sc:citation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resultSeverity</a:t>
              </a:r>
              <a:r>
                <a:t> sh:Warning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sh:sourceConstraintComponent sh:MinCountConstraintComponent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sh:sourceShape [ sh:minCount 1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        sh:path sc:citation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        sh:severity sh:Warning ] ],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[ a sh:ValidationResult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sh:focusNode &lt;http://bioschemas.validation.tutorial/myTool&gt;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sh:resultMessage "Less than 1 values on ex:myTool-&gt;sc:name"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sh:resultPath sc:name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sh:resultSeverity sh:Violation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sh:sourceConstraintComponent sh:MinCountConstraintComponent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sh:sourceShape [ sh:minCount 1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        sh:path sc:name ;</a:t>
              </a:r>
            </a:p>
            <a:p>
              <a:pPr defTabSz="457200">
                <a:spcBef>
                  <a:spcPts val="0"/>
                </a:spcBef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              sh:severity sh:Violation ] ] .</a:t>
              </a:r>
            </a:p>
          </p:txBody>
        </p:sp>
        <p:pic>
          <p:nvPicPr>
            <p:cNvPr id="181" name="@prefix sc: &lt;http://schema.org/&gt; .… @prefix sc: &lt;http://schema.org/&gt; .@prefix sh: &lt;http://www.w3.org/ns/shacl#&gt; .@prefix xsd: &lt;http://www.w3.org/2001/XMLSchema#&gt; .[] a sh:ValidationReport ;    sh:conforms false ;    sh:result [ a sh:ValidationResult ;   " descr="@prefix sc: &lt;http://schema.org/&gt; .… @prefix sc: &lt;http://schema.org/&gt; .@prefix sh: &lt;http://www.w3.org/ns/shacl#&gt; .@prefix xsd: &lt;http://www.w3.org/2001/XMLSchema#&gt; .[] a sh:ValidationReport ;    sh:conforms false ;    sh:result [ a sh:ValidationResult ;            sh:focusNode &lt;http://bioschemas.validation.tutorial/myTool&gt; ;            sh:resultMessage &quot;Less than 1 values on ex:myTool-&gt;sc:citation&quot; ;            sh:resultPath sc:citation ;            sh:resultSeverity sh:Warning ;            sh:sourceConstraintComponent sh:MinCountConstraintComponent ;            sh:sourceShape [ sh:minCount 1 ;                    sh:path sc:citation ;                    sh:severity sh:Warning ] ],        [ a sh:ValidationResult ;            sh:focusNode &lt;http://bioschemas.validation.tutorial/myTool&gt; ;            sh:resultMessage &quot;Less than 1 values on ex:myTool-&gt;sc:name&quot; ;            sh:resultPath sc:name ;            sh:resultSeverity sh:Violation ;            sh:sourceConstraintComponent sh:MinCountConstraintComponent ;            sh:sourceShape [ sh:minCount 1 ;                    sh:path sc:name ;                    sh:severity sh:Violation ] ] 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779153" cy="6502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o go further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go further …</a:t>
            </a:r>
          </a:p>
        </p:txBody>
      </p:sp>
      <p:sp>
        <p:nvSpPr>
          <p:cNvPr id="186" name="José Emilio Labra Gayo, Eric Prud'hommeaux, Iovka Boneva and Dimitris Kontokostas. “Validating RDF Data.” Validating RDF Data (2017).…"/>
          <p:cNvSpPr txBox="1"/>
          <p:nvPr>
            <p:ph type="body" idx="1"/>
          </p:nvPr>
        </p:nvSpPr>
        <p:spPr>
          <a:xfrm>
            <a:off x="469136" y="1902866"/>
            <a:ext cx="8648816" cy="703262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José Emilio Labra Gayo, Eric Prud'hommeaux, Iovka Boneva and Dimitris Kontokostas. “Validating RDF Data.” Validating RDF Data (2017).</a:t>
            </a:r>
          </a:p>
          <a:p>
            <a:pPr marL="0" indent="0">
              <a:buClrTx/>
              <a:buSzTx/>
              <a:buNone/>
            </a:pPr>
            <a:r>
              <a:t>Online version: </a:t>
            </a:r>
            <a:r>
              <a:rPr u="sng">
                <a:hlinkClick r:id="rId2" invalidUrl="" action="" tgtFrame="" tooltip="" history="1" highlightClick="0" endSnd="0"/>
              </a:rPr>
              <a:t>https://book.validatingrdf.com</a:t>
            </a:r>
            <a:r>
              <a:t> </a:t>
            </a:r>
          </a:p>
          <a:p>
            <a:pPr marL="0" indent="0">
              <a:buClrTx/>
              <a:buSzTx/>
              <a:buNone/>
            </a:pPr>
            <a:br/>
            <a:br/>
            <a:br/>
            <a:br/>
            <a:r>
              <a:t>ISWC 2020 tutorial, Jose Emilio Labra Gayo: </a:t>
            </a:r>
            <a:br/>
            <a:r>
              <a:rPr u="sng">
                <a:hlinkClick r:id="rId3" invalidUrl="" action="" tgtFrame="" tooltip="" history="1" highlightClick="0" endSnd="0"/>
              </a:rPr>
              <a:t>http://www.validatingrdf.com/tutorial/iswc2020/</a:t>
            </a:r>
            <a:r>
              <a:t> </a:t>
            </a:r>
          </a:p>
        </p:txBody>
      </p:sp>
      <p:sp>
        <p:nvSpPr>
          <p:cNvPr id="1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8" name="Capture d’écran 2022-01-07 à 14.20.02.png" descr="Capture d’écran 2022-01-07 à 14.20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68440" y="1912751"/>
            <a:ext cx="3238501" cy="401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AIR-Che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FAIR-Checker</a:t>
            </a:r>
          </a:p>
        </p:txBody>
      </p:sp>
      <p:sp>
        <p:nvSpPr>
          <p:cNvPr id="193" name="Aim 1: evaluating FAIR metrics with semantic web technolog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 1: evaluating FAIR metrics with semantic web technologies</a:t>
            </a:r>
            <a:br/>
          </a:p>
          <a:p>
            <a:pPr/>
            <a:r>
              <a:t>Aim 2: empowering data providers to inspect and improve the quality of metadata</a:t>
            </a:r>
            <a:b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http://fair-checker.france-bioinformatique.fr</a:t>
            </a:r>
            <a:r>
              <a:t> </a:t>
            </a:r>
            <a:br/>
            <a:r>
              <a:t>still under active development </a:t>
            </a:r>
          </a:p>
        </p:txBody>
      </p:sp>
      <p:sp>
        <p:nvSpPr>
          <p:cNvPr id="19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creensh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Screenshots</a:t>
            </a:r>
          </a:p>
        </p:txBody>
      </p:sp>
      <p:sp>
        <p:nvSpPr>
          <p:cNvPr id="19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8" name="Google Shape;207;p25" descr="Google Shape;207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35" y="2078014"/>
            <a:ext cx="12766930" cy="732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chema.org valid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schema.org</a:t>
            </a:r>
            <a:r>
              <a:t> validator</a:t>
            </a:r>
          </a:p>
        </p:txBody>
      </p:sp>
      <p:sp>
        <p:nvSpPr>
          <p:cNvPr id="101" name="checks the syntax"/>
          <p:cNvSpPr txBox="1"/>
          <p:nvPr>
            <p:ph type="body" sz="half" idx="1"/>
          </p:nvPr>
        </p:nvSpPr>
        <p:spPr>
          <a:xfrm>
            <a:off x="8311734" y="1902866"/>
            <a:ext cx="4223930" cy="7032626"/>
          </a:xfrm>
          <a:prstGeom prst="rect">
            <a:avLst/>
          </a:prstGeom>
        </p:spPr>
        <p:txBody>
          <a:bodyPr/>
          <a:lstStyle/>
          <a:p>
            <a:pPr/>
            <a:r>
              <a:t>checks the syntax </a:t>
            </a:r>
          </a:p>
        </p:txBody>
      </p:sp>
      <p:sp>
        <p:nvSpPr>
          <p:cNvPr id="102" name="Numéro de diapositive"/>
          <p:cNvSpPr txBox="1"/>
          <p:nvPr>
            <p:ph type="sldNum" sz="quarter" idx="2"/>
          </p:nvPr>
        </p:nvSpPr>
        <p:spPr>
          <a:xfrm>
            <a:off x="12676242" y="9385300"/>
            <a:ext cx="218543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https://validator.schema.org/#url=http%3A%2F%2Fbio.tools%2Fbwa"/>
          <p:cNvSpPr txBox="1"/>
          <p:nvPr/>
        </p:nvSpPr>
        <p:spPr>
          <a:xfrm>
            <a:off x="437691" y="8757431"/>
            <a:ext cx="7163868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>
              <a:defRPr sz="1800"/>
            </a:pPr>
            <a:r>
              <a:rPr u="sng">
                <a:hlinkClick r:id="rId3" invalidUrl="" action="" tgtFrame="" tooltip="" history="1" highlightClick="0" endSnd="0"/>
              </a:rPr>
              <a:t>https://validator.schema.org/#url=http%3A%2F%2Fbio.tools%2Fbwa</a:t>
            </a:r>
            <a:r>
              <a:t> </a:t>
            </a:r>
          </a:p>
        </p:txBody>
      </p:sp>
      <p:pic>
        <p:nvPicPr>
          <p:cNvPr id="104" name="Capture d’écran 2022-01-07 à 18.28.35.png" descr="Capture d’écran 2022-01-07 à 18.28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041" y="1827540"/>
            <a:ext cx="7343168" cy="641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ioschemas-SHACL-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Bioschemas-SHACL-validation </a:t>
            </a:r>
          </a:p>
        </p:txBody>
      </p:sp>
      <p:sp>
        <p:nvSpPr>
          <p:cNvPr id="201" name="Developed during the Elixir BioHackathon 2021…"/>
          <p:cNvSpPr txBox="1"/>
          <p:nvPr>
            <p:ph type="body" sz="quarter" idx="1"/>
          </p:nvPr>
        </p:nvSpPr>
        <p:spPr>
          <a:xfrm>
            <a:off x="464479" y="1779356"/>
            <a:ext cx="11726804" cy="150932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Developed during the Elixir BioHackathon 2021</a:t>
            </a:r>
          </a:p>
          <a:p>
            <a:pPr marL="0" indent="0">
              <a:buClrTx/>
              <a:buSzTx/>
              <a:buNone/>
              <a:defRPr b="1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Aim: instrumenting Bioschemas profiles with a generic validation tool </a:t>
            </a:r>
          </a:p>
        </p:txBody>
      </p:sp>
      <p:sp>
        <p:nvSpPr>
          <p:cNvPr id="20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  main ?  python main.py -u &quot;http://bio.tools/bwa&quot;    ✔  3.9.7 (bioschemas-valid) Py  6345  15:07:20"/>
          <p:cNvSpPr txBox="1"/>
          <p:nvPr/>
        </p:nvSpPr>
        <p:spPr>
          <a:xfrm>
            <a:off x="344899" y="3588232"/>
            <a:ext cx="1158999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AA9FA"/>
                </a:solidFill>
              </a:rPr>
              <a:t></a:t>
            </a:r>
            <a:r>
              <a:rPr>
                <a:solidFill>
                  <a:srgbClr val="282A36"/>
                </a:solidFill>
              </a:rPr>
              <a:t>  main ? </a:t>
            </a:r>
            <a:r>
              <a:rPr>
                <a:solidFill>
                  <a:srgbClr val="68FF99"/>
                </a:solidFill>
              </a:rPr>
              <a:t></a:t>
            </a:r>
            <a:r>
              <a:t> python main.py -u "http://bio.tools/bwa"    </a:t>
            </a:r>
            <a:r>
              <a:rPr>
                <a:solidFill>
                  <a:srgbClr val="5AF78E"/>
                </a:solidFill>
              </a:rPr>
              <a:t>✔ </a:t>
            </a:r>
            <a:r>
              <a:rPr>
                <a:solidFill>
                  <a:srgbClr val="CAA9FA"/>
                </a:solidFill>
              </a:rPr>
              <a:t></a:t>
            </a:r>
            <a:r>
              <a:rPr>
                <a:solidFill>
                  <a:srgbClr val="282A36"/>
                </a:solidFill>
              </a:rPr>
              <a:t> 3.9.7 (bioschemas-valid) Py </a:t>
            </a:r>
            <a:r>
              <a:rPr>
                <a:solidFill>
                  <a:srgbClr val="808080"/>
                </a:solidFill>
              </a:rPr>
              <a:t></a:t>
            </a:r>
            <a:r>
              <a:rPr>
                <a:solidFill>
                  <a:srgbClr val="282A36"/>
                </a:solidFill>
              </a:rPr>
              <a:t> 6345 </a:t>
            </a:r>
            <a:r>
              <a:rPr>
                <a:solidFill>
                  <a:srgbClr val="BFBFBF"/>
                </a:solidFill>
              </a:rPr>
              <a:t></a:t>
            </a:r>
            <a:r>
              <a:rPr>
                <a:solidFill>
                  <a:srgbClr val="282A36"/>
                </a:solidFill>
              </a:rPr>
              <a:t> 15:07:20 </a:t>
            </a:r>
          </a:p>
        </p:txBody>
      </p:sp>
      <p:sp>
        <p:nvSpPr>
          <p:cNvPr id="204" name="https://github.com/BioSchemas/bioschemas-validation"/>
          <p:cNvSpPr txBox="1"/>
          <p:nvPr/>
        </p:nvSpPr>
        <p:spPr>
          <a:xfrm>
            <a:off x="1494935" y="9072722"/>
            <a:ext cx="92899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>
              <a:spcBef>
                <a:spcPts val="2000"/>
              </a:spcBef>
            </a:pPr>
            <a:r>
              <a:rPr u="sng">
                <a:hlinkClick r:id="rId2" invalidUrl="" action="" tgtFrame="" tooltip="" history="1" highlightClick="0" endSnd="0"/>
              </a:rPr>
              <a:t>https://github.com/BioSchemas/bioschemas-validation</a:t>
            </a:r>
            <a:r>
              <a:t> </a:t>
            </a:r>
          </a:p>
        </p:txBody>
      </p:sp>
      <p:sp>
        <p:nvSpPr>
          <p:cNvPr id="205" name="Trying to validate https://bio.tools/bwa as a(n) http://schema.org/SoftwareApplication resource…"/>
          <p:cNvSpPr txBox="1"/>
          <p:nvPr/>
        </p:nvSpPr>
        <p:spPr>
          <a:xfrm>
            <a:off x="328413" y="4192582"/>
            <a:ext cx="12347973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Trying to validate https://bio.tools/bwa as a(n) http://schema.org/SoftwareApplication resource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Generating SHACL shape for sc:SoftwareApplication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ERROR: Property http://schema.org/name must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ERROR: Property http://schema.org/description must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ERROR: Property http://schema.org/url must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WARNING: Property http://schema.org/additionalType should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WARNING: Property http://schema.org/applicationCategory should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WARNING: Property http://schema.org/author should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WARNING: Property http://schema.org/license should be provided for https://bio.tools/bwa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FFFFFF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WARNING: Property http://schema.org/softwareVersion should be provided for https://bio.tools/bwa</a:t>
            </a:r>
          </a:p>
        </p:txBody>
      </p:sp>
      <p:sp>
        <p:nvSpPr>
          <p:cNvPr id="206" name="Supported profiles: CreativeWork, SoftwareApplication, Dataset, ScholarlyArticle, MolecularEntity, Gene, Study, Person, SoftwareSourceCode, Protein, SequenceAnnotation, SequenceRange"/>
          <p:cNvSpPr txBox="1"/>
          <p:nvPr/>
        </p:nvSpPr>
        <p:spPr>
          <a:xfrm>
            <a:off x="532883" y="7157856"/>
            <a:ext cx="11589996" cy="158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2000"/>
              </a:spcBef>
            </a:pPr>
            <a:r>
              <a:rPr b="1">
                <a:solidFill>
                  <a:schemeClr val="accent6">
                    <a:satOff val="-15808"/>
                    <a:lumOff val="-17557"/>
                  </a:schemeClr>
                </a:solidFill>
              </a:rPr>
              <a:t>Supported profiles</a:t>
            </a:r>
            <a:r>
              <a:t>: CreativeWork, SoftwareApplication, Dataset, ScholarlyArticle, MolecularEntity, Gene, Study, Person, SoftwareSourceCode, Protein, SequenceAnnotation, SequenceRange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CL vs SHEx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SHACL vs SHEx ? </a:t>
            </a:r>
          </a:p>
        </p:txBody>
      </p:sp>
      <p:sp>
        <p:nvSpPr>
          <p:cNvPr id="209" name="Both are very simi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are very similar </a:t>
            </a:r>
          </a:p>
          <a:p>
            <a:pPr/>
            <a:r>
              <a:t>When we started this project, SHACL was more stable in terms of W3C standardization process</a:t>
            </a:r>
          </a:p>
        </p:txBody>
      </p:sp>
      <p:sp>
        <p:nvSpPr>
          <p:cNvPr id="210" name="Numéro de diapositive"/>
          <p:cNvSpPr txBox="1"/>
          <p:nvPr>
            <p:ph type="sldNum" sz="quarter" idx="2"/>
          </p:nvPr>
        </p:nvSpPr>
        <p:spPr>
          <a:xfrm>
            <a:off x="12676242" y="9385300"/>
            <a:ext cx="218543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Hands-on 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 session </a:t>
            </a:r>
          </a:p>
        </p:txBody>
      </p:sp>
      <p:sp>
        <p:nvSpPr>
          <p:cNvPr id="215" name="Agen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Agenda</a:t>
            </a:r>
          </a:p>
          <a:p>
            <a:pPr/>
            <a:r>
              <a:t>Loading Bioschemas markup into an RDF Knowledge Graph with Jupyter notebook, Python, RDFLib</a:t>
            </a:r>
            <a:endParaRPr i="1"/>
          </a:p>
          <a:p>
            <a:pPr/>
            <a:r>
              <a:t>Writing a simple SHACL shape</a:t>
            </a:r>
          </a:p>
          <a:p>
            <a:pPr/>
            <a:r>
              <a:t>Evaluating it through the PySHACL library</a:t>
            </a:r>
          </a:p>
          <a:p>
            <a:pPr/>
            <a:r>
              <a:t>Generate a human-friendly validation result </a:t>
            </a:r>
          </a:p>
          <a:p>
            <a:pPr/>
            <a:r>
              <a:t>Try the Bioschemas SHACL validator on some examples  </a:t>
            </a:r>
          </a:p>
          <a:p>
            <a:pPr/>
            <a:r>
              <a:t>(If we have time) Use a textual template engine to generate SHACL shapes</a:t>
            </a:r>
          </a:p>
        </p:txBody>
      </p:sp>
      <p:sp>
        <p:nvSpPr>
          <p:cNvPr id="2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Questions ?"/>
          <p:cNvSpPr txBox="1"/>
          <p:nvPr>
            <p:ph type="title"/>
          </p:nvPr>
        </p:nvSpPr>
        <p:spPr>
          <a:xfrm>
            <a:off x="1270000" y="3225799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Questions ? </a:t>
            </a:r>
          </a:p>
        </p:txBody>
      </p:sp>
      <p:pic>
        <p:nvPicPr>
          <p:cNvPr id="219" name="Google Shape;231;p28" descr="Google Shape;231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9742" y="8850155"/>
            <a:ext cx="1565316" cy="876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_3TrM92KwP2JTrcgq-ndChUeB76z_6IAGj3PrGF2dBvXl2U-5-Eg1450Ua0UXcqwW05pVtmuYD9gpqtVfc3eA1XAg_74H_MhRdXyVtxuzTSYC5K4y2AdgeUuXCTyrrb2X6sAYCBw.png" descr="_3TrM92KwP2JTrcgq-ndChUeB76z_6IAGj3PrGF2dBvXl2U-5-Eg1450Ua0UXcqwW05pVtmuYD9gpqtVfc3eA1XAg_74H_MhRdXyVtxuzTSYC5K4y2AdgeUuXCTyrrb2X6sAYCB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2816" y="8723117"/>
            <a:ext cx="1130301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https://mybinder.org/v2/gh/BioSchemas/bioschemas-validation/HEAD"/>
          <p:cNvSpPr txBox="1"/>
          <p:nvPr/>
        </p:nvSpPr>
        <p:spPr>
          <a:xfrm>
            <a:off x="570610" y="7132333"/>
            <a:ext cx="1199045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/>
            <a:r>
              <a:rPr u="sng">
                <a:hlinkClick r:id="rId4" invalidUrl="" action="" tgtFrame="" tooltip="" history="1" highlightClick="0" endSnd="0"/>
              </a:rPr>
              <a:t>https://mybinder.org/v2/gh/BioSchemas/bioschemas-validation/HEAD</a:t>
            </a:r>
            <a:r>
              <a:t> </a:t>
            </a:r>
          </a:p>
        </p:txBody>
      </p:sp>
      <p:sp>
        <p:nvSpPr>
          <p:cNvPr id="222" name="https://github.com/BioSchemas/bioschemas-validation"/>
          <p:cNvSpPr txBox="1"/>
          <p:nvPr/>
        </p:nvSpPr>
        <p:spPr>
          <a:xfrm>
            <a:off x="573573" y="6557016"/>
            <a:ext cx="92899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>
              <a:spcBef>
                <a:spcPts val="2000"/>
              </a:spcBef>
            </a:pPr>
            <a:r>
              <a:rPr u="sng">
                <a:hlinkClick r:id="rId5" invalidUrl="" action="" tgtFrame="" tooltip="" history="1" highlightClick="0" endSnd="0"/>
              </a:rPr>
              <a:t>https://github.com/BioSchemas/bioschemas-validation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ioschemas pro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Bioschemas profiles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37 pro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37 profiles</a:t>
            </a:r>
          </a:p>
        </p:txBody>
      </p:sp>
      <p:sp>
        <p:nvSpPr>
          <p:cNvPr id="109" name="different use of schema.org classes and properties…"/>
          <p:cNvSpPr txBox="1"/>
          <p:nvPr>
            <p:ph type="body" sz="quarter" idx="1"/>
          </p:nvPr>
        </p:nvSpPr>
        <p:spPr>
          <a:xfrm>
            <a:off x="9269365" y="1902866"/>
            <a:ext cx="3266299" cy="7032626"/>
          </a:xfrm>
          <a:prstGeom prst="rect">
            <a:avLst/>
          </a:prstGeom>
        </p:spPr>
        <p:txBody>
          <a:bodyPr/>
          <a:lstStyle/>
          <a:p>
            <a:pPr/>
            <a:r>
              <a:t>different use of </a:t>
            </a:r>
            <a:r>
              <a:rPr u="sng">
                <a:hlinkClick r:id="rId2" invalidUrl="" action="" tgtFrame="" tooltip="" history="1" highlightClick="0" endSnd="0"/>
              </a:rPr>
              <a:t>schema.org</a:t>
            </a:r>
            <a:r>
              <a:t> classes and properties</a:t>
            </a:r>
          </a:p>
          <a:p>
            <a:pPr/>
            <a:r>
              <a:t>Communities agree on minimal/recommended/optional annotation</a:t>
            </a:r>
          </a:p>
        </p:txBody>
      </p:sp>
      <p:sp>
        <p:nvSpPr>
          <p:cNvPr id="110" name="Numéro de diapositive"/>
          <p:cNvSpPr txBox="1"/>
          <p:nvPr>
            <p:ph type="sldNum" sz="quarter" idx="2"/>
          </p:nvPr>
        </p:nvSpPr>
        <p:spPr>
          <a:xfrm>
            <a:off x="12677868" y="9385300"/>
            <a:ext cx="21529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1" name="Capture d’écran 2022-01-06 à 13.31.03.png" descr="Capture d’écran 2022-01-06 à 13.31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64" y="1674192"/>
            <a:ext cx="8502934" cy="7489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ioschemas pro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Bioschemas profiles</a:t>
            </a:r>
          </a:p>
        </p:txBody>
      </p:sp>
      <p:sp>
        <p:nvSpPr>
          <p:cNvPr id="114" name="Profiles ≠ Classes (types)…"/>
          <p:cNvSpPr txBox="1"/>
          <p:nvPr>
            <p:ph type="body" idx="1"/>
          </p:nvPr>
        </p:nvSpPr>
        <p:spPr>
          <a:xfrm>
            <a:off x="415084" y="1773143"/>
            <a:ext cx="11487555" cy="70326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Profiles ≠ Classes (types)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Bioschemas </a:t>
            </a:r>
            <a:r>
              <a:rPr b="1">
                <a:solidFill>
                  <a:schemeClr val="accent6">
                    <a:satOff val="-15808"/>
                    <a:lumOff val="-17557"/>
                  </a:schemeClr>
                </a:solidFill>
              </a:rPr>
              <a:t>profiles</a:t>
            </a:r>
            <a:r>
              <a:t> specify </a:t>
            </a:r>
          </a:p>
          <a:p>
            <a:pPr lvl="3" marL="444500" indent="-228600">
              <a:spcBef>
                <a:spcPts val="3000"/>
              </a:spcBef>
              <a:buClrTx/>
              <a:buChar char="‣"/>
            </a:pPr>
            <a:r>
              <a:t>which RDF triples are expected to describe specific entities </a:t>
            </a:r>
          </a:p>
          <a:p>
            <a:pPr lvl="3" marL="444500" indent="-228600">
              <a:spcBef>
                <a:spcPts val="3000"/>
              </a:spcBef>
              <a:buClrTx/>
              <a:buChar char="‣"/>
            </a:pPr>
            <a:r>
              <a:t>which ontology classes or properties should be used (mostly from Schema.org)</a:t>
            </a:r>
          </a:p>
          <a:p>
            <a:pPr lvl="3" marL="444500" indent="-228600">
              <a:spcBef>
                <a:spcPts val="3000"/>
              </a:spcBef>
              <a:buClrTx/>
              <a:buChar char="‣"/>
            </a:pPr>
            <a:r>
              <a:t>different marginalities / priorities (minimal, recommended, optional)</a:t>
            </a:r>
          </a:p>
          <a:p>
            <a:pPr lvl="3" marL="444500" indent="-228600">
              <a:spcBef>
                <a:spcPts val="3000"/>
              </a:spcBef>
              <a:buClrTx/>
              <a:buChar char="‣"/>
            </a:pPr>
            <a:r>
              <a:t>different cardinalities (one or many) for predicates</a:t>
            </a:r>
          </a:p>
        </p:txBody>
      </p:sp>
      <p:sp>
        <p:nvSpPr>
          <p:cNvPr id="115" name="Numéro de diapositive"/>
          <p:cNvSpPr txBox="1"/>
          <p:nvPr>
            <p:ph type="sldNum" sz="quarter" idx="2"/>
          </p:nvPr>
        </p:nvSpPr>
        <p:spPr>
          <a:xfrm>
            <a:off x="12677868" y="9385300"/>
            <a:ext cx="21529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ofiles are useful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Profiles are useful for </a:t>
            </a:r>
          </a:p>
        </p:txBody>
      </p:sp>
      <p:sp>
        <p:nvSpPr>
          <p:cNvPr id="118" name="Modifier : 2 cl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0"/>
              </a:spcBef>
              <a:buClrTx/>
              <a:buSzTx/>
              <a:buNone/>
            </a:pP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xfrm>
            <a:off x="12676242" y="9385300"/>
            <a:ext cx="218543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22" name="Numéro de diapositive"/>
          <p:cNvSpPr txBox="1"/>
          <p:nvPr>
            <p:ph type="sldNum" sz="quarter" idx="2"/>
          </p:nvPr>
        </p:nvSpPr>
        <p:spPr>
          <a:xfrm>
            <a:off x="12677868" y="9385300"/>
            <a:ext cx="21529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Capture d’écran 2022-01-04 à 22.26.52.png" descr="Capture d’écran 2022-01-04 à 22.2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550791"/>
            <a:ext cx="13004801" cy="54196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" name="ex:myTool   rdf:type   schema:SoftwareApplication ."/>
          <p:cNvGrpSpPr/>
          <p:nvPr/>
        </p:nvGrpSpPr>
        <p:grpSpPr>
          <a:xfrm>
            <a:off x="959776" y="7949819"/>
            <a:ext cx="10620376" cy="812801"/>
            <a:chOff x="0" y="0"/>
            <a:chExt cx="10620375" cy="812799"/>
          </a:xfrm>
        </p:grpSpPr>
        <p:sp>
          <p:nvSpPr>
            <p:cNvPr id="125" name="ex:myTool   rdf:type   schema:SoftwareApplication ."/>
            <p:cNvSpPr txBox="1"/>
            <p:nvPr/>
          </p:nvSpPr>
          <p:spPr>
            <a:xfrm>
              <a:off x="139700" y="139699"/>
              <a:ext cx="10340975" cy="533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2000"/>
                </a:spcBef>
                <a:defRPr>
                  <a:latin typeface="CMU Typewriter Text Light"/>
                  <a:ea typeface="CMU Typewriter Text Light"/>
                  <a:cs typeface="CMU Typewriter Text Light"/>
                  <a:sym typeface="CMU Typewriter Text Light"/>
                </a:defRPr>
              </a:lvl1pPr>
            </a:lstStyle>
            <a:p>
              <a:pPr/>
              <a:r>
                <a:t>ex:myTool   rdf:type   schema:SoftwareApplication .</a:t>
              </a:r>
            </a:p>
          </p:txBody>
        </p:sp>
        <p:pic>
          <p:nvPicPr>
            <p:cNvPr id="124" name="ex:myTool   rdf:type   schema:SoftwareApplication . ex:myTool   rdf:type   schema:SoftwareApplication ." descr="ex:myTool   rdf:type   schema:SoftwareApplication . ex:myTool   rdf:type   schema:SoftwareApplication .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0620375" cy="8128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29" name="Numéro de diapositive"/>
          <p:cNvSpPr txBox="1"/>
          <p:nvPr>
            <p:ph type="sldNum" sz="quarter" idx="2"/>
          </p:nvPr>
        </p:nvSpPr>
        <p:spPr>
          <a:xfrm>
            <a:off x="12677868" y="9385300"/>
            <a:ext cx="21529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2" name="ex:myTool   rdf:type   schema:SoftwareApplication, prov:SoftwareAgent ;             schema:description &quot;This tool does … &quot; ;             schema:license &lt;https://spdx.org/licenses/MIT.html&gt; ;             schema:codeRepository &lt;http://github.com/...&gt; ."/>
          <p:cNvGrpSpPr/>
          <p:nvPr/>
        </p:nvGrpSpPr>
        <p:grpSpPr>
          <a:xfrm>
            <a:off x="138747" y="7213676"/>
            <a:ext cx="12727306" cy="2068882"/>
            <a:chOff x="0" y="0"/>
            <a:chExt cx="12727305" cy="2068880"/>
          </a:xfrm>
        </p:grpSpPr>
        <p:sp>
          <p:nvSpPr>
            <p:cNvPr id="131" name="ex:myTool   rdf:type   schema:SoftwareApplication, prov:SoftwareAgent ;             schema:description &quot;This tool does … &quot; ;             schema:license &lt;https://spdx.org/licenses/MIT.html&gt; ;             schema:codeRepository &lt;http://github.com/...&gt; ."/>
            <p:cNvSpPr txBox="1"/>
            <p:nvPr/>
          </p:nvSpPr>
          <p:spPr>
            <a:xfrm>
              <a:off x="139699" y="139699"/>
              <a:ext cx="12447907" cy="178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2000"/>
                </a:spcBef>
                <a:defRPr sz="2600">
                  <a:latin typeface="CMU Typewriter Text Light"/>
                  <a:ea typeface="CMU Typewriter Text Light"/>
                  <a:cs typeface="CMU Typewriter Text Light"/>
                  <a:sym typeface="CMU Typewriter Text Light"/>
                </a:defRPr>
              </a:pPr>
              <a:r>
                <a:t>ex:myTool  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rdf:type</a:t>
              </a:r>
              <a:r>
                <a:t>   schema:SoftwareApplication, prov:SoftwareAgent ;</a:t>
              </a:r>
              <a:br/>
              <a:r>
                <a:t>           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schema:description</a:t>
              </a:r>
              <a:r>
                <a:t> "This tool does … " ;</a:t>
              </a:r>
              <a:br/>
              <a:r>
                <a:t>            </a:t>
              </a:r>
              <a:r>
                <a:rPr>
                  <a:solidFill>
                    <a:schemeClr val="accent1">
                      <a:lumOff val="16847"/>
                    </a:schemeClr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schema:license</a:t>
              </a:r>
              <a:r>
                <a:t> &lt;https://spdx.org/licenses/MIT.html&gt; ;</a:t>
              </a:r>
              <a:br/>
              <a:r>
                <a:t>            </a:t>
              </a:r>
              <a:r>
                <a:rPr>
                  <a:solidFill>
                    <a:srgbClr val="929292"/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schema:codeRepository</a:t>
              </a:r>
              <a:r>
                <a:t> &lt;http://github.com/...&gt; .</a:t>
              </a:r>
            </a:p>
          </p:txBody>
        </p:sp>
        <p:pic>
          <p:nvPicPr>
            <p:cNvPr id="130" name="ex:myTool   rdf:type   schema:SoftwareApplication, prov:SoftwareAgent ;             schema:description &quot;This tool does … &quot; ;             schema:license &lt;https://spdx.org/licenses/MIT.html&gt; ;             schema:codeRepository &lt;http://github.com/...&gt; . ex:" descr="ex:myTool   rdf:type   schema:SoftwareApplication, prov:SoftwareAgent ;             schema:description &quot;This tool does … &quot; ;             schema:license &lt;https://spdx.org/licenses/MIT.html&gt; ;             schema:codeRepository &lt;http://github.com/...&gt; . ex:myTool   rdf:type   schema:SoftwareApplication, prov:SoftwareAgent ;             schema:description &quot;This tool does … &quot; ;             schema:license &lt;https://spdx.org/licenses/MIT.html&gt; ;             schema:codeRepository &lt;http://github.com/...&gt; 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2727307" cy="2068882"/>
            </a:xfrm>
            <a:prstGeom prst="rect">
              <a:avLst/>
            </a:prstGeom>
            <a:effectLst/>
          </p:spPr>
        </p:pic>
      </p:grpSp>
      <p:pic>
        <p:nvPicPr>
          <p:cNvPr id="133" name="Capture d’écran 2022-01-04 à 22.34.52.png" descr="Capture d’écran 2022-01-04 à 22.34.5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1395"/>
          <a:stretch>
            <a:fillRect/>
          </a:stretch>
        </p:blipFill>
        <p:spPr>
          <a:xfrm>
            <a:off x="1504553" y="1355388"/>
            <a:ext cx="9995735" cy="522429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[…]"/>
          <p:cNvSpPr txBox="1"/>
          <p:nvPr/>
        </p:nvSpPr>
        <p:spPr>
          <a:xfrm>
            <a:off x="6166358" y="1060450"/>
            <a:ext cx="672085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/>
            <a:r>
              <a:t>[…]</a:t>
            </a:r>
          </a:p>
        </p:txBody>
      </p:sp>
      <p:sp>
        <p:nvSpPr>
          <p:cNvPr id="135" name="[…]"/>
          <p:cNvSpPr txBox="1"/>
          <p:nvPr/>
        </p:nvSpPr>
        <p:spPr>
          <a:xfrm>
            <a:off x="6166358" y="6354777"/>
            <a:ext cx="6720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/>
          <a:p>
            <a:pPr/>
            <a:r>
              <a:t>[…]</a:t>
            </a:r>
          </a:p>
        </p:txBody>
      </p:sp>
      <p:sp>
        <p:nvSpPr>
          <p:cNvPr id="136" name="Flèche"/>
          <p:cNvSpPr/>
          <p:nvPr/>
        </p:nvSpPr>
        <p:spPr>
          <a:xfrm rot="9488344">
            <a:off x="3311977" y="1979967"/>
            <a:ext cx="693076" cy="355601"/>
          </a:xfrm>
          <a:prstGeom prst="rightArrow">
            <a:avLst>
              <a:gd name="adj1" fmla="val 41660"/>
              <a:gd name="adj2" fmla="val 103531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Flèche"/>
          <p:cNvSpPr/>
          <p:nvPr/>
        </p:nvSpPr>
        <p:spPr>
          <a:xfrm rot="8667439">
            <a:off x="9179251" y="2593431"/>
            <a:ext cx="693076" cy="355601"/>
          </a:xfrm>
          <a:prstGeom prst="rightArrow">
            <a:avLst>
              <a:gd name="adj1" fmla="val 41660"/>
              <a:gd name="adj2" fmla="val 103531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anually checking con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Manually checking conformance</a:t>
            </a:r>
          </a:p>
        </p:txBody>
      </p:sp>
      <p:sp>
        <p:nvSpPr>
          <p:cNvPr id="140" name="Numéro de diapositive"/>
          <p:cNvSpPr txBox="1"/>
          <p:nvPr>
            <p:ph type="sldNum" sz="quarter" idx="2"/>
          </p:nvPr>
        </p:nvSpPr>
        <p:spPr>
          <a:xfrm>
            <a:off x="12677868" y="9385300"/>
            <a:ext cx="21529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Major issues…"/>
          <p:cNvSpPr txBox="1"/>
          <p:nvPr>
            <p:ph type="body" sz="half" idx="1"/>
          </p:nvPr>
        </p:nvSpPr>
        <p:spPr>
          <a:xfrm>
            <a:off x="469136" y="4300507"/>
            <a:ext cx="12066528" cy="2879786"/>
          </a:xfrm>
          <a:prstGeom prst="rect">
            <a:avLst/>
          </a:prstGeom>
        </p:spPr>
        <p:txBody>
          <a:bodyPr numCol="2" spcCol="603326"/>
          <a:lstStyle/>
          <a:p>
            <a:pPr marL="0" indent="0">
              <a:spcBef>
                <a:spcPts val="3000"/>
              </a:spcBef>
              <a:buClrTx/>
              <a:buSzTx/>
              <a:buNone/>
              <a:defRPr b="1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Major</a:t>
            </a:r>
            <a:r>
              <a:t> issues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This markup is missing </a:t>
            </a:r>
            <a:r>
              <a:rPr sz="2600">
                <a:solidFill>
                  <a:schemeClr val="accent1">
                    <a:hueOff val="114395"/>
                    <a:lumOff val="-24975"/>
                  </a:schemeClr>
                </a:solidFill>
                <a:latin typeface="CMU Typewriter Text Bold"/>
                <a:ea typeface="CMU Typewriter Text Bold"/>
                <a:cs typeface="CMU Typewriter Text Bold"/>
                <a:sym typeface="CMU Typewriter Text Bold"/>
              </a:rPr>
              <a:t>dct:conformsTo</a:t>
            </a:r>
            <a:r>
              <a:t> properties as well as </a:t>
            </a:r>
            <a:r>
              <a:rPr sz="2600">
                <a:solidFill>
                  <a:schemeClr val="accent1">
                    <a:hueOff val="114395"/>
                    <a:lumOff val="-24975"/>
                  </a:schemeClr>
                </a:solidFill>
                <a:latin typeface="CMU Typewriter Text Bold"/>
                <a:ea typeface="CMU Typewriter Text Bold"/>
                <a:cs typeface="CMU Typewriter Text Bold"/>
                <a:sym typeface="CMU Typewriter Text Bold"/>
              </a:rPr>
              <a:t>schema:name</a:t>
            </a:r>
            <a:r>
              <a:t> and </a:t>
            </a:r>
            <a:r>
              <a:rPr sz="2600">
                <a:solidFill>
                  <a:schemeClr val="accent1">
                    <a:hueOff val="114395"/>
                    <a:lumOff val="-24975"/>
                  </a:schemeClr>
                </a:solidFill>
                <a:latin typeface="CMU Typewriter Text Bold"/>
                <a:ea typeface="CMU Typewriter Text Bold"/>
                <a:cs typeface="CMU Typewriter Text Bold"/>
                <a:sym typeface="CMU Typewriter Text Bold"/>
              </a:rPr>
              <a:t>schema:url</a:t>
            </a:r>
            <a:r>
              <a:t> …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  <a:defRPr b="1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Minor</a:t>
            </a:r>
            <a:r>
              <a:t> issues</a:t>
            </a:r>
          </a:p>
          <a:p>
            <a:pPr marL="0" indent="0">
              <a:spcBef>
                <a:spcPts val="3000"/>
              </a:spcBef>
              <a:buClrTx/>
              <a:buSzTx/>
              <a:buNone/>
            </a:pPr>
            <a:r>
              <a:t>This markup should also contains </a:t>
            </a:r>
            <a:r>
              <a:rPr sz="2600">
                <a:solidFill>
                  <a:schemeClr val="accent1">
                    <a:lumOff val="16847"/>
                  </a:schemeClr>
                </a:solidFill>
                <a:latin typeface="CMU Typewriter Text Bold"/>
                <a:ea typeface="CMU Typewriter Text Bold"/>
                <a:cs typeface="CMU Typewriter Text Bold"/>
                <a:sym typeface="CMU Typewriter Text Bold"/>
              </a:rPr>
              <a:t>schema:author</a:t>
            </a:r>
            <a:r>
              <a:t>,</a:t>
            </a:r>
            <a:r>
              <a: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MU Typewriter Text Bold"/>
                <a:ea typeface="CMU Typewriter Text Bold"/>
                <a:cs typeface="CMU Typewriter Text Bold"/>
                <a:sym typeface="CMU Typewriter Text Bold"/>
              </a:rPr>
              <a:t> </a:t>
            </a:r>
            <a:r>
              <a:rPr sz="2600">
                <a:solidFill>
                  <a:schemeClr val="accent1">
                    <a:lumOff val="16847"/>
                  </a:schemeClr>
                </a:solidFill>
                <a:latin typeface="CMU Typewriter Text Bold"/>
                <a:ea typeface="CMU Typewriter Text Bold"/>
                <a:cs typeface="CMU Typewriter Text Bold"/>
                <a:sym typeface="CMU Typewriter Text Bold"/>
              </a:rPr>
              <a:t>schema:citation</a:t>
            </a:r>
            <a:r>
              <a:t>, etc.</a:t>
            </a:r>
          </a:p>
        </p:txBody>
      </p:sp>
      <p:sp>
        <p:nvSpPr>
          <p:cNvPr id="142" name="Not realistic from a human point of view → automation needed !"/>
          <p:cNvSpPr txBox="1"/>
          <p:nvPr/>
        </p:nvSpPr>
        <p:spPr>
          <a:xfrm>
            <a:off x="469136" y="7824854"/>
            <a:ext cx="12066528" cy="64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/>
          </a:lstStyle>
          <a:p>
            <a:pPr/>
            <a:r>
              <a:t>Not realistic from a human point of view → automation needed ! </a:t>
            </a:r>
          </a:p>
        </p:txBody>
      </p:sp>
      <p:grpSp>
        <p:nvGrpSpPr>
          <p:cNvPr id="145" name="ex:myTool   rdf:type   schema:SoftwareApplication, prov:SoftwareAgent ;             schema:description &quot;This tool does … &quot; ;             schema:license &lt;https://spdx.org/licenses/MIT.html&gt; ;             schema:codeRepository &lt;http://github.com/...&gt; ."/>
          <p:cNvGrpSpPr/>
          <p:nvPr/>
        </p:nvGrpSpPr>
        <p:grpSpPr>
          <a:xfrm>
            <a:off x="138747" y="1587064"/>
            <a:ext cx="12727306" cy="2068881"/>
            <a:chOff x="0" y="0"/>
            <a:chExt cx="12727305" cy="2068880"/>
          </a:xfrm>
        </p:grpSpPr>
        <p:sp>
          <p:nvSpPr>
            <p:cNvPr id="144" name="ex:myTool   rdf:type   schema:SoftwareApplication, prov:SoftwareAgent ;             schema:description &quot;This tool does … &quot; ;             schema:license &lt;https://spdx.org/licenses/MIT.html&gt; ;             schema:codeRepository &lt;http://github.com/...&gt; ."/>
            <p:cNvSpPr txBox="1"/>
            <p:nvPr/>
          </p:nvSpPr>
          <p:spPr>
            <a:xfrm>
              <a:off x="139699" y="139699"/>
              <a:ext cx="12447907" cy="178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2000"/>
                </a:spcBef>
                <a:defRPr sz="2600">
                  <a:latin typeface="CMU Typewriter Text Light"/>
                  <a:ea typeface="CMU Typewriter Text Light"/>
                  <a:cs typeface="CMU Typewriter Text Light"/>
                  <a:sym typeface="CMU Typewriter Text Light"/>
                </a:defRPr>
              </a:pPr>
              <a:r>
                <a:t>ex:myTool  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rdf:type</a:t>
              </a:r>
              <a:r>
                <a:t>   schema:SoftwareApplication, prov:SoftwareAgent ;</a:t>
              </a:r>
              <a:br/>
              <a:r>
                <a:t>           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schema:description</a:t>
              </a:r>
              <a:r>
                <a:t> "This tool does … " ;</a:t>
              </a:r>
              <a:br/>
              <a:r>
                <a:t>            </a:t>
              </a:r>
              <a:r>
                <a:rPr>
                  <a:solidFill>
                    <a:schemeClr val="accent1">
                      <a:lumOff val="16847"/>
                    </a:schemeClr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schema:license</a:t>
              </a:r>
              <a:r>
                <a:t> &lt;https://spdx.org/licenses/MIT.html&gt; ;</a:t>
              </a:r>
              <a:br/>
              <a:r>
                <a:t>            </a:t>
              </a:r>
              <a:r>
                <a:rPr>
                  <a:solidFill>
                    <a:srgbClr val="929292"/>
                  </a:solidFill>
                  <a:latin typeface="CMU Typewriter Text Bold"/>
                  <a:ea typeface="CMU Typewriter Text Bold"/>
                  <a:cs typeface="CMU Typewriter Text Bold"/>
                  <a:sym typeface="CMU Typewriter Text Bold"/>
                </a:rPr>
                <a:t>schema:codeRepository</a:t>
              </a:r>
              <a:r>
                <a:t> &lt;http://github.com/...&gt; .</a:t>
              </a:r>
            </a:p>
          </p:txBody>
        </p:sp>
        <p:pic>
          <p:nvPicPr>
            <p:cNvPr id="143" name="ex:myTool   rdf:type   schema:SoftwareApplication, prov:SoftwareAgent ;             schema:description &quot;This tool does … &quot; ;             schema:license &lt;https://spdx.org/licenses/MIT.html&gt; ;             schema:codeRepository &lt;http://github.com/...&gt; . ex:" descr="ex:myTool   rdf:type   schema:SoftwareApplication, prov:SoftwareAgent ;             schema:description &quot;This tool does … &quot; ;             schema:license &lt;https://spdx.org/licenses/MIT.html&gt; ;             schema:codeRepository &lt;http://github.com/...&gt; . ex:myTool   rdf:type   schema:SoftwareApplication, prov:SoftwareAgent ;             schema:description &quot;This tool does … &quot; ;             schema:license &lt;https://spdx.org/licenses/MIT.html&gt; ;             schema:codeRepository &lt;http://github.com/...&gt; 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2727307" cy="20688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"/>
        <a:ea typeface="Source Sans Pro"/>
        <a:cs typeface="Source Sans Pro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MU Bright Roman"/>
            <a:ea typeface="CMU Bright Roman"/>
            <a:cs typeface="CMU Bright Roman"/>
            <a:sym typeface="CMU Brigh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"/>
        <a:ea typeface="Source Sans Pro"/>
        <a:cs typeface="Source Sans Pro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MU Bright Roman"/>
            <a:ea typeface="CMU Bright Roman"/>
            <a:cs typeface="CMU Bright Roman"/>
            <a:sym typeface="CMU Brigh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