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8" roundtripDataSignature="AMtx7mi+5cs2SgyELJOpYQmdGf+plpWc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a8b3d7831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10a8b3d7831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0a8b3d7831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10a8b3d7831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a8b3d783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g10a8b3d783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0a8b3d78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g10a8b3d7831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2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2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2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2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2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7E0E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2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8D2BC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2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2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3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8D2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8D2B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C8D2B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3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3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3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8D2B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8D2B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3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4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2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7E0E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C8D2BC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34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7.png"/><Relationship Id="rId4" Type="http://schemas.openxmlformats.org/officeDocument/2006/relationships/image" Target="../media/image4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9.png"/><Relationship Id="rId4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json-ld.org/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xml-sitemaps.com/" TargetMode="External"/><Relationship Id="rId4" Type="http://schemas.openxmlformats.org/officeDocument/2006/relationships/hyperlink" Target="https://developers.google.com/search/docs/advanced/sitemaps/build-sitemap" TargetMode="External"/><Relationship Id="rId5" Type="http://schemas.openxmlformats.org/officeDocument/2006/relationships/image" Target="../media/image31.png"/><Relationship Id="rId6" Type="http://schemas.openxmlformats.org/officeDocument/2006/relationships/image" Target="../media/image38.png"/><Relationship Id="rId7" Type="http://schemas.openxmlformats.org/officeDocument/2006/relationships/image" Target="../media/image3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bioschemas.org/" TargetMode="External"/><Relationship Id="rId4" Type="http://schemas.openxmlformats.org/officeDocument/2006/relationships/hyperlink" Target="mailto:public-bioschemas@w3.org" TargetMode="External"/><Relationship Id="rId9" Type="http://schemas.openxmlformats.org/officeDocument/2006/relationships/image" Target="../media/image10.png"/><Relationship Id="rId5" Type="http://schemas.openxmlformats.org/officeDocument/2006/relationships/hyperlink" Target="http://tiny.cc/bs-slack" TargetMode="External"/><Relationship Id="rId6" Type="http://schemas.openxmlformats.org/officeDocument/2006/relationships/hyperlink" Target="https://github.com/BioSchemas/specifications/" TargetMode="External"/><Relationship Id="rId7" Type="http://schemas.openxmlformats.org/officeDocument/2006/relationships/hyperlink" Target="https://bioschemas.org/liveDeploys/" TargetMode="External"/><Relationship Id="rId8" Type="http://schemas.openxmlformats.org/officeDocument/2006/relationships/image" Target="../media/image4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oschemas.org/profiles/Dataset/0.4-DRAFT" TargetMode="External"/><Relationship Id="rId4" Type="http://schemas.openxmlformats.org/officeDocument/2006/relationships/hyperlink" Target="https://bioschemas.org/profiles/ComputationalTool/1.0-RELEASE" TargetMode="External"/><Relationship Id="rId5" Type="http://schemas.openxmlformats.org/officeDocument/2006/relationships/hyperlink" Target="https://bioschemas.org/profiles/TrainingMaterial/0.9-DRAFT-2020_12_08" TargetMode="External"/><Relationship Id="rId6" Type="http://schemas.openxmlformats.org/officeDocument/2006/relationships/hyperlink" Target="https://bioschemas.org/tutorials/howto/howto_add_github" TargetMode="External"/><Relationship Id="rId7" Type="http://schemas.openxmlformats.org/officeDocument/2006/relationships/hyperlink" Target="https://github.com/zbmed-semtec/bioschemas-github-markup-examp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2.png"/><Relationship Id="rId13" Type="http://schemas.openxmlformats.org/officeDocument/2006/relationships/image" Target="../media/image24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44.png"/><Relationship Id="rId9" Type="http://schemas.openxmlformats.org/officeDocument/2006/relationships/image" Target="../media/image21.png"/><Relationship Id="rId14" Type="http://schemas.openxmlformats.org/officeDocument/2006/relationships/image" Target="../media/image10.png"/><Relationship Id="rId5" Type="http://schemas.openxmlformats.org/officeDocument/2006/relationships/hyperlink" Target="https://github.com/BioSchemas/github-markup-example" TargetMode="External"/><Relationship Id="rId6" Type="http://schemas.openxmlformats.org/officeDocument/2006/relationships/image" Target="../media/image9.png"/><Relationship Id="rId7" Type="http://schemas.openxmlformats.org/officeDocument/2006/relationships/image" Target="../media/image17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Relationship Id="rId5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9628"/>
            <a:ext cx="12192000" cy="357225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"/>
          <p:cNvSpPr txBox="1"/>
          <p:nvPr>
            <p:ph type="ctrTitle"/>
          </p:nvPr>
        </p:nvSpPr>
        <p:spPr>
          <a:xfrm>
            <a:off x="1507067" y="38523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Adding Bioschemas markup to GitHub pages</a:t>
            </a:r>
            <a:endParaRPr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1507067" y="5498633"/>
            <a:ext cx="77670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Leyla Jael Castro</a:t>
            </a:r>
            <a:endParaRPr/>
          </a:p>
        </p:txBody>
      </p:sp>
      <p:sp>
        <p:nvSpPr>
          <p:cNvPr id="146" name="Google Shape;146;p1"/>
          <p:cNvSpPr/>
          <p:nvPr/>
        </p:nvSpPr>
        <p:spPr>
          <a:xfrm>
            <a:off x="9748792" y="295275"/>
            <a:ext cx="2437351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License: Attribution 4.0 International (CC BY 4.0)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endParaRPr/>
          </a:p>
        </p:txBody>
      </p:sp>
      <p:pic>
        <p:nvPicPr>
          <p:cNvPr id="147" name="Google Shape;14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47809" y="0"/>
            <a:ext cx="8382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62847" y="5342793"/>
            <a:ext cx="1621082" cy="1621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698" y="2283436"/>
            <a:ext cx="239077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546" y="5619734"/>
            <a:ext cx="1773940" cy="104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7835" y="0"/>
            <a:ext cx="5297082" cy="5279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3" y="0"/>
            <a:ext cx="4173338" cy="227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717" y="2339018"/>
            <a:ext cx="4871626" cy="4494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"/>
          <p:cNvSpPr txBox="1"/>
          <p:nvPr>
            <p:ph type="title"/>
          </p:nvPr>
        </p:nvSpPr>
        <p:spPr>
          <a:xfrm>
            <a:off x="237386" y="422702"/>
            <a:ext cx="902738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Double check your markup with a validator</a:t>
            </a:r>
            <a:endParaRPr/>
          </a:p>
        </p:txBody>
      </p:sp>
      <p:pic>
        <p:nvPicPr>
          <p:cNvPr id="266" name="Google Shape;2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05" y="1742534"/>
            <a:ext cx="8100269" cy="3942272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1"/>
          <p:cNvSpPr txBox="1"/>
          <p:nvPr/>
        </p:nvSpPr>
        <p:spPr>
          <a:xfrm>
            <a:off x="237386" y="977718"/>
            <a:ext cx="61031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https://validator.schema.org/</a:t>
            </a:r>
            <a:endParaRPr/>
          </a:p>
        </p:txBody>
      </p:sp>
      <p:pic>
        <p:nvPicPr>
          <p:cNvPr id="268" name="Google Shape;26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407" y="2777706"/>
            <a:ext cx="4776388" cy="4080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"/>
          <p:cNvSpPr txBox="1"/>
          <p:nvPr>
            <p:ph type="title"/>
          </p:nvPr>
        </p:nvSpPr>
        <p:spPr>
          <a:xfrm>
            <a:off x="677334" y="47157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So far so good</a:t>
            </a:r>
            <a:endParaRPr/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341200"/>
            <a:ext cx="12192000" cy="551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a8b3d7831_1_7"/>
          <p:cNvSpPr txBox="1"/>
          <p:nvPr>
            <p:ph type="title"/>
          </p:nvPr>
        </p:nvSpPr>
        <p:spPr>
          <a:xfrm>
            <a:off x="237386" y="422702"/>
            <a:ext cx="9027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Double check your markup with a validator</a:t>
            </a:r>
            <a:endParaRPr/>
          </a:p>
        </p:txBody>
      </p:sp>
      <p:sp>
        <p:nvSpPr>
          <p:cNvPr id="280" name="Google Shape;280;g10a8b3d7831_1_7"/>
          <p:cNvSpPr txBox="1"/>
          <p:nvPr/>
        </p:nvSpPr>
        <p:spPr>
          <a:xfrm>
            <a:off x="237386" y="977718"/>
            <a:ext cx="6103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https://search.google.com/test/rich-results</a:t>
            </a:r>
            <a:endParaRPr/>
          </a:p>
        </p:txBody>
      </p:sp>
      <p:pic>
        <p:nvPicPr>
          <p:cNvPr id="281" name="Google Shape;281;g10a8b3d7831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0050" y="3050524"/>
            <a:ext cx="5566450" cy="361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10a8b3d7831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96002"/>
            <a:ext cx="6145250" cy="2028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a8b3d7831_1_14"/>
          <p:cNvSpPr txBox="1"/>
          <p:nvPr>
            <p:ph type="title"/>
          </p:nvPr>
        </p:nvSpPr>
        <p:spPr>
          <a:xfrm>
            <a:off x="677334" y="471579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This one is a bit more strict but still we are good</a:t>
            </a:r>
            <a:endParaRPr/>
          </a:p>
        </p:txBody>
      </p:sp>
      <p:pic>
        <p:nvPicPr>
          <p:cNvPr id="288" name="Google Shape;288;g10a8b3d7831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44879"/>
            <a:ext cx="11179405" cy="4760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3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Adding markup and rendering data via layouts</a:t>
            </a:r>
            <a:endParaRPr/>
          </a:p>
        </p:txBody>
      </p:sp>
      <p:sp>
        <p:nvSpPr>
          <p:cNvPr id="294" name="Google Shape;294;p13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Adding a layout</a:t>
            </a:r>
            <a:endParaRPr/>
          </a:p>
        </p:txBody>
      </p:sp>
      <p:pic>
        <p:nvPicPr>
          <p:cNvPr id="300" name="Google Shape;3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575" y="2488630"/>
            <a:ext cx="111918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5"/>
          <p:cNvSpPr txBox="1"/>
          <p:nvPr>
            <p:ph type="title"/>
          </p:nvPr>
        </p:nvSpPr>
        <p:spPr>
          <a:xfrm>
            <a:off x="677334" y="575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Adding Bioschemas markup</a:t>
            </a:r>
            <a:endParaRPr/>
          </a:p>
        </p:txBody>
      </p:sp>
      <p:pic>
        <p:nvPicPr>
          <p:cNvPr id="306" name="Google Shape;3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5298" y="917305"/>
            <a:ext cx="7228126" cy="59406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5106" y="1803323"/>
            <a:ext cx="3980542" cy="4168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Rendered markup</a:t>
            </a:r>
            <a:endParaRPr/>
          </a:p>
        </p:txBody>
      </p:sp>
      <p:pic>
        <p:nvPicPr>
          <p:cNvPr id="313" name="Google Shape;3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110366"/>
            <a:ext cx="7956430" cy="3634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9208" y="67094"/>
            <a:ext cx="4417637" cy="49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/>
          <p:nvPr>
            <p:ph type="title"/>
          </p:nvPr>
        </p:nvSpPr>
        <p:spPr>
          <a:xfrm>
            <a:off x="177005" y="2700867"/>
            <a:ext cx="9777880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Make it easier for machines</a:t>
            </a:r>
            <a:endParaRPr/>
          </a:p>
        </p:txBody>
      </p:sp>
      <p:sp>
        <p:nvSpPr>
          <p:cNvPr id="320" name="Google Shape;320;p17"/>
          <p:cNvSpPr txBox="1"/>
          <p:nvPr>
            <p:ph idx="1" type="body"/>
          </p:nvPr>
        </p:nvSpPr>
        <p:spPr>
          <a:xfrm>
            <a:off x="177004" y="4527448"/>
            <a:ext cx="977787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Adding Bioschemas markup</a:t>
            </a:r>
            <a:endParaRPr/>
          </a:p>
        </p:txBody>
      </p:sp>
      <p:sp>
        <p:nvSpPr>
          <p:cNvPr id="156" name="Google Shape;156;p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use and recommend markup in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JSON-LD</a:t>
            </a:r>
            <a:r>
              <a:rPr lang="en-US"/>
              <a:t> 🡪 easy to read by machines and humans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Markup can be added to any web page</a:t>
            </a:r>
            <a:endParaRPr/>
          </a:p>
          <a:p>
            <a:pPr indent="-204469" lvl="1" marL="7429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t/>
            </a:r>
            <a:endParaRPr/>
          </a:p>
        </p:txBody>
      </p:sp>
      <p:pic>
        <p:nvPicPr>
          <p:cNvPr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8645" y="3429000"/>
            <a:ext cx="77438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0a8b3d7831_0_15"/>
          <p:cNvSpPr txBox="1"/>
          <p:nvPr>
            <p:ph type="title"/>
          </p:nvPr>
        </p:nvSpPr>
        <p:spPr>
          <a:xfrm>
            <a:off x="237386" y="117902"/>
            <a:ext cx="9027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Sitemap.xml and robots.txt</a:t>
            </a:r>
            <a:endParaRPr/>
          </a:p>
        </p:txBody>
      </p:sp>
      <p:sp>
        <p:nvSpPr>
          <p:cNvPr id="326" name="Google Shape;326;g10a8b3d7831_0_15"/>
          <p:cNvSpPr txBox="1"/>
          <p:nvPr/>
        </p:nvSpPr>
        <p:spPr>
          <a:xfrm>
            <a:off x="237375" y="672925"/>
            <a:ext cx="8498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https://www.xml-sitemaps.com/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https://developers.google.com/search/docs/advanced/sitemaps/build-sitemap</a:t>
            </a:r>
            <a: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27" name="Google Shape;327;g10a8b3d7831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5777" y="1466477"/>
            <a:ext cx="4962899" cy="3628928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g10a8b3d7831_0_15"/>
          <p:cNvSpPr/>
          <p:nvPr/>
        </p:nvSpPr>
        <p:spPr>
          <a:xfrm rot="-563721">
            <a:off x="5070900" y="1849614"/>
            <a:ext cx="2109701" cy="1004347"/>
          </a:xfrm>
          <a:prstGeom prst="curvedDownArrow">
            <a:avLst>
              <a:gd fmla="val 25000" name="adj1"/>
              <a:gd fmla="val 50000" name="adj2"/>
              <a:gd fmla="val 51722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9" name="Google Shape;329;g10a8b3d7831_0_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576" y="1827825"/>
            <a:ext cx="5173601" cy="239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10a8b3d7831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4400" y="5617255"/>
            <a:ext cx="99822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0a8b3d7831_0_10"/>
          <p:cNvSpPr txBox="1"/>
          <p:nvPr>
            <p:ph type="title"/>
          </p:nvPr>
        </p:nvSpPr>
        <p:spPr>
          <a:xfrm>
            <a:off x="177005" y="2700867"/>
            <a:ext cx="97779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Time to add markup to your own pages ☺</a:t>
            </a:r>
            <a:endParaRPr/>
          </a:p>
        </p:txBody>
      </p:sp>
      <p:sp>
        <p:nvSpPr>
          <p:cNvPr id="336" name="Google Shape;336;g10a8b3d7831_0_10"/>
          <p:cNvSpPr txBox="1"/>
          <p:nvPr>
            <p:ph idx="1" type="body"/>
          </p:nvPr>
        </p:nvSpPr>
        <p:spPr>
          <a:xfrm>
            <a:off x="177004" y="4527448"/>
            <a:ext cx="97779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type="title"/>
          </p:nvPr>
        </p:nvSpPr>
        <p:spPr>
          <a:xfrm>
            <a:off x="677334" y="609600"/>
            <a:ext cx="8596667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342" name="Google Shape;342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Website: </a:t>
            </a:r>
            <a:r>
              <a:rPr lang="en-US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bioschemas.org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Mailing list: </a:t>
            </a:r>
            <a:r>
              <a:rPr lang="en-US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public-bioschemas@w3.org</a:t>
            </a:r>
            <a:endParaRPr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Slack: </a:t>
            </a:r>
            <a:r>
              <a:rPr lang="en-US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http://tiny.cc/bs-slack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Example markup: </a:t>
            </a:r>
            <a:r>
              <a:rPr lang="en-US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https://github.com/BioSchemas/specifications/</a:t>
            </a:r>
            <a:r>
              <a:rPr lang="en-US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 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0" i="0" lang="en-US" sz="1800" u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Live deployments: </a:t>
            </a:r>
            <a:r>
              <a:rPr b="0" i="0" lang="en-US" sz="1800" u="sng" strike="noStrike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https://bioschemas.org/liveDeploys/</a:t>
            </a:r>
            <a:endParaRPr/>
          </a:p>
        </p:txBody>
      </p:sp>
      <p:pic>
        <p:nvPicPr>
          <p:cNvPr id="343" name="Google Shape;343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462847" y="5342793"/>
            <a:ext cx="1621082" cy="16210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0475344" y="109118"/>
            <a:ext cx="1621766" cy="1621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76546" y="5619734"/>
            <a:ext cx="1773940" cy="1045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77334" y="230037"/>
            <a:ext cx="8596668" cy="692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What can you expect from this lesson?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446425" y="1062175"/>
            <a:ext cx="10829700" cy="5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97942" lvl="1" marL="742950" rtl="0" algn="l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Title: Adding Bioschemas markup to GitHub pages</a:t>
            </a:r>
            <a:endParaRPr/>
          </a:p>
          <a:p>
            <a:pPr indent="-297942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Keywords: Bioschemas, markup, GitHub pages, JSON-LD, Jekyll</a:t>
            </a:r>
            <a:endParaRPr/>
          </a:p>
          <a:p>
            <a:pPr indent="-297942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Description: In this lesson we will demo how to add Bioschemas markup to GitHub pages using Dataset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vr. Draft 0.4</a:t>
            </a:r>
            <a:r>
              <a:rPr lang="en-US"/>
              <a:t>), ComputationalTool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vr. Release 1.0</a:t>
            </a:r>
            <a:r>
              <a:rPr lang="en-US"/>
              <a:t>) and TrainingMaterial (</a:t>
            </a:r>
            <a:r>
              <a:rPr lang="en-US" u="sng">
                <a:solidFill>
                  <a:schemeClr val="hlink"/>
                </a:solidFill>
                <a:hlinkClick r:id="rId5"/>
              </a:rPr>
              <a:t>vr. Draft 0.9</a:t>
            </a:r>
            <a:r>
              <a:rPr lang="en-US"/>
              <a:t>) profiles</a:t>
            </a:r>
            <a:endParaRPr/>
          </a:p>
          <a:p>
            <a:pPr indent="-297942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Mentions: </a:t>
            </a:r>
            <a:endParaRPr/>
          </a:p>
          <a:p>
            <a:pPr indent="-239267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This lesson reuses some information from an online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Bioschemas tutorial</a:t>
            </a:r>
            <a:endParaRPr/>
          </a:p>
          <a:p>
            <a:pPr indent="-239267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This lesson uses the repository (data, code and pages) at </a:t>
            </a:r>
            <a:r>
              <a:rPr lang="en-US" u="sng">
                <a:solidFill>
                  <a:schemeClr val="hlink"/>
                </a:solidFill>
                <a:hlinkClick r:id="rId7"/>
              </a:rPr>
              <a:t>https://github.com/zbmed-semtec/bioschemas-github-markup-example</a:t>
            </a:r>
            <a:r>
              <a:rPr lang="en-US"/>
              <a:t> </a:t>
            </a:r>
            <a:r>
              <a:rPr lang="en-US"/>
              <a:t> </a:t>
            </a:r>
            <a:endParaRPr/>
          </a:p>
          <a:p>
            <a:pPr indent="-297942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Audience: This lesson is intended for anyone interested in Bioschemas markup</a:t>
            </a:r>
            <a:endParaRPr/>
          </a:p>
          <a:p>
            <a:pPr indent="-297942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Skills required:</a:t>
            </a:r>
            <a:endParaRPr/>
          </a:p>
          <a:p>
            <a:pPr indent="-239267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How to use and run GitHub pages</a:t>
            </a:r>
            <a:endParaRPr/>
          </a:p>
          <a:p>
            <a:pPr indent="-239267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Basic understanding of JSON-LD</a:t>
            </a:r>
            <a:endParaRPr/>
          </a:p>
          <a:p>
            <a:pPr indent="-239267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Basic knowledge about Bioschemas (e.g., what a profile is)</a:t>
            </a:r>
            <a:endParaRPr/>
          </a:p>
          <a:p>
            <a:pPr indent="-297942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Learning outcomes:</a:t>
            </a:r>
            <a:endParaRPr/>
          </a:p>
          <a:p>
            <a:pPr indent="-239267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Explaining different approaches to add Bioschemas markup to GitHub pages</a:t>
            </a:r>
            <a:endParaRPr/>
          </a:p>
          <a:p>
            <a:pPr indent="-239267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Using Bioschemas markup on your own GitHub pages</a:t>
            </a:r>
            <a:endParaRPr/>
          </a:p>
          <a:p>
            <a:pPr indent="-239267" lvl="2" marL="1143000" rtl="0" algn="l">
              <a:spcBef>
                <a:spcPts val="1000"/>
              </a:spcBef>
              <a:spcAft>
                <a:spcPts val="0"/>
              </a:spcAft>
              <a:buSzPts val="1120"/>
              <a:buChar char="►"/>
            </a:pPr>
            <a:r>
              <a:rPr lang="en-US"/>
              <a:t>Describing some of the minimum elements for the Bioschemas profiles Dataset, ComputationalTool and TrainingMaterial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Page </a:t>
            </a:r>
            <a:r>
              <a:rPr lang="en-US"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with</a:t>
            </a:r>
            <a:r>
              <a:rPr lang="en-US"/>
              <a:t>out</a:t>
            </a:r>
            <a:r>
              <a:rPr lang="en-US"/>
              <a:t> markup</a:t>
            </a:r>
            <a:endParaRPr/>
          </a:p>
        </p:txBody>
      </p:sp>
      <p:pic>
        <p:nvPicPr>
          <p:cNvPr id="169" name="Google Shape;16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010" y="1354344"/>
            <a:ext cx="9836989" cy="545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677334" y="299052"/>
            <a:ext cx="8596668" cy="646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Tasks of the day</a:t>
            </a:r>
            <a:endParaRPr/>
          </a:p>
        </p:txBody>
      </p:sp>
      <p:pic>
        <p:nvPicPr>
          <p:cNvPr id="175" name="Google Shape;1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8954" y="2806478"/>
            <a:ext cx="898811" cy="7789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5"/>
          <p:cNvGrpSpPr/>
          <p:nvPr/>
        </p:nvGrpSpPr>
        <p:grpSpPr>
          <a:xfrm>
            <a:off x="181154" y="1130065"/>
            <a:ext cx="3260785" cy="865779"/>
            <a:chOff x="181154" y="1337094"/>
            <a:chExt cx="3260785" cy="865779"/>
          </a:xfrm>
        </p:grpSpPr>
        <p:pic>
          <p:nvPicPr>
            <p:cNvPr id="177" name="Google Shape;17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81154" y="1906438"/>
              <a:ext cx="3260785" cy="2964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" name="Google Shape;178;p5"/>
            <p:cNvSpPr/>
            <p:nvPr/>
          </p:nvSpPr>
          <p:spPr>
            <a:xfrm>
              <a:off x="1181819" y="1337094"/>
              <a:ext cx="1259456" cy="56934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788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Clone the </a:t>
              </a:r>
              <a:r>
                <a:rPr b="0" i="0" lang="en-US" sz="1400" u="sng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repository</a:t>
              </a:r>
              <a:endParaRPr b="0" i="0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179" name="Google Shape;179;p5"/>
          <p:cNvGrpSpPr/>
          <p:nvPr/>
        </p:nvGrpSpPr>
        <p:grpSpPr>
          <a:xfrm>
            <a:off x="4028536" y="1130065"/>
            <a:ext cx="1604494" cy="917008"/>
            <a:chOff x="4028536" y="1337094"/>
            <a:chExt cx="1604494" cy="917008"/>
          </a:xfrm>
        </p:grpSpPr>
        <p:pic>
          <p:nvPicPr>
            <p:cNvPr id="180" name="Google Shape;180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028536" y="1833673"/>
              <a:ext cx="1604494" cy="4204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5"/>
            <p:cNvSpPr/>
            <p:nvPr/>
          </p:nvSpPr>
          <p:spPr>
            <a:xfrm>
              <a:off x="4287660" y="1337094"/>
              <a:ext cx="1086246" cy="56934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788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Select the branch</a:t>
              </a:r>
              <a:endPara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82" name="Google Shape;182;p5"/>
          <p:cNvSpPr/>
          <p:nvPr/>
        </p:nvSpPr>
        <p:spPr>
          <a:xfrm>
            <a:off x="6800491" y="1130065"/>
            <a:ext cx="1774165" cy="569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Make sure your GitHub pages are running</a:t>
            </a:r>
            <a:endParaRPr/>
          </a:p>
        </p:txBody>
      </p:sp>
      <p:sp>
        <p:nvSpPr>
          <p:cNvPr id="183" name="Google Shape;183;p5"/>
          <p:cNvSpPr/>
          <p:nvPr/>
        </p:nvSpPr>
        <p:spPr>
          <a:xfrm>
            <a:off x="9536837" y="1091453"/>
            <a:ext cx="1583714" cy="646568"/>
          </a:xfrm>
          <a:prstGeom prst="diamond">
            <a:avLst/>
          </a:prstGeom>
          <a:solidFill>
            <a:schemeClr val="accent1"/>
          </a:solidFill>
          <a:ln cap="rnd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Running?</a:t>
            </a:r>
            <a:endParaRPr/>
          </a:p>
        </p:txBody>
      </p:sp>
      <p:cxnSp>
        <p:nvCxnSpPr>
          <p:cNvPr id="184" name="Google Shape;184;p5"/>
          <p:cNvCxnSpPr>
            <a:stCxn id="178" idx="3"/>
            <a:endCxn id="181" idx="1"/>
          </p:cNvCxnSpPr>
          <p:nvPr/>
        </p:nvCxnSpPr>
        <p:spPr>
          <a:xfrm>
            <a:off x="2441275" y="1414737"/>
            <a:ext cx="1846500" cy="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85" name="Google Shape;185;p5"/>
          <p:cNvCxnSpPr>
            <a:stCxn id="181" idx="3"/>
            <a:endCxn id="182" idx="1"/>
          </p:cNvCxnSpPr>
          <p:nvPr/>
        </p:nvCxnSpPr>
        <p:spPr>
          <a:xfrm>
            <a:off x="5373906" y="1414737"/>
            <a:ext cx="1426500" cy="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86" name="Google Shape;186;p5"/>
          <p:cNvCxnSpPr>
            <a:stCxn id="182" idx="3"/>
            <a:endCxn id="183" idx="1"/>
          </p:cNvCxnSpPr>
          <p:nvPr/>
        </p:nvCxnSpPr>
        <p:spPr>
          <a:xfrm>
            <a:off x="8574656" y="1414737"/>
            <a:ext cx="962100" cy="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187" name="Google Shape;187;p5"/>
          <p:cNvCxnSpPr>
            <a:stCxn id="183" idx="0"/>
            <a:endCxn id="182" idx="0"/>
          </p:cNvCxnSpPr>
          <p:nvPr/>
        </p:nvCxnSpPr>
        <p:spPr>
          <a:xfrm rot="5400000">
            <a:off x="8988744" y="-209797"/>
            <a:ext cx="38700" cy="2641200"/>
          </a:xfrm>
          <a:prstGeom prst="bentConnector3">
            <a:avLst>
              <a:gd fmla="val -590698" name="adj1"/>
            </a:avLst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188" name="Google Shape;188;p5"/>
          <p:cNvSpPr txBox="1"/>
          <p:nvPr/>
        </p:nvSpPr>
        <p:spPr>
          <a:xfrm>
            <a:off x="9934034" y="584702"/>
            <a:ext cx="394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</a:t>
            </a:r>
            <a:endParaRPr/>
          </a:p>
        </p:txBody>
      </p:sp>
      <p:cxnSp>
        <p:nvCxnSpPr>
          <p:cNvPr id="189" name="Google Shape;189;p5"/>
          <p:cNvCxnSpPr>
            <a:stCxn id="183" idx="2"/>
            <a:endCxn id="190" idx="0"/>
          </p:cNvCxnSpPr>
          <p:nvPr/>
        </p:nvCxnSpPr>
        <p:spPr>
          <a:xfrm>
            <a:off x="10328694" y="1738021"/>
            <a:ext cx="0" cy="5019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191" name="Google Shape;191;p5"/>
          <p:cNvSpPr/>
          <p:nvPr/>
        </p:nvSpPr>
        <p:spPr>
          <a:xfrm>
            <a:off x="7289661" y="2237134"/>
            <a:ext cx="1086246" cy="569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Look at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2" name="Google Shape;192;p5"/>
          <p:cNvCxnSpPr>
            <a:stCxn id="190" idx="1"/>
            <a:endCxn id="191" idx="3"/>
          </p:cNvCxnSpPr>
          <p:nvPr/>
        </p:nvCxnSpPr>
        <p:spPr>
          <a:xfrm rot="10800000">
            <a:off x="8375871" y="2521676"/>
            <a:ext cx="1409700" cy="30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grpSp>
        <p:nvGrpSpPr>
          <p:cNvPr id="193" name="Google Shape;193;p5"/>
          <p:cNvGrpSpPr/>
          <p:nvPr/>
        </p:nvGrpSpPr>
        <p:grpSpPr>
          <a:xfrm>
            <a:off x="4537494" y="2237134"/>
            <a:ext cx="1800827" cy="1430441"/>
            <a:chOff x="4537494" y="2582179"/>
            <a:chExt cx="1800827" cy="1430441"/>
          </a:xfrm>
        </p:grpSpPr>
        <p:sp>
          <p:nvSpPr>
            <p:cNvPr id="194" name="Google Shape;194;p5"/>
            <p:cNvSpPr/>
            <p:nvPr/>
          </p:nvSpPr>
          <p:spPr>
            <a:xfrm>
              <a:off x="4537494" y="2582179"/>
              <a:ext cx="1800827" cy="56934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788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Pay attention to JSON-LD on the bottom of the MDs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195" name="Google Shape;195;p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58974" y="3151523"/>
              <a:ext cx="1496622" cy="86109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6" name="Google Shape;196;p5"/>
          <p:cNvCxnSpPr>
            <a:stCxn id="191" idx="1"/>
            <a:endCxn id="194" idx="3"/>
          </p:cNvCxnSpPr>
          <p:nvPr/>
        </p:nvCxnSpPr>
        <p:spPr>
          <a:xfrm rot="10800000">
            <a:off x="6338361" y="2521806"/>
            <a:ext cx="951300" cy="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197" name="Google Shape;197;p5"/>
          <p:cNvSpPr/>
          <p:nvPr/>
        </p:nvSpPr>
        <p:spPr>
          <a:xfrm>
            <a:off x="1320183" y="2237134"/>
            <a:ext cx="2001669" cy="569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Refresh your pages and go to any of the ones with markup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98" name="Google Shape;198;p5"/>
          <p:cNvCxnSpPr>
            <a:stCxn id="194" idx="1"/>
            <a:endCxn id="197" idx="3"/>
          </p:cNvCxnSpPr>
          <p:nvPr/>
        </p:nvCxnSpPr>
        <p:spPr>
          <a:xfrm rot="10800000">
            <a:off x="3321894" y="2521806"/>
            <a:ext cx="1215600" cy="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grpSp>
        <p:nvGrpSpPr>
          <p:cNvPr id="199" name="Google Shape;199;p5"/>
          <p:cNvGrpSpPr/>
          <p:nvPr/>
        </p:nvGrpSpPr>
        <p:grpSpPr>
          <a:xfrm>
            <a:off x="502623" y="2923838"/>
            <a:ext cx="3369903" cy="1189091"/>
            <a:chOff x="502623" y="3268883"/>
            <a:chExt cx="3369903" cy="1189091"/>
          </a:xfrm>
        </p:grpSpPr>
        <p:sp>
          <p:nvSpPr>
            <p:cNvPr id="200" name="Google Shape;200;p5"/>
            <p:cNvSpPr/>
            <p:nvPr/>
          </p:nvSpPr>
          <p:spPr>
            <a:xfrm>
              <a:off x="502623" y="3665191"/>
              <a:ext cx="2001669" cy="56934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788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Use the developer tools to see JSON-LD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01" name="Google Shape;201;p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518647" y="3268883"/>
              <a:ext cx="1353879" cy="118909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2" name="Google Shape;202;p5"/>
          <p:cNvCxnSpPr>
            <a:stCxn id="197" idx="1"/>
            <a:endCxn id="200" idx="1"/>
          </p:cNvCxnSpPr>
          <p:nvPr/>
        </p:nvCxnSpPr>
        <p:spPr>
          <a:xfrm flipH="1">
            <a:off x="502683" y="2521806"/>
            <a:ext cx="817500" cy="1083000"/>
          </a:xfrm>
          <a:prstGeom prst="bentConnector3">
            <a:avLst>
              <a:gd fmla="val 127970" name="adj1"/>
            </a:avLst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03" name="Google Shape;203;p5"/>
          <p:cNvCxnSpPr>
            <a:stCxn id="200" idx="2"/>
            <a:endCxn id="204" idx="0"/>
          </p:cNvCxnSpPr>
          <p:nvPr/>
        </p:nvCxnSpPr>
        <p:spPr>
          <a:xfrm>
            <a:off x="1503457" y="3889490"/>
            <a:ext cx="0" cy="5136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grpSp>
        <p:nvGrpSpPr>
          <p:cNvPr id="205" name="Google Shape;205;p5"/>
          <p:cNvGrpSpPr/>
          <p:nvPr/>
        </p:nvGrpSpPr>
        <p:grpSpPr>
          <a:xfrm>
            <a:off x="9561123" y="2240004"/>
            <a:ext cx="1543050" cy="823308"/>
            <a:chOff x="9561123" y="2585049"/>
            <a:chExt cx="1543050" cy="823308"/>
          </a:xfrm>
        </p:grpSpPr>
        <p:sp>
          <p:nvSpPr>
            <p:cNvPr id="190" name="Google Shape;190;p5"/>
            <p:cNvSpPr/>
            <p:nvPr/>
          </p:nvSpPr>
          <p:spPr>
            <a:xfrm>
              <a:off x="9785571" y="2585049"/>
              <a:ext cx="1086246" cy="56934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788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Move to branch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06" name="Google Shape;206;p5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561123" y="3160707"/>
              <a:ext cx="1543050" cy="247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5"/>
          <p:cNvGrpSpPr/>
          <p:nvPr/>
        </p:nvGrpSpPr>
        <p:grpSpPr>
          <a:xfrm>
            <a:off x="389031" y="4403158"/>
            <a:ext cx="2228850" cy="816994"/>
            <a:chOff x="389031" y="4748203"/>
            <a:chExt cx="2228850" cy="816994"/>
          </a:xfrm>
        </p:grpSpPr>
        <p:sp>
          <p:nvSpPr>
            <p:cNvPr id="204" name="Google Shape;204;p5"/>
            <p:cNvSpPr/>
            <p:nvPr/>
          </p:nvSpPr>
          <p:spPr>
            <a:xfrm>
              <a:off x="935258" y="4748203"/>
              <a:ext cx="1136397" cy="56934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788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Now move to branch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208" name="Google Shape;208;p5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89031" y="5317547"/>
              <a:ext cx="2228850" cy="247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Google Shape;209;p5"/>
          <p:cNvSpPr/>
          <p:nvPr/>
        </p:nvSpPr>
        <p:spPr>
          <a:xfrm>
            <a:off x="5225073" y="4403158"/>
            <a:ext cx="2001669" cy="569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Refresh your pages and go to any the tutorial page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0" name="Google Shape;210;p5"/>
          <p:cNvGrpSpPr/>
          <p:nvPr/>
        </p:nvGrpSpPr>
        <p:grpSpPr>
          <a:xfrm>
            <a:off x="3195586" y="4403158"/>
            <a:ext cx="1086246" cy="1095558"/>
            <a:chOff x="3195586" y="4748203"/>
            <a:chExt cx="1086246" cy="1095558"/>
          </a:xfrm>
        </p:grpSpPr>
        <p:pic>
          <p:nvPicPr>
            <p:cNvPr id="211" name="Google Shape;211;p5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219182" y="5274417"/>
              <a:ext cx="1039053" cy="5693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5"/>
            <p:cNvSpPr/>
            <p:nvPr/>
          </p:nvSpPr>
          <p:spPr>
            <a:xfrm>
              <a:off x="3195586" y="4748203"/>
              <a:ext cx="1086246" cy="56934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788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Look at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13" name="Google Shape;213;p5"/>
          <p:cNvCxnSpPr>
            <a:stCxn id="204" idx="3"/>
            <a:endCxn id="212" idx="1"/>
          </p:cNvCxnSpPr>
          <p:nvPr/>
        </p:nvCxnSpPr>
        <p:spPr>
          <a:xfrm>
            <a:off x="2071655" y="4687830"/>
            <a:ext cx="1123800" cy="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cxnSp>
        <p:nvCxnSpPr>
          <p:cNvPr id="214" name="Google Shape;214;p5"/>
          <p:cNvCxnSpPr>
            <a:stCxn id="212" idx="3"/>
            <a:endCxn id="209" idx="1"/>
          </p:cNvCxnSpPr>
          <p:nvPr/>
        </p:nvCxnSpPr>
        <p:spPr>
          <a:xfrm>
            <a:off x="4281832" y="4687830"/>
            <a:ext cx="943200" cy="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grpSp>
        <p:nvGrpSpPr>
          <p:cNvPr id="215" name="Google Shape;215;p5"/>
          <p:cNvGrpSpPr/>
          <p:nvPr/>
        </p:nvGrpSpPr>
        <p:grpSpPr>
          <a:xfrm>
            <a:off x="8137228" y="4403158"/>
            <a:ext cx="2001669" cy="1166239"/>
            <a:chOff x="8137228" y="4748203"/>
            <a:chExt cx="2001669" cy="1166239"/>
          </a:xfrm>
        </p:grpSpPr>
        <p:pic>
          <p:nvPicPr>
            <p:cNvPr id="216" name="Google Shape;216;p5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8389751" y="5326174"/>
              <a:ext cx="1496622" cy="5882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5"/>
            <p:cNvSpPr/>
            <p:nvPr/>
          </p:nvSpPr>
          <p:spPr>
            <a:xfrm>
              <a:off x="8137228" y="4748203"/>
              <a:ext cx="2001669" cy="56934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788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Look at the top, it has some markup data now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18" name="Google Shape;218;p5"/>
          <p:cNvCxnSpPr>
            <a:stCxn id="209" idx="3"/>
            <a:endCxn id="217" idx="1"/>
          </p:cNvCxnSpPr>
          <p:nvPr/>
        </p:nvCxnSpPr>
        <p:spPr>
          <a:xfrm>
            <a:off x="7226742" y="4687830"/>
            <a:ext cx="910500" cy="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grpSp>
        <p:nvGrpSpPr>
          <p:cNvPr id="219" name="Google Shape;219;p5"/>
          <p:cNvGrpSpPr/>
          <p:nvPr/>
        </p:nvGrpSpPr>
        <p:grpSpPr>
          <a:xfrm>
            <a:off x="8137228" y="5834677"/>
            <a:ext cx="3902140" cy="877242"/>
            <a:chOff x="8137228" y="5834677"/>
            <a:chExt cx="3902140" cy="877242"/>
          </a:xfrm>
        </p:grpSpPr>
        <p:pic>
          <p:nvPicPr>
            <p:cNvPr id="220" name="Google Shape;220;p5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9968704" y="5834677"/>
              <a:ext cx="2070664" cy="8772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5"/>
            <p:cNvSpPr/>
            <p:nvPr/>
          </p:nvSpPr>
          <p:spPr>
            <a:xfrm>
              <a:off x="8137228" y="5989604"/>
              <a:ext cx="2001669" cy="569344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rnd" cmpd="sng" w="19050">
              <a:solidFill>
                <a:srgbClr val="78846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Look at the markup again</a:t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cxnSp>
        <p:nvCxnSpPr>
          <p:cNvPr id="222" name="Google Shape;222;p5"/>
          <p:cNvCxnSpPr>
            <a:stCxn id="217" idx="3"/>
            <a:endCxn id="221" idx="3"/>
          </p:cNvCxnSpPr>
          <p:nvPr/>
        </p:nvCxnSpPr>
        <p:spPr>
          <a:xfrm>
            <a:off x="10138897" y="4687830"/>
            <a:ext cx="600" cy="1586400"/>
          </a:xfrm>
          <a:prstGeom prst="bentConnector3">
            <a:avLst>
              <a:gd fmla="val 38100000" name="adj1"/>
            </a:avLst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23" name="Google Shape;223;p5"/>
          <p:cNvSpPr/>
          <p:nvPr/>
        </p:nvSpPr>
        <p:spPr>
          <a:xfrm>
            <a:off x="5208695" y="5999838"/>
            <a:ext cx="2001669" cy="5693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rnd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Try either way (with/out layout) on your own pages</a:t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24" name="Google Shape;224;p5"/>
          <p:cNvCxnSpPr>
            <a:stCxn id="221" idx="1"/>
            <a:endCxn id="223" idx="3"/>
          </p:cNvCxnSpPr>
          <p:nvPr/>
        </p:nvCxnSpPr>
        <p:spPr>
          <a:xfrm flipH="1">
            <a:off x="7210228" y="6274276"/>
            <a:ext cx="927000" cy="1020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pic>
        <p:nvPicPr>
          <p:cNvPr id="225" name="Google Shape;225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3185679" y="5773419"/>
            <a:ext cx="1022182" cy="10221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5"/>
          <p:cNvCxnSpPr>
            <a:stCxn id="223" idx="1"/>
            <a:endCxn id="225" idx="3"/>
          </p:cNvCxnSpPr>
          <p:nvPr/>
        </p:nvCxnSpPr>
        <p:spPr>
          <a:xfrm rot="10800000">
            <a:off x="4207895" y="6284510"/>
            <a:ext cx="1000800" cy="0"/>
          </a:xfrm>
          <a:prstGeom prst="straightConnector1">
            <a:avLst/>
          </a:prstGeom>
          <a:noFill/>
          <a:ln cap="rnd" cmpd="sng" w="25400">
            <a:solidFill>
              <a:schemeClr val="accent5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38100" rotWithShape="0" dir="5400000" dist="25400">
              <a:srgbClr val="000000">
                <a:alpha val="34901"/>
              </a:srgbClr>
            </a:outerShdw>
          </a:effectLst>
        </p:spPr>
      </p:cxnSp>
      <p:sp>
        <p:nvSpPr>
          <p:cNvPr id="227" name="Google Shape;227;p5"/>
          <p:cNvSpPr/>
          <p:nvPr/>
        </p:nvSpPr>
        <p:spPr>
          <a:xfrm rot="-1564293">
            <a:off x="2791026" y="6351497"/>
            <a:ext cx="941241" cy="310537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rnd" cmpd="sng" w="19050">
            <a:solidFill>
              <a:srgbClr val="DD7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en-US"/>
              <a:t>Adding markup directly to the pages</a:t>
            </a:r>
            <a:endParaRPr/>
          </a:p>
        </p:txBody>
      </p:sp>
      <p:sp>
        <p:nvSpPr>
          <p:cNvPr id="233" name="Google Shape;233;p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Page with markup</a:t>
            </a:r>
            <a:endParaRPr/>
          </a:p>
        </p:txBody>
      </p:sp>
      <p:pic>
        <p:nvPicPr>
          <p:cNvPr id="239" name="Google Shape;23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7088" y="1406106"/>
            <a:ext cx="9734911" cy="54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2958860" cy="1936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773" y="2421326"/>
            <a:ext cx="6807560" cy="3867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16792" y="0"/>
            <a:ext cx="5075208" cy="501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539" y="130259"/>
            <a:ext cx="4617019" cy="195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64703" y="-1"/>
            <a:ext cx="5627298" cy="55960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3191" y="2527539"/>
            <a:ext cx="6329209" cy="404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2021-12-21T14:35:43Z</dcterms:created>
  <dc:creator>Garcia Castro, Leyla Jael</dc:creator>
</cp:coreProperties>
</file>