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519" r:id="rId2"/>
    <p:sldId id="537" r:id="rId3"/>
    <p:sldId id="538" r:id="rId4"/>
    <p:sldId id="540" r:id="rId5"/>
    <p:sldId id="541" r:id="rId6"/>
    <p:sldId id="542" r:id="rId7"/>
    <p:sldId id="539" r:id="rId8"/>
    <p:sldId id="543" r:id="rId9"/>
    <p:sldId id="544" r:id="rId10"/>
    <p:sldId id="545"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CC00FF"/>
    <a:srgbClr val="996633"/>
    <a:srgbClr val="339933"/>
    <a:srgbClr val="B42222"/>
    <a:srgbClr val="FFFFFF"/>
    <a:srgbClr val="C2666D"/>
    <a:srgbClr val="FF6565"/>
    <a:srgbClr val="8000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9" autoAdjust="0"/>
    <p:restoredTop sz="95853" autoAdjust="0"/>
  </p:normalViewPr>
  <p:slideViewPr>
    <p:cSldViewPr>
      <p:cViewPr varScale="1">
        <p:scale>
          <a:sx n="84" d="100"/>
          <a:sy n="84" d="100"/>
        </p:scale>
        <p:origin x="1248" y="48"/>
      </p:cViewPr>
      <p:guideLst>
        <p:guide orient="horz"/>
        <p:guide pos="2880"/>
      </p:guideLst>
    </p:cSldViewPr>
  </p:slideViewPr>
  <p:notesTextViewPr>
    <p:cViewPr>
      <p:scale>
        <a:sx n="1" d="1"/>
        <a:sy n="1" d="1"/>
      </p:scale>
      <p:origin x="0" y="0"/>
    </p:cViewPr>
  </p:notesTextViewPr>
  <p:sorterViewPr>
    <p:cViewPr>
      <p:scale>
        <a:sx n="67" d="100"/>
        <a:sy n="6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83744A55-BECB-4B3A-B9B8-F49876ADA951}" type="datetimeFigureOut">
              <a:rPr lang="en-US" smtClean="0"/>
              <a:t>10/26/2021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E197F2F9-BF94-4696-8224-635304F95E1B}" type="slidenum">
              <a:rPr lang="en-US" smtClean="0"/>
              <a:t>‹#›</a:t>
            </a:fld>
            <a:endParaRPr lang="en-US"/>
          </a:p>
        </p:txBody>
      </p:sp>
    </p:spTree>
    <p:extLst>
      <p:ext uri="{BB962C8B-B14F-4D97-AF65-F5344CB8AC3E}">
        <p14:creationId xmlns:p14="http://schemas.microsoft.com/office/powerpoint/2010/main" val="41479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BFCB8E16-F0E6-483B-918D-A037522D5FAF}" type="datetimeFigureOut">
              <a:rPr lang="en-US" smtClean="0"/>
              <a:t>10/26/2021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F4FA54DC-9CAF-43E4-81A0-765F9B743C70}" type="slidenum">
              <a:rPr lang="en-US" smtClean="0"/>
              <a:t>‹#›</a:t>
            </a:fld>
            <a:endParaRPr lang="en-US"/>
          </a:p>
        </p:txBody>
      </p:sp>
    </p:spTree>
    <p:extLst>
      <p:ext uri="{BB962C8B-B14F-4D97-AF65-F5344CB8AC3E}">
        <p14:creationId xmlns:p14="http://schemas.microsoft.com/office/powerpoint/2010/main" val="10670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824" t="18277" r="6503" b="22608"/>
          <a:stretch/>
        </p:blipFill>
        <p:spPr bwMode="auto">
          <a:xfrm>
            <a:off x="2667000" y="914400"/>
            <a:ext cx="3916908" cy="859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ate Placeholder 8"/>
          <p:cNvSpPr>
            <a:spLocks noGrp="1"/>
          </p:cNvSpPr>
          <p:nvPr>
            <p:ph type="dt" sz="half" idx="10"/>
          </p:nvPr>
        </p:nvSpPr>
        <p:spPr/>
        <p:txBody>
          <a:bodyPr/>
          <a:lstStyle/>
          <a:p>
            <a:fld id="{31CC8E68-3655-4383-90BF-798EF500C623}" type="datetime1">
              <a:rPr lang="en-US" smtClean="0"/>
              <a:t>10/26/2021</a:t>
            </a:fld>
            <a:endParaRPr lang="en-US" dirty="0"/>
          </a:p>
        </p:txBody>
      </p:sp>
      <p:sp>
        <p:nvSpPr>
          <p:cNvPr id="10" name="Footer Placeholder 9"/>
          <p:cNvSpPr>
            <a:spLocks noGrp="1"/>
          </p:cNvSpPr>
          <p:nvPr>
            <p:ph type="ftr" sz="quarter" idx="11"/>
          </p:nvPr>
        </p:nvSpPr>
        <p:spPr/>
        <p:txBody>
          <a:bodyPr/>
          <a:lstStyle/>
          <a:p>
            <a:r>
              <a:rPr lang="en-US"/>
              <a:t>CONFIDENTIAL</a:t>
            </a:r>
          </a:p>
        </p:txBody>
      </p:sp>
      <p:sp>
        <p:nvSpPr>
          <p:cNvPr id="11" name="Slide Number Placeholder 10"/>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20419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26A68A-55FC-4A2A-A022-C519A3B64456}" type="datetime1">
              <a:rPr lang="en-US" smtClean="0"/>
              <a:t>10/26/2021</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137696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chemeClr val="tx2"/>
                </a:solidFil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183CC8-25BD-462F-85D7-E3ED63AE4ABD}" type="datetime1">
              <a:rPr lang="en-US" smtClean="0"/>
              <a:t>10/26/2021</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93426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lvl1pPr algn="l">
              <a:defRPr>
                <a:solidFill>
                  <a:schemeClr val="tx2"/>
                </a:solidFill>
              </a:defRPr>
            </a:lvl1pPr>
          </a:lstStyle>
          <a:p>
            <a:r>
              <a:rPr lang="en-US"/>
              <a:t>Click to edit Master title style</a:t>
            </a:r>
          </a:p>
        </p:txBody>
      </p:sp>
      <p:sp>
        <p:nvSpPr>
          <p:cNvPr id="3" name="Content Placeholder 2"/>
          <p:cNvSpPr>
            <a:spLocks noGrp="1"/>
          </p:cNvSpPr>
          <p:nvPr>
            <p:ph idx="1"/>
          </p:nvPr>
        </p:nvSpPr>
        <p:spPr>
          <a:xfrm>
            <a:off x="457200" y="1219200"/>
            <a:ext cx="8229600" cy="452596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16710F-EC0E-4641-A774-A1AB6C23D870}" type="datetime1">
              <a:rPr lang="en-US" smtClean="0"/>
              <a:t>10/26/2021</a:t>
            </a:fld>
            <a:endParaRPr lang="en-US" dirty="0"/>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a:t>
            </a:fld>
            <a:endParaRPr lang="en-US"/>
          </a:p>
        </p:txBody>
      </p:sp>
      <p:cxnSp>
        <p:nvCxnSpPr>
          <p:cNvPr id="8" name="Straight Connector 7"/>
          <p:cNvCxnSpPr/>
          <p:nvPr userDrawn="1"/>
        </p:nvCxnSpPr>
        <p:spPr>
          <a:xfrm>
            <a:off x="228600" y="838200"/>
            <a:ext cx="86868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55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95B5A-CFCE-4A3C-8600-16393A788D29}" type="datetime1">
              <a:rPr lang="en-US" smtClean="0"/>
              <a:t>10/26/2021</a:t>
            </a:fld>
            <a:endParaRPr lang="en-US" dirty="0"/>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52847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4F4064-333D-4761-8E67-7144B3A8995E}" type="datetime1">
              <a:rPr lang="en-US" smtClean="0"/>
              <a:t>10/26/2021</a:t>
            </a:fld>
            <a:endParaRPr lang="en-US"/>
          </a:p>
        </p:txBody>
      </p:sp>
      <p:sp>
        <p:nvSpPr>
          <p:cNvPr id="6" name="Footer Placeholder 5"/>
          <p:cNvSpPr>
            <a:spLocks noGrp="1"/>
          </p:cNvSpPr>
          <p:nvPr>
            <p:ph type="ftr" sz="quarter" idx="11"/>
          </p:nvPr>
        </p:nvSpPr>
        <p:spPr/>
        <p:txBody>
          <a:bodyPr/>
          <a:lstStyle/>
          <a:p>
            <a:r>
              <a:rPr lang="en-US"/>
              <a:t>CONFIDENTIAL</a:t>
            </a:r>
          </a:p>
        </p:txBody>
      </p:sp>
      <p:sp>
        <p:nvSpPr>
          <p:cNvPr id="7" name="Slide Number Placeholder 6"/>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63187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A6A8C8-C935-4352-B77C-A9B1AC375DA2}" type="datetime1">
              <a:rPr lang="en-US" smtClean="0"/>
              <a:t>10/26/2021</a:t>
            </a:fld>
            <a:endParaRPr lang="en-US"/>
          </a:p>
        </p:txBody>
      </p:sp>
      <p:sp>
        <p:nvSpPr>
          <p:cNvPr id="8" name="Footer Placeholder 7"/>
          <p:cNvSpPr>
            <a:spLocks noGrp="1"/>
          </p:cNvSpPr>
          <p:nvPr>
            <p:ph type="ftr" sz="quarter" idx="11"/>
          </p:nvPr>
        </p:nvSpPr>
        <p:spPr/>
        <p:txBody>
          <a:bodyPr/>
          <a:lstStyle/>
          <a:p>
            <a:r>
              <a:rPr lang="en-US"/>
              <a:t>CONFIDENTIAL</a:t>
            </a:r>
          </a:p>
        </p:txBody>
      </p:sp>
      <p:sp>
        <p:nvSpPr>
          <p:cNvPr id="9" name="Slide Number Placeholder 8"/>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292501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F9D347AD-A886-470F-9623-71A3978BF038}" type="datetime1">
              <a:rPr lang="en-US" smtClean="0"/>
              <a:t>10/26/2021</a:t>
            </a:fld>
            <a:endParaRPr lang="en-US"/>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1407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3AB66-3713-4D51-BEC9-72C1EE11FA96}" type="datetime1">
              <a:rPr lang="en-US" smtClean="0"/>
              <a:t>10/26/2021</a:t>
            </a:fld>
            <a:endParaRPr lang="en-US"/>
          </a:p>
        </p:txBody>
      </p:sp>
      <p:sp>
        <p:nvSpPr>
          <p:cNvPr id="3" name="Footer Placeholder 2"/>
          <p:cNvSpPr>
            <a:spLocks noGrp="1"/>
          </p:cNvSpPr>
          <p:nvPr>
            <p:ph type="ftr" sz="quarter" idx="11"/>
          </p:nvPr>
        </p:nvSpPr>
        <p:spPr/>
        <p:txBody>
          <a:bodyPr/>
          <a:lstStyle/>
          <a:p>
            <a:r>
              <a:rPr lang="en-US"/>
              <a:t>CONFIDENTIAL</a:t>
            </a:r>
          </a:p>
        </p:txBody>
      </p:sp>
      <p:sp>
        <p:nvSpPr>
          <p:cNvPr id="4" name="Slide Number Placeholder 3"/>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232685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2"/>
                </a:solidFil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8E6210-ED94-4DFB-915B-4A2A772B03D1}" type="datetime1">
              <a:rPr lang="en-US" smtClean="0"/>
              <a:t>10/26/2021</a:t>
            </a:fld>
            <a:endParaRPr lang="en-US"/>
          </a:p>
        </p:txBody>
      </p:sp>
      <p:sp>
        <p:nvSpPr>
          <p:cNvPr id="6" name="Footer Placeholder 5"/>
          <p:cNvSpPr>
            <a:spLocks noGrp="1"/>
          </p:cNvSpPr>
          <p:nvPr>
            <p:ph type="ftr" sz="quarter" idx="11"/>
          </p:nvPr>
        </p:nvSpPr>
        <p:spPr/>
        <p:txBody>
          <a:bodyPr/>
          <a:lstStyle/>
          <a:p>
            <a:r>
              <a:rPr lang="en-US"/>
              <a:t>CONFIDENTIAL</a:t>
            </a:r>
          </a:p>
        </p:txBody>
      </p:sp>
      <p:sp>
        <p:nvSpPr>
          <p:cNvPr id="7" name="Slide Number Placeholder 6"/>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178317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1E791-E665-4DBB-B7BA-0E82ACD6EB94}" type="datetime1">
              <a:rPr lang="en-US" smtClean="0"/>
              <a:t>10/26/2021</a:t>
            </a:fld>
            <a:endParaRPr lang="en-US"/>
          </a:p>
        </p:txBody>
      </p:sp>
      <p:sp>
        <p:nvSpPr>
          <p:cNvPr id="6" name="Footer Placeholder 5"/>
          <p:cNvSpPr>
            <a:spLocks noGrp="1"/>
          </p:cNvSpPr>
          <p:nvPr>
            <p:ph type="ftr" sz="quarter" idx="11"/>
          </p:nvPr>
        </p:nvSpPr>
        <p:spPr/>
        <p:txBody>
          <a:bodyPr/>
          <a:lstStyle/>
          <a:p>
            <a:r>
              <a:rPr lang="en-US"/>
              <a:t>CONFIDENTIAL</a:t>
            </a:r>
          </a:p>
        </p:txBody>
      </p:sp>
      <p:sp>
        <p:nvSpPr>
          <p:cNvPr id="7" name="Slide Number Placeholder 6"/>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43959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056BE-1B0C-4532-B8F4-D798BDB02D20}" type="datetime1">
              <a:rPr lang="en-US" smtClean="0"/>
              <a:t>10/26/2021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38E54-94CE-4098-98FF-B9DD5071DB3D}" type="slidenum">
              <a:rPr lang="en-US" smtClean="0"/>
              <a:t>‹#›</a:t>
            </a:fld>
            <a:endParaRPr lang="en-US"/>
          </a:p>
        </p:txBody>
      </p:sp>
    </p:spTree>
    <p:extLst>
      <p:ext uri="{BB962C8B-B14F-4D97-AF65-F5344CB8AC3E}">
        <p14:creationId xmlns:p14="http://schemas.microsoft.com/office/powerpoint/2010/main" val="1255699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Tracking Down Unmapped Reads</a:t>
            </a:r>
            <a:endParaRPr lang="en-US" dirty="0">
              <a:solidFill>
                <a:srgbClr val="FF0000"/>
              </a:solidFill>
            </a:endParaRPr>
          </a:p>
        </p:txBody>
      </p:sp>
      <p:sp>
        <p:nvSpPr>
          <p:cNvPr id="3" name="Subtitle 2"/>
          <p:cNvSpPr>
            <a:spLocks noGrp="1"/>
          </p:cNvSpPr>
          <p:nvPr>
            <p:ph type="subTitle" idx="1"/>
          </p:nvPr>
        </p:nvSpPr>
        <p:spPr>
          <a:xfrm>
            <a:off x="838200" y="3886200"/>
            <a:ext cx="7315200" cy="1752600"/>
          </a:xfrm>
        </p:spPr>
        <p:txBody>
          <a:bodyPr>
            <a:normAutofit/>
          </a:bodyPr>
          <a:lstStyle/>
          <a:p>
            <a:r>
              <a:rPr lang="en-US" dirty="0"/>
              <a:t>10/27/2021</a:t>
            </a:r>
          </a:p>
        </p:txBody>
      </p:sp>
      <p:sp>
        <p:nvSpPr>
          <p:cNvPr id="4" name="Date Placeholder 3"/>
          <p:cNvSpPr>
            <a:spLocks noGrp="1"/>
          </p:cNvSpPr>
          <p:nvPr>
            <p:ph type="dt" sz="half" idx="10"/>
          </p:nvPr>
        </p:nvSpPr>
        <p:spPr/>
        <p:txBody>
          <a:bodyPr/>
          <a:lstStyle/>
          <a:p>
            <a:fld id="{DB49A44C-4CE8-42F5-B57A-A2D02B49459C}" type="datetime1">
              <a:rPr lang="en-US" smtClean="0"/>
              <a:t>10/26/2021</a:t>
            </a:fld>
            <a:endParaRPr lang="en-US" dirty="0"/>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1</a:t>
            </a:fld>
            <a:endParaRPr lang="en-US"/>
          </a:p>
        </p:txBody>
      </p:sp>
    </p:spTree>
    <p:extLst>
      <p:ext uri="{BB962C8B-B14F-4D97-AF65-F5344CB8AC3E}">
        <p14:creationId xmlns:p14="http://schemas.microsoft.com/office/powerpoint/2010/main" val="57386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6C32-CCBD-417E-9D5C-479964F7332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39E634E-C971-427F-AEF0-2BD9356F2D71}"/>
              </a:ext>
            </a:extLst>
          </p:cNvPr>
          <p:cNvSpPr>
            <a:spLocks noGrp="1"/>
          </p:cNvSpPr>
          <p:nvPr>
            <p:ph idx="1"/>
          </p:nvPr>
        </p:nvSpPr>
        <p:spPr/>
        <p:txBody>
          <a:bodyPr>
            <a:normAutofit lnSpcReduction="10000"/>
          </a:bodyPr>
          <a:lstStyle/>
          <a:p>
            <a:r>
              <a:rPr lang="en-US" dirty="0"/>
              <a:t>The hypothesis that homologous probe sequences persist after exonuclease digestion and act as template for amplification remains viable.</a:t>
            </a:r>
          </a:p>
          <a:p>
            <a:r>
              <a:rPr lang="en-US" dirty="0"/>
              <a:t>3 detector oligo pools will be tested at 192-plex each with little or no sample. The pools will differ by the number of homologous 5-mers: high, medium, and </a:t>
            </a:r>
            <a:r>
              <a:rPr lang="en-US"/>
              <a:t>zero frequency of 5-mers.</a:t>
            </a:r>
            <a:endParaRPr lang="en-US" dirty="0"/>
          </a:p>
        </p:txBody>
      </p:sp>
      <p:sp>
        <p:nvSpPr>
          <p:cNvPr id="4" name="Date Placeholder 3">
            <a:extLst>
              <a:ext uri="{FF2B5EF4-FFF2-40B4-BE49-F238E27FC236}">
                <a16:creationId xmlns:a16="http://schemas.microsoft.com/office/drawing/2014/main" id="{798AA78D-791C-4B7D-9D75-CE6A28028F4F}"/>
              </a:ext>
            </a:extLst>
          </p:cNvPr>
          <p:cNvSpPr>
            <a:spLocks noGrp="1"/>
          </p:cNvSpPr>
          <p:nvPr>
            <p:ph type="dt" sz="half" idx="10"/>
          </p:nvPr>
        </p:nvSpPr>
        <p:spPr/>
        <p:txBody>
          <a:bodyPr/>
          <a:lstStyle/>
          <a:p>
            <a:fld id="{D216710F-EC0E-4641-A774-A1AB6C23D870}" type="datetime1">
              <a:rPr lang="en-US" smtClean="0"/>
              <a:t>10/27/2021</a:t>
            </a:fld>
            <a:endParaRPr lang="en-US" dirty="0"/>
          </a:p>
        </p:txBody>
      </p:sp>
      <p:sp>
        <p:nvSpPr>
          <p:cNvPr id="5" name="Footer Placeholder 4">
            <a:extLst>
              <a:ext uri="{FF2B5EF4-FFF2-40B4-BE49-F238E27FC236}">
                <a16:creationId xmlns:a16="http://schemas.microsoft.com/office/drawing/2014/main" id="{1F5D9BB2-09AF-4AFD-8BCE-5ADC98A2741B}"/>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1788500E-CBEE-4B8B-814D-B6B22BDA4443}"/>
              </a:ext>
            </a:extLst>
          </p:cNvPr>
          <p:cNvSpPr>
            <a:spLocks noGrp="1"/>
          </p:cNvSpPr>
          <p:nvPr>
            <p:ph type="sldNum" sz="quarter" idx="12"/>
          </p:nvPr>
        </p:nvSpPr>
        <p:spPr/>
        <p:txBody>
          <a:bodyPr/>
          <a:lstStyle/>
          <a:p>
            <a:fld id="{87B38E54-94CE-4098-98FF-B9DD5071DB3D}" type="slidenum">
              <a:rPr lang="en-US" smtClean="0"/>
              <a:t>10</a:t>
            </a:fld>
            <a:endParaRPr lang="en-US"/>
          </a:p>
        </p:txBody>
      </p:sp>
    </p:spTree>
    <p:extLst>
      <p:ext uri="{BB962C8B-B14F-4D97-AF65-F5344CB8AC3E}">
        <p14:creationId xmlns:p14="http://schemas.microsoft.com/office/powerpoint/2010/main" val="115283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AD37-E2E4-4EA4-8BFA-C5ECF7D7817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84CECA3-00B6-4392-A2EE-2C7473848881}"/>
              </a:ext>
            </a:extLst>
          </p:cNvPr>
          <p:cNvSpPr>
            <a:spLocks noGrp="1"/>
          </p:cNvSpPr>
          <p:nvPr>
            <p:ph idx="1"/>
          </p:nvPr>
        </p:nvSpPr>
        <p:spPr/>
        <p:txBody>
          <a:bodyPr>
            <a:normAutofit fontScale="62500" lnSpcReduction="20000"/>
          </a:bodyPr>
          <a:lstStyle/>
          <a:p>
            <a:r>
              <a:rPr lang="en-US" dirty="0"/>
              <a:t>The PCR reaction in TempO-Seq has been optimized for robust amplification, ensuring sensitivity and repeatability by efficient amplification from the first cycle.</a:t>
            </a:r>
          </a:p>
          <a:p>
            <a:r>
              <a:rPr lang="en-US" dirty="0"/>
              <a:t>This works well for most applications, but when there are very few ligated templates, amplification side reactions accumulate and dominate the reaction products. These amplicons don’t align to expected assay content, so their counts remain unmapped.</a:t>
            </a:r>
          </a:p>
          <a:p>
            <a:r>
              <a:rPr lang="en-US" dirty="0"/>
              <a:t>Side reaction products are dependent on the presence of detector oligos in the assay, and unmapped sequences consist of partial detector oligos. </a:t>
            </a:r>
          </a:p>
          <a:p>
            <a:r>
              <a:rPr lang="en-US" dirty="0"/>
              <a:t>A particularly common side reaction product consists of a fusion between the PCR primer sequences, essentially an </a:t>
            </a:r>
            <a:r>
              <a:rPr lang="en-US" dirty="0" err="1"/>
              <a:t>insertless</a:t>
            </a:r>
            <a:r>
              <a:rPr lang="en-US" dirty="0"/>
              <a:t> product. This is important because this means that the side reaction is not due to primer dimers, but instead, the side reaction must be templated by some assay product.</a:t>
            </a:r>
          </a:p>
          <a:p>
            <a:r>
              <a:rPr lang="en-US" dirty="0"/>
              <a:t>The following slides present an hypothesis for the origin of templates that can generate the </a:t>
            </a:r>
            <a:r>
              <a:rPr lang="en-US" dirty="0" err="1"/>
              <a:t>insertless</a:t>
            </a:r>
            <a:r>
              <a:rPr lang="en-US" dirty="0"/>
              <a:t> amplicon.</a:t>
            </a:r>
          </a:p>
        </p:txBody>
      </p:sp>
      <p:sp>
        <p:nvSpPr>
          <p:cNvPr id="4" name="Date Placeholder 3">
            <a:extLst>
              <a:ext uri="{FF2B5EF4-FFF2-40B4-BE49-F238E27FC236}">
                <a16:creationId xmlns:a16="http://schemas.microsoft.com/office/drawing/2014/main" id="{BFCFA7F3-4368-4221-A8BA-79D9502866E9}"/>
              </a:ext>
            </a:extLst>
          </p:cNvPr>
          <p:cNvSpPr>
            <a:spLocks noGrp="1"/>
          </p:cNvSpPr>
          <p:nvPr>
            <p:ph type="dt" sz="half" idx="10"/>
          </p:nvPr>
        </p:nvSpPr>
        <p:spPr/>
        <p:txBody>
          <a:bodyPr/>
          <a:lstStyle/>
          <a:p>
            <a:fld id="{D216710F-EC0E-4641-A774-A1AB6C23D870}" type="datetime1">
              <a:rPr lang="en-US" smtClean="0"/>
              <a:t>10/26/2021</a:t>
            </a:fld>
            <a:endParaRPr lang="en-US" dirty="0"/>
          </a:p>
        </p:txBody>
      </p:sp>
      <p:sp>
        <p:nvSpPr>
          <p:cNvPr id="5" name="Footer Placeholder 4">
            <a:extLst>
              <a:ext uri="{FF2B5EF4-FFF2-40B4-BE49-F238E27FC236}">
                <a16:creationId xmlns:a16="http://schemas.microsoft.com/office/drawing/2014/main" id="{4C85D30E-8EFE-4D56-A5FB-348CEE00A52F}"/>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ABB2AB30-CDCA-421C-8BFE-995DF7E95BB8}"/>
              </a:ext>
            </a:extLst>
          </p:cNvPr>
          <p:cNvSpPr>
            <a:spLocks noGrp="1"/>
          </p:cNvSpPr>
          <p:nvPr>
            <p:ph type="sldNum" sz="quarter" idx="12"/>
          </p:nvPr>
        </p:nvSpPr>
        <p:spPr/>
        <p:txBody>
          <a:bodyPr/>
          <a:lstStyle/>
          <a:p>
            <a:fld id="{87B38E54-94CE-4098-98FF-B9DD5071DB3D}" type="slidenum">
              <a:rPr lang="en-US" smtClean="0"/>
              <a:t>2</a:t>
            </a:fld>
            <a:endParaRPr lang="en-US"/>
          </a:p>
        </p:txBody>
      </p:sp>
    </p:spTree>
    <p:extLst>
      <p:ext uri="{BB962C8B-B14F-4D97-AF65-F5344CB8AC3E}">
        <p14:creationId xmlns:p14="http://schemas.microsoft.com/office/powerpoint/2010/main" val="82713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987D-F7DE-4910-BD55-4AE4ECE84E8A}"/>
              </a:ext>
            </a:extLst>
          </p:cNvPr>
          <p:cNvSpPr>
            <a:spLocks noGrp="1"/>
          </p:cNvSpPr>
          <p:nvPr>
            <p:ph type="title"/>
          </p:nvPr>
        </p:nvSpPr>
        <p:spPr/>
        <p:txBody>
          <a:bodyPr/>
          <a:lstStyle/>
          <a:p>
            <a:r>
              <a:rPr lang="en-US" sz="3200" dirty="0"/>
              <a:t>TempO-Seq Biochemical Steps</a:t>
            </a:r>
            <a:endParaRPr lang="en-US" dirty="0"/>
          </a:p>
        </p:txBody>
      </p:sp>
      <p:sp>
        <p:nvSpPr>
          <p:cNvPr id="3" name="Content Placeholder 2">
            <a:extLst>
              <a:ext uri="{FF2B5EF4-FFF2-40B4-BE49-F238E27FC236}">
                <a16:creationId xmlns:a16="http://schemas.microsoft.com/office/drawing/2014/main" id="{33444188-52D3-44DD-9E76-328CC817200E}"/>
              </a:ext>
            </a:extLst>
          </p:cNvPr>
          <p:cNvSpPr>
            <a:spLocks noGrp="1"/>
          </p:cNvSpPr>
          <p:nvPr>
            <p:ph idx="1"/>
          </p:nvPr>
        </p:nvSpPr>
        <p:spPr>
          <a:xfrm>
            <a:off x="5882445" y="1219200"/>
            <a:ext cx="3185354" cy="4952999"/>
          </a:xfrm>
        </p:spPr>
        <p:txBody>
          <a:bodyPr>
            <a:normAutofit lnSpcReduction="10000"/>
          </a:bodyPr>
          <a:lstStyle/>
          <a:p>
            <a:r>
              <a:rPr lang="en-US" sz="1600" dirty="0"/>
              <a:t>Schematic for one RNA target is shown.</a:t>
            </a:r>
          </a:p>
          <a:p>
            <a:r>
              <a:rPr lang="en-US" sz="1600" dirty="0"/>
              <a:t>Each target is exposed to a ~1000-fold excess of detector oligos (DOs). </a:t>
            </a:r>
          </a:p>
          <a:p>
            <a:r>
              <a:rPr lang="en-US" sz="1600" dirty="0"/>
              <a:t>Each test starts with 3 </a:t>
            </a:r>
            <a:r>
              <a:rPr lang="en-US" sz="1600" dirty="0" err="1"/>
              <a:t>fmol</a:t>
            </a:r>
            <a:r>
              <a:rPr lang="en-US" sz="1600" dirty="0"/>
              <a:t> of DOs per target. After digestion and ligation, there should be ~3 </a:t>
            </a:r>
            <a:r>
              <a:rPr lang="en-US" sz="1600" dirty="0" err="1"/>
              <a:t>amol</a:t>
            </a:r>
            <a:r>
              <a:rPr lang="en-US" sz="1600" dirty="0"/>
              <a:t> of DOs per target as amplifiable template.</a:t>
            </a:r>
          </a:p>
          <a:p>
            <a:r>
              <a:rPr lang="en-US" sz="1600" dirty="0"/>
              <a:t>Each amplification starts with 20 </a:t>
            </a:r>
            <a:r>
              <a:rPr lang="en-US" sz="1600" dirty="0" err="1"/>
              <a:t>pmol</a:t>
            </a:r>
            <a:r>
              <a:rPr lang="en-US" sz="1600" dirty="0"/>
              <a:t> of each primer. In the WT assay, there would be ~60 </a:t>
            </a:r>
            <a:r>
              <a:rPr lang="en-US" sz="1600" dirty="0" err="1"/>
              <a:t>fmol</a:t>
            </a:r>
            <a:r>
              <a:rPr lang="en-US" sz="1600" dirty="0"/>
              <a:t> of amplifiable templates. That means a ~300-fold greater number of primers to templates, sufficient to efficiently amplify all templates from the first cycle for maximum sensitivity and repeatability.</a:t>
            </a:r>
          </a:p>
          <a:p>
            <a:endParaRPr lang="en-US" sz="1600" dirty="0"/>
          </a:p>
        </p:txBody>
      </p:sp>
      <p:sp>
        <p:nvSpPr>
          <p:cNvPr id="4" name="Date Placeholder 3">
            <a:extLst>
              <a:ext uri="{FF2B5EF4-FFF2-40B4-BE49-F238E27FC236}">
                <a16:creationId xmlns:a16="http://schemas.microsoft.com/office/drawing/2014/main" id="{4996EE50-8E08-4A0A-9AE6-AB5CA75EFCD7}"/>
              </a:ext>
            </a:extLst>
          </p:cNvPr>
          <p:cNvSpPr>
            <a:spLocks noGrp="1"/>
          </p:cNvSpPr>
          <p:nvPr>
            <p:ph type="dt" sz="half" idx="10"/>
          </p:nvPr>
        </p:nvSpPr>
        <p:spPr/>
        <p:txBody>
          <a:bodyPr/>
          <a:lstStyle/>
          <a:p>
            <a:fld id="{D216710F-EC0E-4641-A774-A1AB6C23D870}" type="datetime1">
              <a:rPr lang="en-US" smtClean="0"/>
              <a:t>10/26/2021</a:t>
            </a:fld>
            <a:endParaRPr lang="en-US" dirty="0"/>
          </a:p>
        </p:txBody>
      </p:sp>
      <p:sp>
        <p:nvSpPr>
          <p:cNvPr id="5" name="Footer Placeholder 4">
            <a:extLst>
              <a:ext uri="{FF2B5EF4-FFF2-40B4-BE49-F238E27FC236}">
                <a16:creationId xmlns:a16="http://schemas.microsoft.com/office/drawing/2014/main" id="{80A5B2F1-02CB-42DA-B546-77B44A55E93A}"/>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9D6F5217-A6FA-4E34-ACDE-457738DAEAC1}"/>
              </a:ext>
            </a:extLst>
          </p:cNvPr>
          <p:cNvSpPr>
            <a:spLocks noGrp="1"/>
          </p:cNvSpPr>
          <p:nvPr>
            <p:ph type="sldNum" sz="quarter" idx="12"/>
          </p:nvPr>
        </p:nvSpPr>
        <p:spPr/>
        <p:txBody>
          <a:bodyPr/>
          <a:lstStyle/>
          <a:p>
            <a:fld id="{87B38E54-94CE-4098-98FF-B9DD5071DB3D}" type="slidenum">
              <a:rPr lang="en-US" smtClean="0"/>
              <a:t>3</a:t>
            </a:fld>
            <a:endParaRPr lang="en-US"/>
          </a:p>
        </p:txBody>
      </p:sp>
      <p:grpSp>
        <p:nvGrpSpPr>
          <p:cNvPr id="7" name="Group 6">
            <a:extLst>
              <a:ext uri="{FF2B5EF4-FFF2-40B4-BE49-F238E27FC236}">
                <a16:creationId xmlns:a16="http://schemas.microsoft.com/office/drawing/2014/main" id="{A22A2812-158C-4E9B-84DE-DDDCC16B8CE9}"/>
              </a:ext>
            </a:extLst>
          </p:cNvPr>
          <p:cNvGrpSpPr/>
          <p:nvPr/>
        </p:nvGrpSpPr>
        <p:grpSpPr>
          <a:xfrm>
            <a:off x="4322636" y="1810457"/>
            <a:ext cx="649452" cy="173816"/>
            <a:chOff x="10414672" y="912220"/>
            <a:chExt cx="713833" cy="191047"/>
          </a:xfrm>
        </p:grpSpPr>
        <p:cxnSp>
          <p:nvCxnSpPr>
            <p:cNvPr id="8" name="Straight Connector 7">
              <a:extLst>
                <a:ext uri="{FF2B5EF4-FFF2-40B4-BE49-F238E27FC236}">
                  <a16:creationId xmlns:a16="http://schemas.microsoft.com/office/drawing/2014/main" id="{DE15B1B6-521F-4B59-91CD-EAA1F410C5C8}"/>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FD305F-4F90-4919-BA54-A179C88794C6}"/>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98B94055-C245-4DC7-A61B-1A01FFDE2ECA}"/>
              </a:ext>
            </a:extLst>
          </p:cNvPr>
          <p:cNvGrpSpPr/>
          <p:nvPr/>
        </p:nvGrpSpPr>
        <p:grpSpPr>
          <a:xfrm>
            <a:off x="4878929" y="1771879"/>
            <a:ext cx="835770" cy="202800"/>
            <a:chOff x="6269472" y="486884"/>
            <a:chExt cx="918621" cy="222904"/>
          </a:xfrm>
        </p:grpSpPr>
        <p:cxnSp>
          <p:nvCxnSpPr>
            <p:cNvPr id="11" name="Straight Connector 10">
              <a:extLst>
                <a:ext uri="{FF2B5EF4-FFF2-40B4-BE49-F238E27FC236}">
                  <a16:creationId xmlns:a16="http://schemas.microsoft.com/office/drawing/2014/main" id="{3F8F3ADF-9195-426F-9CBB-A2D834137A01}"/>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8512D7-465B-41BB-AEA8-EEB78683723F}"/>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B2B1485A-7E63-4FD4-935B-DBB50C2C1715}"/>
                </a:ext>
              </a:extLst>
            </p:cNvPr>
            <p:cNvGrpSpPr/>
            <p:nvPr/>
          </p:nvGrpSpPr>
          <p:grpSpPr>
            <a:xfrm flipH="1">
              <a:off x="6554267" y="486884"/>
              <a:ext cx="352299" cy="222904"/>
              <a:chOff x="3202738" y="1213572"/>
              <a:chExt cx="899213" cy="398302"/>
            </a:xfrm>
          </p:grpSpPr>
          <p:sp>
            <p:nvSpPr>
              <p:cNvPr id="14" name="Oval 13">
                <a:extLst>
                  <a:ext uri="{FF2B5EF4-FFF2-40B4-BE49-F238E27FC236}">
                    <a16:creationId xmlns:a16="http://schemas.microsoft.com/office/drawing/2014/main" id="{316DB154-F241-41CE-A64C-8FB7C434AA2E}"/>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884A5CD3-7B3D-41F5-9136-ADECF03B357E}"/>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91581DFA-9703-4039-937C-F61ED71C0BF9}"/>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
        <p:nvSpPr>
          <p:cNvPr id="17" name="TextBox 16">
            <a:extLst>
              <a:ext uri="{FF2B5EF4-FFF2-40B4-BE49-F238E27FC236}">
                <a16:creationId xmlns:a16="http://schemas.microsoft.com/office/drawing/2014/main" id="{65E8F4B3-A0B1-4DBE-AB82-09EB5CFEB926}"/>
              </a:ext>
            </a:extLst>
          </p:cNvPr>
          <p:cNvSpPr txBox="1"/>
          <p:nvPr/>
        </p:nvSpPr>
        <p:spPr>
          <a:xfrm>
            <a:off x="723752" y="1466103"/>
            <a:ext cx="634708" cy="210013"/>
          </a:xfrm>
          <a:prstGeom prst="rect">
            <a:avLst/>
          </a:prstGeom>
          <a:noFill/>
          <a:ln w="19050">
            <a:noFill/>
          </a:ln>
        </p:spPr>
        <p:txBody>
          <a:bodyPr wrap="none" rtlCol="0">
            <a:spAutoFit/>
          </a:bodyPr>
          <a:lstStyle/>
          <a:p>
            <a:r>
              <a:rPr lang="en-US" sz="900" dirty="0"/>
              <a:t>RNA target</a:t>
            </a:r>
          </a:p>
        </p:txBody>
      </p:sp>
      <p:cxnSp>
        <p:nvCxnSpPr>
          <p:cNvPr id="18" name="Straight Connector 17">
            <a:extLst>
              <a:ext uri="{FF2B5EF4-FFF2-40B4-BE49-F238E27FC236}">
                <a16:creationId xmlns:a16="http://schemas.microsoft.com/office/drawing/2014/main" id="{86B6AB65-132D-41D4-85A6-FE50FBA7013A}"/>
              </a:ext>
            </a:extLst>
          </p:cNvPr>
          <p:cNvCxnSpPr/>
          <p:nvPr/>
        </p:nvCxnSpPr>
        <p:spPr>
          <a:xfrm>
            <a:off x="780270" y="1507182"/>
            <a:ext cx="2770482" cy="0"/>
          </a:xfrm>
          <a:prstGeom prst="line">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EED6A8-0123-4101-81F3-D717B4DA1A46}"/>
              </a:ext>
            </a:extLst>
          </p:cNvPr>
          <p:cNvSpPr txBox="1"/>
          <p:nvPr/>
        </p:nvSpPr>
        <p:spPr>
          <a:xfrm>
            <a:off x="765656" y="1122732"/>
            <a:ext cx="3071156" cy="336022"/>
          </a:xfrm>
          <a:prstGeom prst="rect">
            <a:avLst/>
          </a:prstGeom>
          <a:noFill/>
        </p:spPr>
        <p:txBody>
          <a:bodyPr wrap="none" rtlCol="0">
            <a:spAutoFit/>
          </a:bodyPr>
          <a:lstStyle/>
          <a:p>
            <a:r>
              <a:rPr lang="en-US" dirty="0"/>
              <a:t>1) Contact sample with probe pair</a:t>
            </a:r>
          </a:p>
        </p:txBody>
      </p:sp>
      <p:grpSp>
        <p:nvGrpSpPr>
          <p:cNvPr id="20" name="Group 19">
            <a:extLst>
              <a:ext uri="{FF2B5EF4-FFF2-40B4-BE49-F238E27FC236}">
                <a16:creationId xmlns:a16="http://schemas.microsoft.com/office/drawing/2014/main" id="{8E758D16-797E-4CD9-BB1F-2762A50DB42C}"/>
              </a:ext>
            </a:extLst>
          </p:cNvPr>
          <p:cNvGrpSpPr/>
          <p:nvPr/>
        </p:nvGrpSpPr>
        <p:grpSpPr>
          <a:xfrm>
            <a:off x="5220153" y="1361310"/>
            <a:ext cx="649452" cy="173816"/>
            <a:chOff x="10414672" y="912220"/>
            <a:chExt cx="713833" cy="191047"/>
          </a:xfrm>
        </p:grpSpPr>
        <p:cxnSp>
          <p:nvCxnSpPr>
            <p:cNvPr id="21" name="Straight Connector 20">
              <a:extLst>
                <a:ext uri="{FF2B5EF4-FFF2-40B4-BE49-F238E27FC236}">
                  <a16:creationId xmlns:a16="http://schemas.microsoft.com/office/drawing/2014/main" id="{1DC10F84-417A-44BA-A2C1-5A04CD2662BE}"/>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EA586-4A0C-4A12-8B05-62F6B8D17E54}"/>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76517CCF-62B5-427B-9597-64CFE781AE83}"/>
              </a:ext>
            </a:extLst>
          </p:cNvPr>
          <p:cNvGrpSpPr/>
          <p:nvPr/>
        </p:nvGrpSpPr>
        <p:grpSpPr>
          <a:xfrm>
            <a:off x="4890555" y="1625045"/>
            <a:ext cx="835770" cy="202800"/>
            <a:chOff x="6269472" y="486884"/>
            <a:chExt cx="918621" cy="222904"/>
          </a:xfrm>
        </p:grpSpPr>
        <p:cxnSp>
          <p:nvCxnSpPr>
            <p:cNvPr id="24" name="Straight Connector 23">
              <a:extLst>
                <a:ext uri="{FF2B5EF4-FFF2-40B4-BE49-F238E27FC236}">
                  <a16:creationId xmlns:a16="http://schemas.microsoft.com/office/drawing/2014/main" id="{BFB36CB7-91A5-437F-980B-E22ED1062FC7}"/>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C0292B-1E16-4129-BE5B-949822C307AA}"/>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3ECF2F7-9393-4AB8-B64C-B8217B13DC13}"/>
                </a:ext>
              </a:extLst>
            </p:cNvPr>
            <p:cNvGrpSpPr/>
            <p:nvPr/>
          </p:nvGrpSpPr>
          <p:grpSpPr>
            <a:xfrm flipH="1">
              <a:off x="6554267" y="486884"/>
              <a:ext cx="352299" cy="222904"/>
              <a:chOff x="3202738" y="1213572"/>
              <a:chExt cx="899213" cy="398302"/>
            </a:xfrm>
          </p:grpSpPr>
          <p:sp>
            <p:nvSpPr>
              <p:cNvPr id="27" name="Oval 26">
                <a:extLst>
                  <a:ext uri="{FF2B5EF4-FFF2-40B4-BE49-F238E27FC236}">
                    <a16:creationId xmlns:a16="http://schemas.microsoft.com/office/drawing/2014/main" id="{FC873348-688E-49FB-88DF-5A506AE6E1BB}"/>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ectangle 27">
                <a:extLst>
                  <a:ext uri="{FF2B5EF4-FFF2-40B4-BE49-F238E27FC236}">
                    <a16:creationId xmlns:a16="http://schemas.microsoft.com/office/drawing/2014/main" id="{E43C94DE-7E0C-4530-887F-77D2471918A8}"/>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Rectangle 28">
                <a:extLst>
                  <a:ext uri="{FF2B5EF4-FFF2-40B4-BE49-F238E27FC236}">
                    <a16:creationId xmlns:a16="http://schemas.microsoft.com/office/drawing/2014/main" id="{45F3D556-1E00-46CE-A1F4-F70313F1AE9B}"/>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30" name="Group 29">
            <a:extLst>
              <a:ext uri="{FF2B5EF4-FFF2-40B4-BE49-F238E27FC236}">
                <a16:creationId xmlns:a16="http://schemas.microsoft.com/office/drawing/2014/main" id="{683EB078-7254-47BA-A28A-9018CF69A92C}"/>
              </a:ext>
            </a:extLst>
          </p:cNvPr>
          <p:cNvGrpSpPr/>
          <p:nvPr/>
        </p:nvGrpSpPr>
        <p:grpSpPr>
          <a:xfrm>
            <a:off x="4546800" y="1267633"/>
            <a:ext cx="649452" cy="173816"/>
            <a:chOff x="10414672" y="912220"/>
            <a:chExt cx="713833" cy="191047"/>
          </a:xfrm>
        </p:grpSpPr>
        <p:cxnSp>
          <p:nvCxnSpPr>
            <p:cNvPr id="31" name="Straight Connector 30">
              <a:extLst>
                <a:ext uri="{FF2B5EF4-FFF2-40B4-BE49-F238E27FC236}">
                  <a16:creationId xmlns:a16="http://schemas.microsoft.com/office/drawing/2014/main" id="{387BAE80-C072-47A4-8FA4-A379FC60E789}"/>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9B32E1E-35AF-4B1A-A0FE-D6CD600340CE}"/>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3A04FED5-E13D-4176-8416-164E0CFF5401}"/>
              </a:ext>
            </a:extLst>
          </p:cNvPr>
          <p:cNvGrpSpPr/>
          <p:nvPr/>
        </p:nvGrpSpPr>
        <p:grpSpPr>
          <a:xfrm>
            <a:off x="4250840" y="1562330"/>
            <a:ext cx="835770" cy="202800"/>
            <a:chOff x="6269472" y="486884"/>
            <a:chExt cx="918621" cy="222904"/>
          </a:xfrm>
        </p:grpSpPr>
        <p:cxnSp>
          <p:nvCxnSpPr>
            <p:cNvPr id="34" name="Straight Connector 33">
              <a:extLst>
                <a:ext uri="{FF2B5EF4-FFF2-40B4-BE49-F238E27FC236}">
                  <a16:creationId xmlns:a16="http://schemas.microsoft.com/office/drawing/2014/main" id="{E190CE40-8B09-4D63-A7B6-8BD85FB6DEAB}"/>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A326AEB-2000-4D6D-A52C-4DF9F0B9C6E2}"/>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45B5BE0-8329-40CD-9A26-45BE5B543A2E}"/>
                </a:ext>
              </a:extLst>
            </p:cNvPr>
            <p:cNvGrpSpPr/>
            <p:nvPr/>
          </p:nvGrpSpPr>
          <p:grpSpPr>
            <a:xfrm flipH="1">
              <a:off x="6554267" y="486884"/>
              <a:ext cx="352299" cy="222904"/>
              <a:chOff x="3202738" y="1213572"/>
              <a:chExt cx="899213" cy="398302"/>
            </a:xfrm>
          </p:grpSpPr>
          <p:sp>
            <p:nvSpPr>
              <p:cNvPr id="37" name="Oval 36">
                <a:extLst>
                  <a:ext uri="{FF2B5EF4-FFF2-40B4-BE49-F238E27FC236}">
                    <a16:creationId xmlns:a16="http://schemas.microsoft.com/office/drawing/2014/main" id="{B6F4B19E-5127-416A-88B0-5F8D4D814351}"/>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Rectangle 37">
                <a:extLst>
                  <a:ext uri="{FF2B5EF4-FFF2-40B4-BE49-F238E27FC236}">
                    <a16:creationId xmlns:a16="http://schemas.microsoft.com/office/drawing/2014/main" id="{FABA5185-F283-4BFF-9735-828C1F3CF5B4}"/>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 name="Rectangle 38">
                <a:extLst>
                  <a:ext uri="{FF2B5EF4-FFF2-40B4-BE49-F238E27FC236}">
                    <a16:creationId xmlns:a16="http://schemas.microsoft.com/office/drawing/2014/main" id="{4F52141D-3CD2-4597-BADD-773F0CD1FDA0}"/>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40" name="Group 39">
            <a:extLst>
              <a:ext uri="{FF2B5EF4-FFF2-40B4-BE49-F238E27FC236}">
                <a16:creationId xmlns:a16="http://schemas.microsoft.com/office/drawing/2014/main" id="{B0B6F396-7C46-4211-AE03-1A83D9982053}"/>
              </a:ext>
            </a:extLst>
          </p:cNvPr>
          <p:cNvGrpSpPr/>
          <p:nvPr/>
        </p:nvGrpSpPr>
        <p:grpSpPr>
          <a:xfrm>
            <a:off x="5133845" y="1455958"/>
            <a:ext cx="649452" cy="173816"/>
            <a:chOff x="10414672" y="912220"/>
            <a:chExt cx="713833" cy="191047"/>
          </a:xfrm>
        </p:grpSpPr>
        <p:cxnSp>
          <p:nvCxnSpPr>
            <p:cNvPr id="41" name="Straight Connector 40">
              <a:extLst>
                <a:ext uri="{FF2B5EF4-FFF2-40B4-BE49-F238E27FC236}">
                  <a16:creationId xmlns:a16="http://schemas.microsoft.com/office/drawing/2014/main" id="{0B5105CC-2E49-4C55-A952-27EC76BC3CC4}"/>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B4D977-BB79-4CF9-930E-D888847EB5CC}"/>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F621F87D-1F28-4102-A77D-9F37935787E6}"/>
              </a:ext>
            </a:extLst>
          </p:cNvPr>
          <p:cNvGrpSpPr/>
          <p:nvPr/>
        </p:nvGrpSpPr>
        <p:grpSpPr>
          <a:xfrm>
            <a:off x="4287691" y="1416857"/>
            <a:ext cx="835770" cy="202800"/>
            <a:chOff x="6269472" y="486884"/>
            <a:chExt cx="918621" cy="222904"/>
          </a:xfrm>
        </p:grpSpPr>
        <p:cxnSp>
          <p:nvCxnSpPr>
            <p:cNvPr id="44" name="Straight Connector 43">
              <a:extLst>
                <a:ext uri="{FF2B5EF4-FFF2-40B4-BE49-F238E27FC236}">
                  <a16:creationId xmlns:a16="http://schemas.microsoft.com/office/drawing/2014/main" id="{09C16A55-2DC4-4F41-B641-FE496EACE59E}"/>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E05077-9017-4C59-B7CF-B695CDFB2097}"/>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E7BA5243-7E0D-4ADD-AE2F-D5D18BA8B131}"/>
                </a:ext>
              </a:extLst>
            </p:cNvPr>
            <p:cNvGrpSpPr/>
            <p:nvPr/>
          </p:nvGrpSpPr>
          <p:grpSpPr>
            <a:xfrm flipH="1">
              <a:off x="6554267" y="486884"/>
              <a:ext cx="352299" cy="222904"/>
              <a:chOff x="3202738" y="1213572"/>
              <a:chExt cx="899213" cy="398302"/>
            </a:xfrm>
          </p:grpSpPr>
          <p:sp>
            <p:nvSpPr>
              <p:cNvPr id="47" name="Oval 46">
                <a:extLst>
                  <a:ext uri="{FF2B5EF4-FFF2-40B4-BE49-F238E27FC236}">
                    <a16:creationId xmlns:a16="http://schemas.microsoft.com/office/drawing/2014/main" id="{9AA12D4A-6C2E-4AD1-BCC6-534BBC30E486}"/>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8" name="Rectangle 47">
                <a:extLst>
                  <a:ext uri="{FF2B5EF4-FFF2-40B4-BE49-F238E27FC236}">
                    <a16:creationId xmlns:a16="http://schemas.microsoft.com/office/drawing/2014/main" id="{5302F954-B968-4FFA-8672-D62EB7BFB92F}"/>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9" name="Rectangle 48">
                <a:extLst>
                  <a:ext uri="{FF2B5EF4-FFF2-40B4-BE49-F238E27FC236}">
                    <a16:creationId xmlns:a16="http://schemas.microsoft.com/office/drawing/2014/main" id="{10A72BD2-C79B-4458-A4E8-89531FA961A2}"/>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
        <p:nvSpPr>
          <p:cNvPr id="50" name="TextBox 49">
            <a:extLst>
              <a:ext uri="{FF2B5EF4-FFF2-40B4-BE49-F238E27FC236}">
                <a16:creationId xmlns:a16="http://schemas.microsoft.com/office/drawing/2014/main" id="{9DAD0FF8-9714-4082-9744-0D0195772B8C}"/>
              </a:ext>
            </a:extLst>
          </p:cNvPr>
          <p:cNvSpPr txBox="1"/>
          <p:nvPr/>
        </p:nvSpPr>
        <p:spPr>
          <a:xfrm flipH="1">
            <a:off x="3757690" y="1329761"/>
            <a:ext cx="227431" cy="336022"/>
          </a:xfrm>
          <a:prstGeom prst="rect">
            <a:avLst/>
          </a:prstGeom>
          <a:noFill/>
        </p:spPr>
        <p:txBody>
          <a:bodyPr wrap="square" rtlCol="0">
            <a:spAutoFit/>
          </a:bodyPr>
          <a:lstStyle/>
          <a:p>
            <a:r>
              <a:rPr lang="en-US" dirty="0"/>
              <a:t>+</a:t>
            </a:r>
          </a:p>
        </p:txBody>
      </p:sp>
      <p:sp>
        <p:nvSpPr>
          <p:cNvPr id="51" name="TextBox 50">
            <a:extLst>
              <a:ext uri="{FF2B5EF4-FFF2-40B4-BE49-F238E27FC236}">
                <a16:creationId xmlns:a16="http://schemas.microsoft.com/office/drawing/2014/main" id="{FDCF4039-6856-4226-BA62-4562E0F53DE9}"/>
              </a:ext>
            </a:extLst>
          </p:cNvPr>
          <p:cNvSpPr txBox="1"/>
          <p:nvPr/>
        </p:nvSpPr>
        <p:spPr>
          <a:xfrm>
            <a:off x="1668069" y="1636047"/>
            <a:ext cx="2516371" cy="280018"/>
          </a:xfrm>
          <a:prstGeom prst="rect">
            <a:avLst/>
          </a:prstGeom>
          <a:noFill/>
        </p:spPr>
        <p:txBody>
          <a:bodyPr wrap="none" rtlCol="0">
            <a:spAutoFit/>
          </a:bodyPr>
          <a:lstStyle/>
          <a:p>
            <a:r>
              <a:rPr lang="en-US" sz="1400" dirty="0"/>
              <a:t>probe pair with multiple sequences</a:t>
            </a:r>
          </a:p>
        </p:txBody>
      </p:sp>
      <p:cxnSp>
        <p:nvCxnSpPr>
          <p:cNvPr id="52" name="Straight Connector 51">
            <a:extLst>
              <a:ext uri="{FF2B5EF4-FFF2-40B4-BE49-F238E27FC236}">
                <a16:creationId xmlns:a16="http://schemas.microsoft.com/office/drawing/2014/main" id="{7C5F0CD5-69FA-432D-9199-C049AFA7758B}"/>
              </a:ext>
            </a:extLst>
          </p:cNvPr>
          <p:cNvCxnSpPr/>
          <p:nvPr/>
        </p:nvCxnSpPr>
        <p:spPr>
          <a:xfrm>
            <a:off x="804985" y="2402943"/>
            <a:ext cx="2770482" cy="0"/>
          </a:xfrm>
          <a:prstGeom prst="line">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70FFE89-1C4E-4A5C-AC5C-CA5386B748D7}"/>
              </a:ext>
            </a:extLst>
          </p:cNvPr>
          <p:cNvSpPr txBox="1"/>
          <p:nvPr/>
        </p:nvSpPr>
        <p:spPr>
          <a:xfrm>
            <a:off x="765656" y="1977117"/>
            <a:ext cx="2377528" cy="336022"/>
          </a:xfrm>
          <a:prstGeom prst="rect">
            <a:avLst/>
          </a:prstGeom>
          <a:noFill/>
        </p:spPr>
        <p:txBody>
          <a:bodyPr wrap="none" rtlCol="0">
            <a:spAutoFit/>
          </a:bodyPr>
          <a:lstStyle/>
          <a:p>
            <a:r>
              <a:rPr lang="en-US" dirty="0"/>
              <a:t>2) Probes bind RNA target</a:t>
            </a:r>
          </a:p>
        </p:txBody>
      </p:sp>
      <p:sp>
        <p:nvSpPr>
          <p:cNvPr id="54" name="TextBox 53">
            <a:extLst>
              <a:ext uri="{FF2B5EF4-FFF2-40B4-BE49-F238E27FC236}">
                <a16:creationId xmlns:a16="http://schemas.microsoft.com/office/drawing/2014/main" id="{65ADD847-9A0A-43A3-8A3F-95C15C1271BF}"/>
              </a:ext>
            </a:extLst>
          </p:cNvPr>
          <p:cNvSpPr txBox="1"/>
          <p:nvPr/>
        </p:nvSpPr>
        <p:spPr>
          <a:xfrm flipH="1">
            <a:off x="3705266" y="2232729"/>
            <a:ext cx="227431" cy="336022"/>
          </a:xfrm>
          <a:prstGeom prst="rect">
            <a:avLst/>
          </a:prstGeom>
          <a:noFill/>
        </p:spPr>
        <p:txBody>
          <a:bodyPr wrap="square" rtlCol="0">
            <a:spAutoFit/>
          </a:bodyPr>
          <a:lstStyle/>
          <a:p>
            <a:r>
              <a:rPr lang="en-US" dirty="0"/>
              <a:t>+</a:t>
            </a:r>
          </a:p>
        </p:txBody>
      </p:sp>
      <p:grpSp>
        <p:nvGrpSpPr>
          <p:cNvPr id="55" name="Group 54">
            <a:extLst>
              <a:ext uri="{FF2B5EF4-FFF2-40B4-BE49-F238E27FC236}">
                <a16:creationId xmlns:a16="http://schemas.microsoft.com/office/drawing/2014/main" id="{38E777E0-59F6-4F1D-A53E-CAA4D776FE2C}"/>
              </a:ext>
            </a:extLst>
          </p:cNvPr>
          <p:cNvGrpSpPr/>
          <p:nvPr/>
        </p:nvGrpSpPr>
        <p:grpSpPr>
          <a:xfrm>
            <a:off x="4285785" y="2676973"/>
            <a:ext cx="649452" cy="173816"/>
            <a:chOff x="10414672" y="912220"/>
            <a:chExt cx="713833" cy="191047"/>
          </a:xfrm>
        </p:grpSpPr>
        <p:cxnSp>
          <p:nvCxnSpPr>
            <p:cNvPr id="56" name="Straight Connector 55">
              <a:extLst>
                <a:ext uri="{FF2B5EF4-FFF2-40B4-BE49-F238E27FC236}">
                  <a16:creationId xmlns:a16="http://schemas.microsoft.com/office/drawing/2014/main" id="{65884B5B-39F7-4CCB-AED9-7951C3C4D463}"/>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BE9FE8-557F-4D2E-B601-04E314B7EBD2}"/>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E3F01B2F-1867-4F7D-BB37-41B048EB9A15}"/>
              </a:ext>
            </a:extLst>
          </p:cNvPr>
          <p:cNvGrpSpPr/>
          <p:nvPr/>
        </p:nvGrpSpPr>
        <p:grpSpPr>
          <a:xfrm>
            <a:off x="1567733" y="2417178"/>
            <a:ext cx="835770" cy="202800"/>
            <a:chOff x="6269472" y="486884"/>
            <a:chExt cx="918621" cy="222904"/>
          </a:xfrm>
        </p:grpSpPr>
        <p:cxnSp>
          <p:nvCxnSpPr>
            <p:cNvPr id="59" name="Straight Connector 58">
              <a:extLst>
                <a:ext uri="{FF2B5EF4-FFF2-40B4-BE49-F238E27FC236}">
                  <a16:creationId xmlns:a16="http://schemas.microsoft.com/office/drawing/2014/main" id="{DE2C5620-603C-4427-A740-5F482A565456}"/>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059CB03-27C1-43F3-9079-BDD79B92146F}"/>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710ABDED-A14D-4659-AFE8-BEB0D8512D51}"/>
                </a:ext>
              </a:extLst>
            </p:cNvPr>
            <p:cNvGrpSpPr/>
            <p:nvPr/>
          </p:nvGrpSpPr>
          <p:grpSpPr>
            <a:xfrm flipH="1">
              <a:off x="6554267" y="486884"/>
              <a:ext cx="352299" cy="222904"/>
              <a:chOff x="3202738" y="1213572"/>
              <a:chExt cx="899213" cy="398302"/>
            </a:xfrm>
          </p:grpSpPr>
          <p:sp>
            <p:nvSpPr>
              <p:cNvPr id="62" name="Oval 61">
                <a:extLst>
                  <a:ext uri="{FF2B5EF4-FFF2-40B4-BE49-F238E27FC236}">
                    <a16:creationId xmlns:a16="http://schemas.microsoft.com/office/drawing/2014/main" id="{D75B4091-205D-46C6-89B5-FC96A0B7B561}"/>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3" name="Rectangle 62">
                <a:extLst>
                  <a:ext uri="{FF2B5EF4-FFF2-40B4-BE49-F238E27FC236}">
                    <a16:creationId xmlns:a16="http://schemas.microsoft.com/office/drawing/2014/main" id="{F5120B27-1490-41A2-8A3A-4D2547350CDE}"/>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4" name="Rectangle 63">
                <a:extLst>
                  <a:ext uri="{FF2B5EF4-FFF2-40B4-BE49-F238E27FC236}">
                    <a16:creationId xmlns:a16="http://schemas.microsoft.com/office/drawing/2014/main" id="{944EED71-11F7-4E3E-974F-7BF6ABDE4D88}"/>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65" name="Group 64">
            <a:extLst>
              <a:ext uri="{FF2B5EF4-FFF2-40B4-BE49-F238E27FC236}">
                <a16:creationId xmlns:a16="http://schemas.microsoft.com/office/drawing/2014/main" id="{B9F66ED1-38DB-4BF3-BF7F-B30679C827D3}"/>
              </a:ext>
            </a:extLst>
          </p:cNvPr>
          <p:cNvGrpSpPr/>
          <p:nvPr/>
        </p:nvGrpSpPr>
        <p:grpSpPr>
          <a:xfrm>
            <a:off x="5183302" y="2227826"/>
            <a:ext cx="649452" cy="173816"/>
            <a:chOff x="10414672" y="912220"/>
            <a:chExt cx="713833" cy="191047"/>
          </a:xfrm>
        </p:grpSpPr>
        <p:cxnSp>
          <p:nvCxnSpPr>
            <p:cNvPr id="66" name="Straight Connector 65">
              <a:extLst>
                <a:ext uri="{FF2B5EF4-FFF2-40B4-BE49-F238E27FC236}">
                  <a16:creationId xmlns:a16="http://schemas.microsoft.com/office/drawing/2014/main" id="{7C9860F1-323E-4CC3-9A7C-A295C467AC2F}"/>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1FA4D80-7B56-43C8-B6EA-A58A49C5B972}"/>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16DB3D91-D111-4FB7-8AE5-2E750893EB19}"/>
              </a:ext>
            </a:extLst>
          </p:cNvPr>
          <p:cNvGrpSpPr/>
          <p:nvPr/>
        </p:nvGrpSpPr>
        <p:grpSpPr>
          <a:xfrm>
            <a:off x="4853704" y="2491561"/>
            <a:ext cx="835770" cy="202800"/>
            <a:chOff x="6269472" y="486884"/>
            <a:chExt cx="918621" cy="222904"/>
          </a:xfrm>
        </p:grpSpPr>
        <p:cxnSp>
          <p:nvCxnSpPr>
            <p:cNvPr id="69" name="Straight Connector 68">
              <a:extLst>
                <a:ext uri="{FF2B5EF4-FFF2-40B4-BE49-F238E27FC236}">
                  <a16:creationId xmlns:a16="http://schemas.microsoft.com/office/drawing/2014/main" id="{69894021-721C-4D8D-A1E3-116A11ED71C3}"/>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2D41E01-7369-48CC-BEF6-8D618E9F2756}"/>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6E08AE3-111B-4926-B7C8-D350505C0E6F}"/>
                </a:ext>
              </a:extLst>
            </p:cNvPr>
            <p:cNvGrpSpPr/>
            <p:nvPr/>
          </p:nvGrpSpPr>
          <p:grpSpPr>
            <a:xfrm flipH="1">
              <a:off x="6554267" y="486884"/>
              <a:ext cx="352299" cy="222904"/>
              <a:chOff x="3202738" y="1213572"/>
              <a:chExt cx="899213" cy="398302"/>
            </a:xfrm>
          </p:grpSpPr>
          <p:sp>
            <p:nvSpPr>
              <p:cNvPr id="72" name="Oval 71">
                <a:extLst>
                  <a:ext uri="{FF2B5EF4-FFF2-40B4-BE49-F238E27FC236}">
                    <a16:creationId xmlns:a16="http://schemas.microsoft.com/office/drawing/2014/main" id="{1D9015D9-051E-49A3-8B4B-6AAA7CA457AA}"/>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3" name="Rectangle 72">
                <a:extLst>
                  <a:ext uri="{FF2B5EF4-FFF2-40B4-BE49-F238E27FC236}">
                    <a16:creationId xmlns:a16="http://schemas.microsoft.com/office/drawing/2014/main" id="{68965C08-5AE1-4B8D-939F-3C6C56793A5A}"/>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4" name="Rectangle 73">
                <a:extLst>
                  <a:ext uri="{FF2B5EF4-FFF2-40B4-BE49-F238E27FC236}">
                    <a16:creationId xmlns:a16="http://schemas.microsoft.com/office/drawing/2014/main" id="{006FFE2A-5694-4D5F-BD46-A4DD3174E894}"/>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75" name="Group 74">
            <a:extLst>
              <a:ext uri="{FF2B5EF4-FFF2-40B4-BE49-F238E27FC236}">
                <a16:creationId xmlns:a16="http://schemas.microsoft.com/office/drawing/2014/main" id="{0E777AFC-2241-4C4E-8572-FC9EEDA26823}"/>
              </a:ext>
            </a:extLst>
          </p:cNvPr>
          <p:cNvGrpSpPr/>
          <p:nvPr/>
        </p:nvGrpSpPr>
        <p:grpSpPr>
          <a:xfrm>
            <a:off x="2413859" y="2459672"/>
            <a:ext cx="649452" cy="173816"/>
            <a:chOff x="10414672" y="912220"/>
            <a:chExt cx="713833" cy="191047"/>
          </a:xfrm>
        </p:grpSpPr>
        <p:cxnSp>
          <p:nvCxnSpPr>
            <p:cNvPr id="76" name="Straight Connector 75">
              <a:extLst>
                <a:ext uri="{FF2B5EF4-FFF2-40B4-BE49-F238E27FC236}">
                  <a16:creationId xmlns:a16="http://schemas.microsoft.com/office/drawing/2014/main" id="{D318F31F-D479-4CF4-9797-C99C5C4BBAFD}"/>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EBC3403-7067-4D14-8FCE-C31219ACBD22}"/>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526067D6-B8B9-4694-9E6B-E115B734F33A}"/>
              </a:ext>
            </a:extLst>
          </p:cNvPr>
          <p:cNvGrpSpPr/>
          <p:nvPr/>
        </p:nvGrpSpPr>
        <p:grpSpPr>
          <a:xfrm>
            <a:off x="4213989" y="2428846"/>
            <a:ext cx="835770" cy="202800"/>
            <a:chOff x="6269472" y="486884"/>
            <a:chExt cx="918621" cy="222904"/>
          </a:xfrm>
        </p:grpSpPr>
        <p:cxnSp>
          <p:nvCxnSpPr>
            <p:cNvPr id="79" name="Straight Connector 78">
              <a:extLst>
                <a:ext uri="{FF2B5EF4-FFF2-40B4-BE49-F238E27FC236}">
                  <a16:creationId xmlns:a16="http://schemas.microsoft.com/office/drawing/2014/main" id="{ED821AC1-1BAE-4869-A211-375F84195543}"/>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9A31C88-BCFF-4980-B7BA-999611525726}"/>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3D9379D8-059A-463A-95A6-E7997EF3158F}"/>
                </a:ext>
              </a:extLst>
            </p:cNvPr>
            <p:cNvGrpSpPr/>
            <p:nvPr/>
          </p:nvGrpSpPr>
          <p:grpSpPr>
            <a:xfrm flipH="1">
              <a:off x="6554267" y="486884"/>
              <a:ext cx="352299" cy="222904"/>
              <a:chOff x="3202738" y="1213572"/>
              <a:chExt cx="899213" cy="398302"/>
            </a:xfrm>
          </p:grpSpPr>
          <p:sp>
            <p:nvSpPr>
              <p:cNvPr id="82" name="Oval 81">
                <a:extLst>
                  <a:ext uri="{FF2B5EF4-FFF2-40B4-BE49-F238E27FC236}">
                    <a16:creationId xmlns:a16="http://schemas.microsoft.com/office/drawing/2014/main" id="{475D23AD-B729-4A34-9778-64A9197CFAA9}"/>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Rectangle 82">
                <a:extLst>
                  <a:ext uri="{FF2B5EF4-FFF2-40B4-BE49-F238E27FC236}">
                    <a16:creationId xmlns:a16="http://schemas.microsoft.com/office/drawing/2014/main" id="{CAF2AD5F-2107-442D-A5C8-BD3CE58B681A}"/>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Rectangle 83">
                <a:extLst>
                  <a:ext uri="{FF2B5EF4-FFF2-40B4-BE49-F238E27FC236}">
                    <a16:creationId xmlns:a16="http://schemas.microsoft.com/office/drawing/2014/main" id="{9B71F451-24AA-4808-BF28-DDB245518FAC}"/>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85" name="Group 84">
            <a:extLst>
              <a:ext uri="{FF2B5EF4-FFF2-40B4-BE49-F238E27FC236}">
                <a16:creationId xmlns:a16="http://schemas.microsoft.com/office/drawing/2014/main" id="{521CA7D8-4C48-4FCA-8CCD-19F90F41F382}"/>
              </a:ext>
            </a:extLst>
          </p:cNvPr>
          <p:cNvGrpSpPr/>
          <p:nvPr/>
        </p:nvGrpSpPr>
        <p:grpSpPr>
          <a:xfrm>
            <a:off x="5096994" y="2322474"/>
            <a:ext cx="649452" cy="173816"/>
            <a:chOff x="10414672" y="912220"/>
            <a:chExt cx="713833" cy="191047"/>
          </a:xfrm>
        </p:grpSpPr>
        <p:cxnSp>
          <p:nvCxnSpPr>
            <p:cNvPr id="86" name="Straight Connector 85">
              <a:extLst>
                <a:ext uri="{FF2B5EF4-FFF2-40B4-BE49-F238E27FC236}">
                  <a16:creationId xmlns:a16="http://schemas.microsoft.com/office/drawing/2014/main" id="{7F45FCF8-8A3B-44CE-B7A2-1951089521FD}"/>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6E90938-C4E3-4F9F-A938-90BECB254DBD}"/>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2134B364-DDD4-4886-829F-D9B9785C4111}"/>
              </a:ext>
            </a:extLst>
          </p:cNvPr>
          <p:cNvGrpSpPr/>
          <p:nvPr/>
        </p:nvGrpSpPr>
        <p:grpSpPr>
          <a:xfrm>
            <a:off x="4250840" y="2283372"/>
            <a:ext cx="835770" cy="202800"/>
            <a:chOff x="6269472" y="486884"/>
            <a:chExt cx="918621" cy="222904"/>
          </a:xfrm>
        </p:grpSpPr>
        <p:cxnSp>
          <p:nvCxnSpPr>
            <p:cNvPr id="89" name="Straight Connector 88">
              <a:extLst>
                <a:ext uri="{FF2B5EF4-FFF2-40B4-BE49-F238E27FC236}">
                  <a16:creationId xmlns:a16="http://schemas.microsoft.com/office/drawing/2014/main" id="{1A162466-A8DB-440D-B6E0-C853B1231AD7}"/>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5E851E8-CD06-46FA-A2D2-DF139C083632}"/>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3189DE1A-E436-4DF8-88F9-F94DFC4D222B}"/>
                </a:ext>
              </a:extLst>
            </p:cNvPr>
            <p:cNvGrpSpPr/>
            <p:nvPr/>
          </p:nvGrpSpPr>
          <p:grpSpPr>
            <a:xfrm flipH="1">
              <a:off x="6554267" y="486884"/>
              <a:ext cx="352299" cy="222904"/>
              <a:chOff x="3202738" y="1213572"/>
              <a:chExt cx="899213" cy="398302"/>
            </a:xfrm>
          </p:grpSpPr>
          <p:sp>
            <p:nvSpPr>
              <p:cNvPr id="92" name="Oval 91">
                <a:extLst>
                  <a:ext uri="{FF2B5EF4-FFF2-40B4-BE49-F238E27FC236}">
                    <a16:creationId xmlns:a16="http://schemas.microsoft.com/office/drawing/2014/main" id="{40C43391-35AF-4F2B-9B7C-FE44B16B8173}"/>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3" name="Rectangle 92">
                <a:extLst>
                  <a:ext uri="{FF2B5EF4-FFF2-40B4-BE49-F238E27FC236}">
                    <a16:creationId xmlns:a16="http://schemas.microsoft.com/office/drawing/2014/main" id="{279F96EE-2867-4351-AF9A-FE8252988E49}"/>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Rectangle 93">
                <a:extLst>
                  <a:ext uri="{FF2B5EF4-FFF2-40B4-BE49-F238E27FC236}">
                    <a16:creationId xmlns:a16="http://schemas.microsoft.com/office/drawing/2014/main" id="{7303E9D6-E5B9-4588-9AA5-A292C31064D2}"/>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
        <p:nvSpPr>
          <p:cNvPr id="95" name="TextBox 94">
            <a:extLst>
              <a:ext uri="{FF2B5EF4-FFF2-40B4-BE49-F238E27FC236}">
                <a16:creationId xmlns:a16="http://schemas.microsoft.com/office/drawing/2014/main" id="{64BDD854-69AC-4090-AC76-91DEB328D9FE}"/>
              </a:ext>
            </a:extLst>
          </p:cNvPr>
          <p:cNvSpPr txBox="1"/>
          <p:nvPr/>
        </p:nvSpPr>
        <p:spPr>
          <a:xfrm>
            <a:off x="4526392" y="2783621"/>
            <a:ext cx="1088278" cy="280018"/>
          </a:xfrm>
          <a:prstGeom prst="rect">
            <a:avLst/>
          </a:prstGeom>
          <a:noFill/>
        </p:spPr>
        <p:txBody>
          <a:bodyPr wrap="none" rtlCol="0">
            <a:spAutoFit/>
          </a:bodyPr>
          <a:lstStyle/>
          <a:p>
            <a:r>
              <a:rPr lang="en-US" sz="1400" dirty="0"/>
              <a:t>excess probes</a:t>
            </a:r>
          </a:p>
        </p:txBody>
      </p:sp>
      <p:cxnSp>
        <p:nvCxnSpPr>
          <p:cNvPr id="96" name="Straight Connector 95">
            <a:extLst>
              <a:ext uri="{FF2B5EF4-FFF2-40B4-BE49-F238E27FC236}">
                <a16:creationId xmlns:a16="http://schemas.microsoft.com/office/drawing/2014/main" id="{0FE79342-EC0D-4F2D-BB4A-38E65543D475}"/>
              </a:ext>
            </a:extLst>
          </p:cNvPr>
          <p:cNvCxnSpPr/>
          <p:nvPr/>
        </p:nvCxnSpPr>
        <p:spPr>
          <a:xfrm>
            <a:off x="836434" y="3439682"/>
            <a:ext cx="2770482" cy="0"/>
          </a:xfrm>
          <a:prstGeom prst="line">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B055FBDC-2173-43BD-9084-198AB5508C83}"/>
              </a:ext>
            </a:extLst>
          </p:cNvPr>
          <p:cNvSpPr txBox="1"/>
          <p:nvPr/>
        </p:nvSpPr>
        <p:spPr>
          <a:xfrm>
            <a:off x="765656" y="3015525"/>
            <a:ext cx="2235099" cy="369332"/>
          </a:xfrm>
          <a:prstGeom prst="rect">
            <a:avLst/>
          </a:prstGeom>
          <a:noFill/>
        </p:spPr>
        <p:txBody>
          <a:bodyPr wrap="none" rtlCol="0">
            <a:spAutoFit/>
          </a:bodyPr>
          <a:lstStyle/>
          <a:p>
            <a:r>
              <a:rPr lang="en-US" dirty="0"/>
              <a:t>3) Add 3’ Exonuclease</a:t>
            </a:r>
          </a:p>
        </p:txBody>
      </p:sp>
      <p:grpSp>
        <p:nvGrpSpPr>
          <p:cNvPr id="98" name="Group 97">
            <a:extLst>
              <a:ext uri="{FF2B5EF4-FFF2-40B4-BE49-F238E27FC236}">
                <a16:creationId xmlns:a16="http://schemas.microsoft.com/office/drawing/2014/main" id="{1EF17A04-EBB7-4499-AE63-37296D1F92C7}"/>
              </a:ext>
            </a:extLst>
          </p:cNvPr>
          <p:cNvGrpSpPr/>
          <p:nvPr/>
        </p:nvGrpSpPr>
        <p:grpSpPr>
          <a:xfrm>
            <a:off x="1599183" y="3453917"/>
            <a:ext cx="835770" cy="202800"/>
            <a:chOff x="6269472" y="486884"/>
            <a:chExt cx="918621" cy="222904"/>
          </a:xfrm>
        </p:grpSpPr>
        <p:cxnSp>
          <p:nvCxnSpPr>
            <p:cNvPr id="99" name="Straight Connector 98">
              <a:extLst>
                <a:ext uri="{FF2B5EF4-FFF2-40B4-BE49-F238E27FC236}">
                  <a16:creationId xmlns:a16="http://schemas.microsoft.com/office/drawing/2014/main" id="{6248AD2B-6A89-4823-BA54-4329021E439B}"/>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803A2D3-43DE-4BDE-AA03-455692ED5EAF}"/>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A0B3194C-C47D-4A0C-B37B-B9884CB6EC8E}"/>
                </a:ext>
              </a:extLst>
            </p:cNvPr>
            <p:cNvGrpSpPr/>
            <p:nvPr/>
          </p:nvGrpSpPr>
          <p:grpSpPr>
            <a:xfrm flipH="1">
              <a:off x="6554267" y="486884"/>
              <a:ext cx="352299" cy="222904"/>
              <a:chOff x="3202738" y="1213572"/>
              <a:chExt cx="899213" cy="398302"/>
            </a:xfrm>
          </p:grpSpPr>
          <p:sp>
            <p:nvSpPr>
              <p:cNvPr id="102" name="Oval 101">
                <a:extLst>
                  <a:ext uri="{FF2B5EF4-FFF2-40B4-BE49-F238E27FC236}">
                    <a16:creationId xmlns:a16="http://schemas.microsoft.com/office/drawing/2014/main" id="{67FB465D-36B9-4BC3-B1B8-8267847BFCAE}"/>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3" name="Rectangle 102">
                <a:extLst>
                  <a:ext uri="{FF2B5EF4-FFF2-40B4-BE49-F238E27FC236}">
                    <a16:creationId xmlns:a16="http://schemas.microsoft.com/office/drawing/2014/main" id="{71A36435-C7B7-498E-BCF9-B0EC9E40B495}"/>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4" name="Rectangle 103">
                <a:extLst>
                  <a:ext uri="{FF2B5EF4-FFF2-40B4-BE49-F238E27FC236}">
                    <a16:creationId xmlns:a16="http://schemas.microsoft.com/office/drawing/2014/main" id="{7D0FBA83-67FA-4433-8317-32C64E866AB4}"/>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105" name="Group 104">
            <a:extLst>
              <a:ext uri="{FF2B5EF4-FFF2-40B4-BE49-F238E27FC236}">
                <a16:creationId xmlns:a16="http://schemas.microsoft.com/office/drawing/2014/main" id="{1810AF36-94C2-4812-826C-71779B97D932}"/>
              </a:ext>
            </a:extLst>
          </p:cNvPr>
          <p:cNvGrpSpPr/>
          <p:nvPr/>
        </p:nvGrpSpPr>
        <p:grpSpPr>
          <a:xfrm>
            <a:off x="2445308" y="3496411"/>
            <a:ext cx="649452" cy="173816"/>
            <a:chOff x="10414672" y="912220"/>
            <a:chExt cx="713833" cy="191047"/>
          </a:xfrm>
        </p:grpSpPr>
        <p:cxnSp>
          <p:nvCxnSpPr>
            <p:cNvPr id="106" name="Straight Connector 105">
              <a:extLst>
                <a:ext uri="{FF2B5EF4-FFF2-40B4-BE49-F238E27FC236}">
                  <a16:creationId xmlns:a16="http://schemas.microsoft.com/office/drawing/2014/main" id="{D3557647-B2C7-4905-8AE0-AC5EDACF4488}"/>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2E3C8A0-9D3A-48CF-A21B-4B9FAD633CC9}"/>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8" name="Straight Arrow Connector 107">
            <a:extLst>
              <a:ext uri="{FF2B5EF4-FFF2-40B4-BE49-F238E27FC236}">
                <a16:creationId xmlns:a16="http://schemas.microsoft.com/office/drawing/2014/main" id="{63DA79B6-ED33-44B1-A2B3-D0D5212DA10F}"/>
              </a:ext>
            </a:extLst>
          </p:cNvPr>
          <p:cNvCxnSpPr>
            <a:cxnSpLocks/>
          </p:cNvCxnSpPr>
          <p:nvPr/>
        </p:nvCxnSpPr>
        <p:spPr>
          <a:xfrm>
            <a:off x="3367511" y="1933446"/>
            <a:ext cx="0" cy="116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D60B02A-DAE8-4CDA-9A35-EB48369165D2}"/>
              </a:ext>
            </a:extLst>
          </p:cNvPr>
          <p:cNvCxnSpPr>
            <a:cxnSpLocks/>
          </p:cNvCxnSpPr>
          <p:nvPr/>
        </p:nvCxnSpPr>
        <p:spPr>
          <a:xfrm>
            <a:off x="3387408" y="2773271"/>
            <a:ext cx="0" cy="116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8171C8FE-CAB0-4833-B86A-5147B66E889C}"/>
              </a:ext>
            </a:extLst>
          </p:cNvPr>
          <p:cNvSpPr txBox="1"/>
          <p:nvPr/>
        </p:nvSpPr>
        <p:spPr>
          <a:xfrm>
            <a:off x="4331089" y="3759669"/>
            <a:ext cx="1228054" cy="280018"/>
          </a:xfrm>
          <a:prstGeom prst="rect">
            <a:avLst/>
          </a:prstGeom>
          <a:noFill/>
        </p:spPr>
        <p:txBody>
          <a:bodyPr wrap="none" rtlCol="0">
            <a:spAutoFit/>
          </a:bodyPr>
          <a:lstStyle/>
          <a:p>
            <a:r>
              <a:rPr lang="en-US" sz="1400" dirty="0"/>
              <a:t>digested probes</a:t>
            </a:r>
          </a:p>
        </p:txBody>
      </p:sp>
      <p:sp>
        <p:nvSpPr>
          <p:cNvPr id="111" name="TextBox 110">
            <a:extLst>
              <a:ext uri="{FF2B5EF4-FFF2-40B4-BE49-F238E27FC236}">
                <a16:creationId xmlns:a16="http://schemas.microsoft.com/office/drawing/2014/main" id="{08FF68B9-5BC9-4024-84DB-7BA76CE94864}"/>
              </a:ext>
            </a:extLst>
          </p:cNvPr>
          <p:cNvSpPr txBox="1"/>
          <p:nvPr/>
        </p:nvSpPr>
        <p:spPr>
          <a:xfrm>
            <a:off x="1698501" y="3730780"/>
            <a:ext cx="1314334" cy="280018"/>
          </a:xfrm>
          <a:prstGeom prst="rect">
            <a:avLst/>
          </a:prstGeom>
          <a:noFill/>
        </p:spPr>
        <p:txBody>
          <a:bodyPr wrap="none" rtlCol="0">
            <a:spAutoFit/>
          </a:bodyPr>
          <a:lstStyle/>
          <a:p>
            <a:r>
              <a:rPr lang="en-US" sz="1400" dirty="0"/>
              <a:t>protected probes</a:t>
            </a:r>
          </a:p>
        </p:txBody>
      </p:sp>
      <p:cxnSp>
        <p:nvCxnSpPr>
          <p:cNvPr id="112" name="Straight Connector 111">
            <a:extLst>
              <a:ext uri="{FF2B5EF4-FFF2-40B4-BE49-F238E27FC236}">
                <a16:creationId xmlns:a16="http://schemas.microsoft.com/office/drawing/2014/main" id="{84F43982-1B14-488E-923D-A12DE4C0301E}"/>
              </a:ext>
            </a:extLst>
          </p:cNvPr>
          <p:cNvCxnSpPr/>
          <p:nvPr/>
        </p:nvCxnSpPr>
        <p:spPr>
          <a:xfrm>
            <a:off x="829870" y="4464513"/>
            <a:ext cx="2770482" cy="0"/>
          </a:xfrm>
          <a:prstGeom prst="line">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2C7F8AD7-92A5-4D99-807D-63E03A873DFD}"/>
              </a:ext>
            </a:extLst>
          </p:cNvPr>
          <p:cNvGrpSpPr/>
          <p:nvPr/>
        </p:nvGrpSpPr>
        <p:grpSpPr>
          <a:xfrm>
            <a:off x="1592619" y="4478748"/>
            <a:ext cx="1175375" cy="202800"/>
            <a:chOff x="6269472" y="486884"/>
            <a:chExt cx="1291891" cy="222904"/>
          </a:xfrm>
        </p:grpSpPr>
        <p:cxnSp>
          <p:nvCxnSpPr>
            <p:cNvPr id="114" name="Straight Connector 113">
              <a:extLst>
                <a:ext uri="{FF2B5EF4-FFF2-40B4-BE49-F238E27FC236}">
                  <a16:creationId xmlns:a16="http://schemas.microsoft.com/office/drawing/2014/main" id="{EC4514F9-8959-4CC6-A23B-5094F478F85A}"/>
                </a:ext>
              </a:extLst>
            </p:cNvPr>
            <p:cNvCxnSpPr/>
            <p:nvPr/>
          </p:nvCxnSpPr>
          <p:spPr>
            <a:xfrm>
              <a:off x="6829843" y="537794"/>
              <a:ext cx="7315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4502867-FF19-45CC-BD9E-DBE7048F6B78}"/>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42C648F-88B9-4464-B631-9B393DAE0601}"/>
                </a:ext>
              </a:extLst>
            </p:cNvPr>
            <p:cNvGrpSpPr/>
            <p:nvPr/>
          </p:nvGrpSpPr>
          <p:grpSpPr>
            <a:xfrm flipH="1">
              <a:off x="6554267" y="486884"/>
              <a:ext cx="352299" cy="222904"/>
              <a:chOff x="3202738" y="1213572"/>
              <a:chExt cx="899213" cy="398302"/>
            </a:xfrm>
          </p:grpSpPr>
          <p:sp>
            <p:nvSpPr>
              <p:cNvPr id="117" name="Oval 116">
                <a:extLst>
                  <a:ext uri="{FF2B5EF4-FFF2-40B4-BE49-F238E27FC236}">
                    <a16:creationId xmlns:a16="http://schemas.microsoft.com/office/drawing/2014/main" id="{CCEEA0A3-9A0A-4CFB-A303-8172E49EF4E3}"/>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Rectangle 117">
                <a:extLst>
                  <a:ext uri="{FF2B5EF4-FFF2-40B4-BE49-F238E27FC236}">
                    <a16:creationId xmlns:a16="http://schemas.microsoft.com/office/drawing/2014/main" id="{A8564AB0-29E6-4B5C-89CF-17800689A663}"/>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ectangle 118">
                <a:extLst>
                  <a:ext uri="{FF2B5EF4-FFF2-40B4-BE49-F238E27FC236}">
                    <a16:creationId xmlns:a16="http://schemas.microsoft.com/office/drawing/2014/main" id="{B5F5598D-248B-4BE4-BE5E-843451BA1223}"/>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cxnSp>
        <p:nvCxnSpPr>
          <p:cNvPr id="120" name="Straight Connector 119">
            <a:extLst>
              <a:ext uri="{FF2B5EF4-FFF2-40B4-BE49-F238E27FC236}">
                <a16:creationId xmlns:a16="http://schemas.microsoft.com/office/drawing/2014/main" id="{400F1266-79DC-46B9-BB7B-34BC25DD11E2}"/>
              </a:ext>
            </a:extLst>
          </p:cNvPr>
          <p:cNvCxnSpPr>
            <a:cxnSpLocks/>
          </p:cNvCxnSpPr>
          <p:nvPr/>
        </p:nvCxnSpPr>
        <p:spPr>
          <a:xfrm flipH="1" flipV="1">
            <a:off x="2750941" y="4521242"/>
            <a:ext cx="337254" cy="1738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CE3FEBA4-BF8D-4B1F-A0C9-877D2E6326AA}"/>
              </a:ext>
            </a:extLst>
          </p:cNvPr>
          <p:cNvSpPr txBox="1"/>
          <p:nvPr/>
        </p:nvSpPr>
        <p:spPr>
          <a:xfrm>
            <a:off x="1691937" y="4660414"/>
            <a:ext cx="1111438" cy="280018"/>
          </a:xfrm>
          <a:prstGeom prst="rect">
            <a:avLst/>
          </a:prstGeom>
          <a:noFill/>
        </p:spPr>
        <p:txBody>
          <a:bodyPr wrap="none" rtlCol="0">
            <a:spAutoFit/>
          </a:bodyPr>
          <a:lstStyle/>
          <a:p>
            <a:r>
              <a:rPr lang="en-US" sz="1400" dirty="0"/>
              <a:t>ligated probes</a:t>
            </a:r>
          </a:p>
        </p:txBody>
      </p:sp>
      <p:sp>
        <p:nvSpPr>
          <p:cNvPr id="122" name="TextBox 121">
            <a:extLst>
              <a:ext uri="{FF2B5EF4-FFF2-40B4-BE49-F238E27FC236}">
                <a16:creationId xmlns:a16="http://schemas.microsoft.com/office/drawing/2014/main" id="{F2F25D55-27B7-41A2-BC87-321A7FBBB310}"/>
              </a:ext>
            </a:extLst>
          </p:cNvPr>
          <p:cNvSpPr txBox="1"/>
          <p:nvPr/>
        </p:nvSpPr>
        <p:spPr>
          <a:xfrm>
            <a:off x="765656" y="4074088"/>
            <a:ext cx="1894148" cy="336022"/>
          </a:xfrm>
          <a:prstGeom prst="rect">
            <a:avLst/>
          </a:prstGeom>
          <a:noFill/>
        </p:spPr>
        <p:txBody>
          <a:bodyPr wrap="none" rtlCol="0">
            <a:spAutoFit/>
          </a:bodyPr>
          <a:lstStyle/>
          <a:p>
            <a:r>
              <a:rPr lang="en-US" dirty="0"/>
              <a:t>4) Ligate Probe Pairs</a:t>
            </a:r>
          </a:p>
        </p:txBody>
      </p:sp>
      <p:cxnSp>
        <p:nvCxnSpPr>
          <p:cNvPr id="123" name="Straight Arrow Connector 122">
            <a:extLst>
              <a:ext uri="{FF2B5EF4-FFF2-40B4-BE49-F238E27FC236}">
                <a16:creationId xmlns:a16="http://schemas.microsoft.com/office/drawing/2014/main" id="{D19C9324-E0A1-47C4-996B-BCB4248459F8}"/>
              </a:ext>
            </a:extLst>
          </p:cNvPr>
          <p:cNvCxnSpPr>
            <a:cxnSpLocks/>
          </p:cNvCxnSpPr>
          <p:nvPr/>
        </p:nvCxnSpPr>
        <p:spPr>
          <a:xfrm>
            <a:off x="3389478" y="4020162"/>
            <a:ext cx="0" cy="116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8EB9F5D8-DBF8-49D7-896E-25C69377B62C}"/>
              </a:ext>
            </a:extLst>
          </p:cNvPr>
          <p:cNvGrpSpPr/>
          <p:nvPr/>
        </p:nvGrpSpPr>
        <p:grpSpPr>
          <a:xfrm>
            <a:off x="1564037" y="5421471"/>
            <a:ext cx="1175375" cy="202800"/>
            <a:chOff x="6269472" y="486884"/>
            <a:chExt cx="1291891" cy="222904"/>
          </a:xfrm>
        </p:grpSpPr>
        <p:cxnSp>
          <p:nvCxnSpPr>
            <p:cNvPr id="125" name="Straight Connector 124">
              <a:extLst>
                <a:ext uri="{FF2B5EF4-FFF2-40B4-BE49-F238E27FC236}">
                  <a16:creationId xmlns:a16="http://schemas.microsoft.com/office/drawing/2014/main" id="{B86BD62F-40C1-48D0-BFB0-04EC14F60B60}"/>
                </a:ext>
              </a:extLst>
            </p:cNvPr>
            <p:cNvCxnSpPr/>
            <p:nvPr/>
          </p:nvCxnSpPr>
          <p:spPr>
            <a:xfrm>
              <a:off x="6829843" y="537794"/>
              <a:ext cx="7315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568A0A-AE73-4D7D-A017-9CEC8DC995D8}"/>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CE759482-34EB-422F-A9D9-4181D97EECA3}"/>
                </a:ext>
              </a:extLst>
            </p:cNvPr>
            <p:cNvGrpSpPr/>
            <p:nvPr/>
          </p:nvGrpSpPr>
          <p:grpSpPr>
            <a:xfrm flipH="1">
              <a:off x="6554267" y="486884"/>
              <a:ext cx="352299" cy="222904"/>
              <a:chOff x="3202738" y="1213572"/>
              <a:chExt cx="899213" cy="398302"/>
            </a:xfrm>
          </p:grpSpPr>
          <p:sp>
            <p:nvSpPr>
              <p:cNvPr id="128" name="Oval 127">
                <a:extLst>
                  <a:ext uri="{FF2B5EF4-FFF2-40B4-BE49-F238E27FC236}">
                    <a16:creationId xmlns:a16="http://schemas.microsoft.com/office/drawing/2014/main" id="{D9EEE9F4-07AE-44E6-B56C-8AB4E776DFEC}"/>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9" name="Rectangle 128">
                <a:extLst>
                  <a:ext uri="{FF2B5EF4-FFF2-40B4-BE49-F238E27FC236}">
                    <a16:creationId xmlns:a16="http://schemas.microsoft.com/office/drawing/2014/main" id="{295D4ABC-C311-4DE3-8DE2-95E9E38B771D}"/>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0" name="Rectangle 129">
                <a:extLst>
                  <a:ext uri="{FF2B5EF4-FFF2-40B4-BE49-F238E27FC236}">
                    <a16:creationId xmlns:a16="http://schemas.microsoft.com/office/drawing/2014/main" id="{DE513B1C-1428-4CA9-B82F-44329D3F4953}"/>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cxnSp>
        <p:nvCxnSpPr>
          <p:cNvPr id="131" name="Straight Connector 130">
            <a:extLst>
              <a:ext uri="{FF2B5EF4-FFF2-40B4-BE49-F238E27FC236}">
                <a16:creationId xmlns:a16="http://schemas.microsoft.com/office/drawing/2014/main" id="{057EC6EC-5E19-4AC7-B455-14BE2017F546}"/>
              </a:ext>
            </a:extLst>
          </p:cNvPr>
          <p:cNvCxnSpPr>
            <a:cxnSpLocks/>
          </p:cNvCxnSpPr>
          <p:nvPr/>
        </p:nvCxnSpPr>
        <p:spPr>
          <a:xfrm flipH="1" flipV="1">
            <a:off x="2722360" y="5463965"/>
            <a:ext cx="337254" cy="1738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1078D78B-EE48-4912-8B84-F82FD4DA49CC}"/>
              </a:ext>
            </a:extLst>
          </p:cNvPr>
          <p:cNvSpPr txBox="1"/>
          <p:nvPr/>
        </p:nvSpPr>
        <p:spPr>
          <a:xfrm>
            <a:off x="765656" y="5023624"/>
            <a:ext cx="1042659" cy="336022"/>
          </a:xfrm>
          <a:prstGeom prst="rect">
            <a:avLst/>
          </a:prstGeom>
          <a:noFill/>
        </p:spPr>
        <p:txBody>
          <a:bodyPr wrap="none" rtlCol="0">
            <a:spAutoFit/>
          </a:bodyPr>
          <a:lstStyle/>
          <a:p>
            <a:r>
              <a:rPr lang="en-US" dirty="0"/>
              <a:t>5) Amplify</a:t>
            </a:r>
          </a:p>
        </p:txBody>
      </p:sp>
      <p:cxnSp>
        <p:nvCxnSpPr>
          <p:cNvPr id="133" name="Straight Arrow Connector 132">
            <a:extLst>
              <a:ext uri="{FF2B5EF4-FFF2-40B4-BE49-F238E27FC236}">
                <a16:creationId xmlns:a16="http://schemas.microsoft.com/office/drawing/2014/main" id="{8EEDAFE2-AED1-41F3-8568-7E6AABC635CC}"/>
              </a:ext>
            </a:extLst>
          </p:cNvPr>
          <p:cNvCxnSpPr>
            <a:cxnSpLocks/>
          </p:cNvCxnSpPr>
          <p:nvPr/>
        </p:nvCxnSpPr>
        <p:spPr>
          <a:xfrm>
            <a:off x="3360897" y="4962885"/>
            <a:ext cx="0" cy="116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3CF1DE0-64F8-4412-BB39-547F857C0D3F}"/>
              </a:ext>
            </a:extLst>
          </p:cNvPr>
          <p:cNvCxnSpPr>
            <a:cxnSpLocks/>
          </p:cNvCxnSpPr>
          <p:nvPr/>
        </p:nvCxnSpPr>
        <p:spPr>
          <a:xfrm flipH="1" flipV="1">
            <a:off x="2717057" y="5555747"/>
            <a:ext cx="337254" cy="173816"/>
          </a:xfrm>
          <a:prstGeom prst="line">
            <a:avLst/>
          </a:prstGeom>
          <a:ln w="5715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01A9F870-A843-40BB-A11E-4B267A0E8CA1}"/>
              </a:ext>
            </a:extLst>
          </p:cNvPr>
          <p:cNvSpPr txBox="1"/>
          <p:nvPr/>
        </p:nvSpPr>
        <p:spPr>
          <a:xfrm>
            <a:off x="1730703" y="5755872"/>
            <a:ext cx="1035833" cy="280018"/>
          </a:xfrm>
          <a:prstGeom prst="rect">
            <a:avLst/>
          </a:prstGeom>
          <a:noFill/>
        </p:spPr>
        <p:txBody>
          <a:bodyPr wrap="none" rtlCol="0">
            <a:spAutoFit/>
          </a:bodyPr>
          <a:lstStyle/>
          <a:p>
            <a:r>
              <a:rPr lang="en-US" sz="1400" dirty="0"/>
              <a:t>amplification</a:t>
            </a:r>
          </a:p>
        </p:txBody>
      </p:sp>
      <p:grpSp>
        <p:nvGrpSpPr>
          <p:cNvPr id="136" name="Group 135">
            <a:extLst>
              <a:ext uri="{FF2B5EF4-FFF2-40B4-BE49-F238E27FC236}">
                <a16:creationId xmlns:a16="http://schemas.microsoft.com/office/drawing/2014/main" id="{0E91DE7D-573D-4285-8525-56ED2EF54774}"/>
              </a:ext>
            </a:extLst>
          </p:cNvPr>
          <p:cNvGrpSpPr>
            <a:grpSpLocks noChangeAspect="1"/>
          </p:cNvGrpSpPr>
          <p:nvPr/>
        </p:nvGrpSpPr>
        <p:grpSpPr>
          <a:xfrm>
            <a:off x="1729356" y="5291491"/>
            <a:ext cx="540754" cy="429363"/>
            <a:chOff x="8251421" y="3727815"/>
            <a:chExt cx="963883" cy="914400"/>
          </a:xfrm>
        </p:grpSpPr>
        <p:sp>
          <p:nvSpPr>
            <p:cNvPr id="137" name="Arc 136">
              <a:extLst>
                <a:ext uri="{FF2B5EF4-FFF2-40B4-BE49-F238E27FC236}">
                  <a16:creationId xmlns:a16="http://schemas.microsoft.com/office/drawing/2014/main" id="{89C4773A-DF4C-4818-A92F-1AFA4367B90A}"/>
                </a:ext>
              </a:extLst>
            </p:cNvPr>
            <p:cNvSpPr/>
            <p:nvPr/>
          </p:nvSpPr>
          <p:spPr>
            <a:xfrm rot="5400000">
              <a:off x="8251421" y="3727815"/>
              <a:ext cx="914400" cy="914400"/>
            </a:xfrm>
            <a:prstGeom prst="arc">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8" name="Arc 137">
              <a:extLst>
                <a:ext uri="{FF2B5EF4-FFF2-40B4-BE49-F238E27FC236}">
                  <a16:creationId xmlns:a16="http://schemas.microsoft.com/office/drawing/2014/main" id="{FFF6A5C8-BCE8-435C-9598-EE27C79ECACA}"/>
                </a:ext>
              </a:extLst>
            </p:cNvPr>
            <p:cNvSpPr/>
            <p:nvPr/>
          </p:nvSpPr>
          <p:spPr>
            <a:xfrm rot="10800000">
              <a:off x="8300904" y="3727815"/>
              <a:ext cx="914400" cy="914400"/>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BD4CFBBC-7437-499F-9578-052FD8D74EFB}"/>
              </a:ext>
            </a:extLst>
          </p:cNvPr>
          <p:cNvGrpSpPr/>
          <p:nvPr/>
        </p:nvGrpSpPr>
        <p:grpSpPr>
          <a:xfrm>
            <a:off x="4358845" y="5207525"/>
            <a:ext cx="1374094" cy="696445"/>
            <a:chOff x="5877636" y="4162567"/>
            <a:chExt cx="1374094" cy="696445"/>
          </a:xfrm>
        </p:grpSpPr>
        <p:grpSp>
          <p:nvGrpSpPr>
            <p:cNvPr id="140" name="Group 139">
              <a:extLst>
                <a:ext uri="{FF2B5EF4-FFF2-40B4-BE49-F238E27FC236}">
                  <a16:creationId xmlns:a16="http://schemas.microsoft.com/office/drawing/2014/main" id="{377429D5-F545-4203-A7F9-B0C7127FC458}"/>
                </a:ext>
              </a:extLst>
            </p:cNvPr>
            <p:cNvGrpSpPr/>
            <p:nvPr/>
          </p:nvGrpSpPr>
          <p:grpSpPr>
            <a:xfrm>
              <a:off x="5877636" y="4162567"/>
              <a:ext cx="1374094" cy="307777"/>
              <a:chOff x="5877636" y="4162567"/>
              <a:chExt cx="1374094" cy="307777"/>
            </a:xfrm>
          </p:grpSpPr>
          <p:cxnSp>
            <p:nvCxnSpPr>
              <p:cNvPr id="142" name="Straight Arrow Connector 141">
                <a:extLst>
                  <a:ext uri="{FF2B5EF4-FFF2-40B4-BE49-F238E27FC236}">
                    <a16:creationId xmlns:a16="http://schemas.microsoft.com/office/drawing/2014/main" id="{A76BE989-3FB0-42FB-85A0-35E87DD75538}"/>
                  </a:ext>
                </a:extLst>
              </p:cNvPr>
              <p:cNvCxnSpPr/>
              <p:nvPr/>
            </p:nvCxnSpPr>
            <p:spPr>
              <a:xfrm>
                <a:off x="6113444" y="4325987"/>
                <a:ext cx="8535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4BE6006E-B064-4486-A5A2-C0AC4B93FA2D}"/>
                  </a:ext>
                </a:extLst>
              </p:cNvPr>
              <p:cNvSpPr txBox="1"/>
              <p:nvPr/>
            </p:nvSpPr>
            <p:spPr>
              <a:xfrm>
                <a:off x="5877636" y="4162567"/>
                <a:ext cx="1374094" cy="307777"/>
              </a:xfrm>
              <a:prstGeom prst="rect">
                <a:avLst/>
              </a:prstGeom>
              <a:noFill/>
            </p:spPr>
            <p:txBody>
              <a:bodyPr wrap="none" rtlCol="0">
                <a:spAutoFit/>
              </a:bodyPr>
              <a:lstStyle/>
              <a:p>
                <a:r>
                  <a:rPr lang="en-US" sz="1400" dirty="0"/>
                  <a:t>5’                       3’</a:t>
                </a:r>
              </a:p>
            </p:txBody>
          </p:sp>
        </p:grpSp>
        <p:sp>
          <p:nvSpPr>
            <p:cNvPr id="141" name="TextBox 140">
              <a:extLst>
                <a:ext uri="{FF2B5EF4-FFF2-40B4-BE49-F238E27FC236}">
                  <a16:creationId xmlns:a16="http://schemas.microsoft.com/office/drawing/2014/main" id="{795DE8BC-3C41-490F-BFB9-5D7564E3A497}"/>
                </a:ext>
              </a:extLst>
            </p:cNvPr>
            <p:cNvSpPr txBox="1"/>
            <p:nvPr/>
          </p:nvSpPr>
          <p:spPr>
            <a:xfrm>
              <a:off x="5915618" y="4335792"/>
              <a:ext cx="1316038" cy="523220"/>
            </a:xfrm>
            <a:prstGeom prst="rect">
              <a:avLst/>
            </a:prstGeom>
            <a:noFill/>
          </p:spPr>
          <p:txBody>
            <a:bodyPr wrap="square" rtlCol="0">
              <a:spAutoFit/>
            </a:bodyPr>
            <a:lstStyle/>
            <a:p>
              <a:r>
                <a:rPr lang="en-US" sz="1400" dirty="0"/>
                <a:t>oligo sequence orientation</a:t>
              </a:r>
            </a:p>
          </p:txBody>
        </p:sp>
      </p:grpSp>
    </p:spTree>
    <p:extLst>
      <p:ext uri="{BB962C8B-B14F-4D97-AF65-F5344CB8AC3E}">
        <p14:creationId xmlns:p14="http://schemas.microsoft.com/office/powerpoint/2010/main" val="188388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05BC-D495-4563-A220-FDA696C070F3}"/>
              </a:ext>
            </a:extLst>
          </p:cNvPr>
          <p:cNvSpPr>
            <a:spLocks noGrp="1"/>
          </p:cNvSpPr>
          <p:nvPr>
            <p:ph type="title"/>
          </p:nvPr>
        </p:nvSpPr>
        <p:spPr/>
        <p:txBody>
          <a:bodyPr/>
          <a:lstStyle/>
          <a:p>
            <a:r>
              <a:rPr lang="en-US" dirty="0"/>
              <a:t>Potential Templates</a:t>
            </a:r>
          </a:p>
        </p:txBody>
      </p:sp>
      <p:sp>
        <p:nvSpPr>
          <p:cNvPr id="3" name="Content Placeholder 2">
            <a:extLst>
              <a:ext uri="{FF2B5EF4-FFF2-40B4-BE49-F238E27FC236}">
                <a16:creationId xmlns:a16="http://schemas.microsoft.com/office/drawing/2014/main" id="{ADCF7D44-DE63-4C82-90D4-7F654C4CFD2C}"/>
              </a:ext>
            </a:extLst>
          </p:cNvPr>
          <p:cNvSpPr>
            <a:spLocks noGrp="1"/>
          </p:cNvSpPr>
          <p:nvPr>
            <p:ph idx="1"/>
          </p:nvPr>
        </p:nvSpPr>
        <p:spPr>
          <a:xfrm>
            <a:off x="304800" y="2679968"/>
            <a:ext cx="8458200" cy="3506319"/>
          </a:xfrm>
        </p:spPr>
        <p:txBody>
          <a:bodyPr>
            <a:normAutofit fontScale="62500" lnSpcReduction="20000"/>
          </a:bodyPr>
          <a:lstStyle/>
          <a:p>
            <a:r>
              <a:rPr lang="en-US" dirty="0"/>
              <a:t>Residual partially digested detector oligos may contain primer landing sites, but only if they survive the </a:t>
            </a:r>
            <a:r>
              <a:rPr lang="en-US" dirty="0" err="1"/>
              <a:t>exo</a:t>
            </a:r>
            <a:r>
              <a:rPr lang="en-US" dirty="0"/>
              <a:t> step. This would require 2 things: </a:t>
            </a:r>
          </a:p>
          <a:p>
            <a:pPr lvl="1"/>
            <a:r>
              <a:rPr lang="en-US" dirty="0"/>
              <a:t>1) some cross-hybridization between different detector oligos or some secondary structure within detector oligos that is stable during the </a:t>
            </a:r>
            <a:r>
              <a:rPr lang="en-US" dirty="0" err="1"/>
              <a:t>exo</a:t>
            </a:r>
            <a:r>
              <a:rPr lang="en-US" dirty="0"/>
              <a:t> digestion</a:t>
            </a:r>
          </a:p>
          <a:p>
            <a:pPr lvl="1"/>
            <a:r>
              <a:rPr lang="en-US" dirty="0"/>
              <a:t>2) a protected sequence that can hybridize to at least the 3’ end of one or both primers.</a:t>
            </a:r>
          </a:p>
          <a:p>
            <a:r>
              <a:rPr lang="en-US" dirty="0"/>
              <a:t>The most common sequence found in unmapped reads is the fusion of the forward and reverse primers, which appears as 5’…</a:t>
            </a:r>
            <a:r>
              <a:rPr lang="en-US" dirty="0">
                <a:solidFill>
                  <a:srgbClr val="00B0F0"/>
                </a:solidFill>
              </a:rPr>
              <a:t>GATCT</a:t>
            </a:r>
            <a:r>
              <a:rPr lang="en-US" dirty="0">
                <a:solidFill>
                  <a:srgbClr val="FF0000"/>
                </a:solidFill>
              </a:rPr>
              <a:t>CCTGT</a:t>
            </a:r>
            <a:r>
              <a:rPr lang="en-US" dirty="0"/>
              <a:t>…3’. If this sequence is present in detector oligos and can persist into the amplification, the resulting amplicon would be smaller and therefore more efficiently accumulated.</a:t>
            </a:r>
          </a:p>
          <a:p>
            <a:r>
              <a:rPr lang="en-US" dirty="0"/>
              <a:t>The Whole Transcriptome detector oligos were screened for the sequences in blue and red, as well as their reverse complements and concatemers.</a:t>
            </a:r>
          </a:p>
        </p:txBody>
      </p:sp>
      <p:sp>
        <p:nvSpPr>
          <p:cNvPr id="4" name="Date Placeholder 3">
            <a:extLst>
              <a:ext uri="{FF2B5EF4-FFF2-40B4-BE49-F238E27FC236}">
                <a16:creationId xmlns:a16="http://schemas.microsoft.com/office/drawing/2014/main" id="{5361FE7E-F57D-48C3-9ABE-7ED107CBE63E}"/>
              </a:ext>
            </a:extLst>
          </p:cNvPr>
          <p:cNvSpPr>
            <a:spLocks noGrp="1"/>
          </p:cNvSpPr>
          <p:nvPr>
            <p:ph type="dt" sz="half" idx="10"/>
          </p:nvPr>
        </p:nvSpPr>
        <p:spPr/>
        <p:txBody>
          <a:bodyPr/>
          <a:lstStyle/>
          <a:p>
            <a:fld id="{D216710F-EC0E-4641-A774-A1AB6C23D870}" type="datetime1">
              <a:rPr lang="en-US" smtClean="0"/>
              <a:t>10/26/2021</a:t>
            </a:fld>
            <a:endParaRPr lang="en-US" dirty="0"/>
          </a:p>
        </p:txBody>
      </p:sp>
      <p:sp>
        <p:nvSpPr>
          <p:cNvPr id="5" name="Footer Placeholder 4">
            <a:extLst>
              <a:ext uri="{FF2B5EF4-FFF2-40B4-BE49-F238E27FC236}">
                <a16:creationId xmlns:a16="http://schemas.microsoft.com/office/drawing/2014/main" id="{3FE10FE6-88D0-41AB-A3FC-635C860C1CDC}"/>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CC17B14A-92B7-4C15-845F-14E9D12652BC}"/>
              </a:ext>
            </a:extLst>
          </p:cNvPr>
          <p:cNvSpPr>
            <a:spLocks noGrp="1"/>
          </p:cNvSpPr>
          <p:nvPr>
            <p:ph type="sldNum" sz="quarter" idx="12"/>
          </p:nvPr>
        </p:nvSpPr>
        <p:spPr/>
        <p:txBody>
          <a:bodyPr/>
          <a:lstStyle/>
          <a:p>
            <a:fld id="{87B38E54-94CE-4098-98FF-B9DD5071DB3D}" type="slidenum">
              <a:rPr lang="en-US" smtClean="0"/>
              <a:t>4</a:t>
            </a:fld>
            <a:endParaRPr lang="en-US"/>
          </a:p>
        </p:txBody>
      </p:sp>
      <p:sp>
        <p:nvSpPr>
          <p:cNvPr id="7" name="TextBox 6">
            <a:extLst>
              <a:ext uri="{FF2B5EF4-FFF2-40B4-BE49-F238E27FC236}">
                <a16:creationId xmlns:a16="http://schemas.microsoft.com/office/drawing/2014/main" id="{8D2C4CCA-C7C1-409E-BC73-9752EEB4FCB6}"/>
              </a:ext>
            </a:extLst>
          </p:cNvPr>
          <p:cNvSpPr txBox="1"/>
          <p:nvPr/>
        </p:nvSpPr>
        <p:spPr>
          <a:xfrm>
            <a:off x="611875" y="897916"/>
            <a:ext cx="4572000"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5’ Forward…CTACACGACGCTCTTCC</a:t>
            </a:r>
            <a:r>
              <a:rPr lang="en-US" sz="1400" b="1" dirty="0">
                <a:solidFill>
                  <a:srgbClr val="00B0F0"/>
                </a:solidFill>
                <a:latin typeface="Courier New" panose="02070309020205020404" pitchFamily="49" charset="0"/>
                <a:cs typeface="Courier New" panose="02070309020205020404" pitchFamily="49" charset="0"/>
              </a:rPr>
              <a:t>GATCT</a:t>
            </a:r>
            <a:r>
              <a:rPr lang="en-US" sz="1400" dirty="0">
                <a:latin typeface="Courier New" panose="02070309020205020404" pitchFamily="49" charset="0"/>
                <a:cs typeface="Courier New" panose="02070309020205020404" pitchFamily="49" charset="0"/>
              </a:rPr>
              <a:t> 3’</a:t>
            </a:r>
          </a:p>
        </p:txBody>
      </p:sp>
      <p:sp>
        <p:nvSpPr>
          <p:cNvPr id="8" name="TextBox 7">
            <a:extLst>
              <a:ext uri="{FF2B5EF4-FFF2-40B4-BE49-F238E27FC236}">
                <a16:creationId xmlns:a16="http://schemas.microsoft.com/office/drawing/2014/main" id="{C71CA939-C2FB-4355-987B-7B872F9C402D}"/>
              </a:ext>
            </a:extLst>
          </p:cNvPr>
          <p:cNvSpPr txBox="1"/>
          <p:nvPr/>
        </p:nvSpPr>
        <p:spPr>
          <a:xfrm>
            <a:off x="1041780" y="1174129"/>
            <a:ext cx="5939051"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DDO: 5’CTACACGACGCTCTTCC</a:t>
            </a:r>
            <a:r>
              <a:rPr lang="en-US" sz="1400" b="1" dirty="0">
                <a:solidFill>
                  <a:srgbClr val="00B0F0"/>
                </a:solidFill>
                <a:latin typeface="Courier New" panose="02070309020205020404" pitchFamily="49" charset="0"/>
                <a:cs typeface="Courier New" panose="02070309020205020404" pitchFamily="49" charset="0"/>
              </a:rPr>
              <a:t>GATCT</a:t>
            </a:r>
            <a:r>
              <a:rPr lang="en-US" sz="1400" dirty="0">
                <a:latin typeface="Courier New" panose="02070309020205020404" pitchFamily="49" charset="0"/>
                <a:cs typeface="Courier New" panose="02070309020205020404" pitchFamily="49" charset="0"/>
              </a:rPr>
              <a:t>CTTGCACTAGGCCACTTCCTAGCCT</a:t>
            </a:r>
          </a:p>
        </p:txBody>
      </p:sp>
      <p:sp>
        <p:nvSpPr>
          <p:cNvPr id="9" name="TextBox 8">
            <a:extLst>
              <a:ext uri="{FF2B5EF4-FFF2-40B4-BE49-F238E27FC236}">
                <a16:creationId xmlns:a16="http://schemas.microsoft.com/office/drawing/2014/main" id="{07FB2980-D4A1-4440-9568-A0F282D5DFF4}"/>
              </a:ext>
            </a:extLst>
          </p:cNvPr>
          <p:cNvSpPr txBox="1"/>
          <p:nvPr/>
        </p:nvSpPr>
        <p:spPr>
          <a:xfrm>
            <a:off x="3810000" y="2259202"/>
            <a:ext cx="4572000"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3’</a:t>
            </a:r>
            <a:r>
              <a:rPr lang="en-US" sz="1400" b="1" dirty="0">
                <a:solidFill>
                  <a:srgbClr val="FF0000"/>
                </a:solidFill>
                <a:latin typeface="Courier New" panose="02070309020205020404" pitchFamily="49" charset="0"/>
                <a:cs typeface="Courier New" panose="02070309020205020404" pitchFamily="49" charset="0"/>
              </a:rPr>
              <a:t>GGACA</a:t>
            </a:r>
            <a:r>
              <a:rPr lang="en-US" sz="1400" dirty="0">
                <a:latin typeface="Courier New" panose="02070309020205020404" pitchFamily="49" charset="0"/>
                <a:cs typeface="Courier New" panose="02070309020205020404" pitchFamily="49" charset="0"/>
              </a:rPr>
              <a:t>CCAGCATCGTAGTCGAT… Reverse 5’</a:t>
            </a:r>
          </a:p>
        </p:txBody>
      </p:sp>
      <p:sp>
        <p:nvSpPr>
          <p:cNvPr id="10" name="TextBox 9">
            <a:extLst>
              <a:ext uri="{FF2B5EF4-FFF2-40B4-BE49-F238E27FC236}">
                <a16:creationId xmlns:a16="http://schemas.microsoft.com/office/drawing/2014/main" id="{BECAB119-8FA1-4B9E-815A-0BBB9054FEF4}"/>
              </a:ext>
            </a:extLst>
          </p:cNvPr>
          <p:cNvSpPr txBox="1"/>
          <p:nvPr/>
        </p:nvSpPr>
        <p:spPr>
          <a:xfrm>
            <a:off x="611875" y="1975246"/>
            <a:ext cx="858671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5’PHOS-GCAGGCTGCCTATGGATCTCCTGTT</a:t>
            </a:r>
            <a:r>
              <a:rPr lang="en-US" sz="1400" b="1" dirty="0">
                <a:solidFill>
                  <a:srgbClr val="FF0000"/>
                </a:solidFill>
                <a:latin typeface="Courier New" panose="02070309020205020404" pitchFamily="49" charset="0"/>
                <a:cs typeface="Courier New" panose="02070309020205020404" pitchFamily="49" charset="0"/>
              </a:rPr>
              <a:t>CCTGT</a:t>
            </a:r>
            <a:r>
              <a:rPr lang="en-US" sz="1400" dirty="0">
                <a:latin typeface="Courier New" panose="02070309020205020404" pitchFamily="49" charset="0"/>
                <a:cs typeface="Courier New" panose="02070309020205020404" pitchFamily="49" charset="0"/>
              </a:rPr>
              <a:t>GGTCGTAGCATCAGCTACTTGCCACTCAGGGCCC 3’:UDO</a:t>
            </a:r>
          </a:p>
        </p:txBody>
      </p:sp>
      <p:sp>
        <p:nvSpPr>
          <p:cNvPr id="11" name="Rectangle 10">
            <a:extLst>
              <a:ext uri="{FF2B5EF4-FFF2-40B4-BE49-F238E27FC236}">
                <a16:creationId xmlns:a16="http://schemas.microsoft.com/office/drawing/2014/main" id="{60B781C1-353B-4BB1-BE86-5549EFD40832}"/>
              </a:ext>
            </a:extLst>
          </p:cNvPr>
          <p:cNvSpPr/>
          <p:nvPr/>
        </p:nvSpPr>
        <p:spPr>
          <a:xfrm>
            <a:off x="4112525" y="1975246"/>
            <a:ext cx="2347415" cy="2762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7815B08-D28C-442E-B66C-591A8448AC0E}"/>
              </a:ext>
            </a:extLst>
          </p:cNvPr>
          <p:cNvSpPr/>
          <p:nvPr/>
        </p:nvSpPr>
        <p:spPr>
          <a:xfrm>
            <a:off x="838200" y="1332931"/>
            <a:ext cx="6705600" cy="724469"/>
          </a:xfrm>
          <a:custGeom>
            <a:avLst/>
            <a:gdLst>
              <a:gd name="connsiteX0" fmla="*/ 6140508 w 6825652"/>
              <a:gd name="connsiteY0" fmla="*/ 0 h 395785"/>
              <a:gd name="connsiteX1" fmla="*/ 6322478 w 6825652"/>
              <a:gd name="connsiteY1" fmla="*/ 145576 h 395785"/>
              <a:gd name="connsiteX2" fmla="*/ 508532 w 6825652"/>
              <a:gd name="connsiteY2" fmla="*/ 268406 h 395785"/>
              <a:gd name="connsiteX3" fmla="*/ 672305 w 6825652"/>
              <a:gd name="connsiteY3" fmla="*/ 395785 h 395785"/>
            </a:gdLst>
            <a:ahLst/>
            <a:cxnLst>
              <a:cxn ang="0">
                <a:pos x="connsiteX0" y="connsiteY0"/>
              </a:cxn>
              <a:cxn ang="0">
                <a:pos x="connsiteX1" y="connsiteY1"/>
              </a:cxn>
              <a:cxn ang="0">
                <a:pos x="connsiteX2" y="connsiteY2"/>
              </a:cxn>
              <a:cxn ang="0">
                <a:pos x="connsiteX3" y="connsiteY3"/>
              </a:cxn>
            </a:cxnLst>
            <a:rect l="l" t="t" r="r" b="b"/>
            <a:pathLst>
              <a:path w="6825652" h="395785">
                <a:moveTo>
                  <a:pt x="6140508" y="0"/>
                </a:moveTo>
                <a:cubicBezTo>
                  <a:pt x="6700824" y="50421"/>
                  <a:pt x="7261141" y="100842"/>
                  <a:pt x="6322478" y="145576"/>
                </a:cubicBezTo>
                <a:cubicBezTo>
                  <a:pt x="5383815" y="190310"/>
                  <a:pt x="1450227" y="226705"/>
                  <a:pt x="508532" y="268406"/>
                </a:cubicBezTo>
                <a:cubicBezTo>
                  <a:pt x="-433163" y="310107"/>
                  <a:pt x="119571" y="352946"/>
                  <a:pt x="672305" y="3957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4A1466-BE41-42FE-8849-12E4EB4EB3B2}"/>
              </a:ext>
            </a:extLst>
          </p:cNvPr>
          <p:cNvSpPr/>
          <p:nvPr/>
        </p:nvSpPr>
        <p:spPr>
          <a:xfrm>
            <a:off x="1879977" y="1174129"/>
            <a:ext cx="2347415" cy="2762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D78B8CB-28A3-49FC-82F0-4F55A1D8B8B7}"/>
              </a:ext>
            </a:extLst>
          </p:cNvPr>
          <p:cNvSpPr txBox="1"/>
          <p:nvPr/>
        </p:nvSpPr>
        <p:spPr>
          <a:xfrm>
            <a:off x="2219676" y="1406511"/>
            <a:ext cx="1356397" cy="276999"/>
          </a:xfrm>
          <a:prstGeom prst="rect">
            <a:avLst/>
          </a:prstGeom>
          <a:noFill/>
        </p:spPr>
        <p:txBody>
          <a:bodyPr wrap="none" rtlCol="0">
            <a:spAutoFit/>
          </a:bodyPr>
          <a:lstStyle/>
          <a:p>
            <a:r>
              <a:rPr lang="en-US" sz="1200" dirty="0"/>
              <a:t>primer landing site</a:t>
            </a:r>
          </a:p>
        </p:txBody>
      </p:sp>
      <p:sp>
        <p:nvSpPr>
          <p:cNvPr id="17" name="TextBox 16">
            <a:extLst>
              <a:ext uri="{FF2B5EF4-FFF2-40B4-BE49-F238E27FC236}">
                <a16:creationId xmlns:a16="http://schemas.microsoft.com/office/drawing/2014/main" id="{EC3A42B3-4206-430B-BB5D-E5790AA4585B}"/>
              </a:ext>
            </a:extLst>
          </p:cNvPr>
          <p:cNvSpPr txBox="1"/>
          <p:nvPr/>
        </p:nvSpPr>
        <p:spPr>
          <a:xfrm>
            <a:off x="4572000" y="1728796"/>
            <a:ext cx="1356397" cy="276999"/>
          </a:xfrm>
          <a:prstGeom prst="rect">
            <a:avLst/>
          </a:prstGeom>
          <a:noFill/>
        </p:spPr>
        <p:txBody>
          <a:bodyPr wrap="none" rtlCol="0">
            <a:spAutoFit/>
          </a:bodyPr>
          <a:lstStyle/>
          <a:p>
            <a:r>
              <a:rPr lang="en-US" sz="1200" dirty="0"/>
              <a:t>primer landing site</a:t>
            </a:r>
          </a:p>
        </p:txBody>
      </p:sp>
      <p:sp>
        <p:nvSpPr>
          <p:cNvPr id="18" name="TextBox 17">
            <a:extLst>
              <a:ext uri="{FF2B5EF4-FFF2-40B4-BE49-F238E27FC236}">
                <a16:creationId xmlns:a16="http://schemas.microsoft.com/office/drawing/2014/main" id="{580F4D73-9A1C-442B-9485-F96CD56884E9}"/>
              </a:ext>
            </a:extLst>
          </p:cNvPr>
          <p:cNvSpPr txBox="1"/>
          <p:nvPr/>
        </p:nvSpPr>
        <p:spPr>
          <a:xfrm>
            <a:off x="4663403" y="1342931"/>
            <a:ext cx="1632948" cy="276999"/>
          </a:xfrm>
          <a:prstGeom prst="rect">
            <a:avLst/>
          </a:prstGeom>
          <a:noFill/>
        </p:spPr>
        <p:txBody>
          <a:bodyPr wrap="none" rtlCol="0">
            <a:spAutoFit/>
          </a:bodyPr>
          <a:lstStyle/>
          <a:p>
            <a:r>
              <a:rPr lang="en-US" sz="1200" dirty="0"/>
              <a:t>downstream target seq</a:t>
            </a:r>
          </a:p>
        </p:txBody>
      </p:sp>
      <p:sp>
        <p:nvSpPr>
          <p:cNvPr id="19" name="TextBox 18">
            <a:extLst>
              <a:ext uri="{FF2B5EF4-FFF2-40B4-BE49-F238E27FC236}">
                <a16:creationId xmlns:a16="http://schemas.microsoft.com/office/drawing/2014/main" id="{C1F24F8E-A989-4D3C-9B6B-353B278583A2}"/>
              </a:ext>
            </a:extLst>
          </p:cNvPr>
          <p:cNvSpPr txBox="1"/>
          <p:nvPr/>
        </p:nvSpPr>
        <p:spPr>
          <a:xfrm>
            <a:off x="1896019" y="2144523"/>
            <a:ext cx="1440394" cy="276999"/>
          </a:xfrm>
          <a:prstGeom prst="rect">
            <a:avLst/>
          </a:prstGeom>
          <a:noFill/>
        </p:spPr>
        <p:txBody>
          <a:bodyPr wrap="none" rtlCol="0">
            <a:spAutoFit/>
          </a:bodyPr>
          <a:lstStyle/>
          <a:p>
            <a:r>
              <a:rPr lang="en-US" sz="1200" dirty="0"/>
              <a:t>upstream target seq</a:t>
            </a:r>
          </a:p>
        </p:txBody>
      </p:sp>
      <p:sp>
        <p:nvSpPr>
          <p:cNvPr id="20" name="TextBox 19">
            <a:extLst>
              <a:ext uri="{FF2B5EF4-FFF2-40B4-BE49-F238E27FC236}">
                <a16:creationId xmlns:a16="http://schemas.microsoft.com/office/drawing/2014/main" id="{F4848D15-DD8E-4ABE-AA5A-72CD8BC1F3DD}"/>
              </a:ext>
            </a:extLst>
          </p:cNvPr>
          <p:cNvSpPr txBox="1"/>
          <p:nvPr/>
        </p:nvSpPr>
        <p:spPr>
          <a:xfrm>
            <a:off x="6500684" y="1791858"/>
            <a:ext cx="1502591" cy="276999"/>
          </a:xfrm>
          <a:prstGeom prst="rect">
            <a:avLst/>
          </a:prstGeom>
          <a:noFill/>
        </p:spPr>
        <p:txBody>
          <a:bodyPr wrap="none" rtlCol="0">
            <a:spAutoFit/>
          </a:bodyPr>
          <a:lstStyle/>
          <a:p>
            <a:r>
              <a:rPr lang="en-US" sz="1200" dirty="0"/>
              <a:t>upstream anchor seq</a:t>
            </a:r>
          </a:p>
        </p:txBody>
      </p:sp>
    </p:spTree>
    <p:extLst>
      <p:ext uri="{BB962C8B-B14F-4D97-AF65-F5344CB8AC3E}">
        <p14:creationId xmlns:p14="http://schemas.microsoft.com/office/powerpoint/2010/main" val="222539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50BF-148D-4325-85DE-035B76B847F0}"/>
              </a:ext>
            </a:extLst>
          </p:cNvPr>
          <p:cNvSpPr>
            <a:spLocks noGrp="1"/>
          </p:cNvSpPr>
          <p:nvPr>
            <p:ph type="title"/>
          </p:nvPr>
        </p:nvSpPr>
        <p:spPr/>
        <p:txBody>
          <a:bodyPr/>
          <a:lstStyle/>
          <a:p>
            <a:r>
              <a:rPr lang="en-US" dirty="0"/>
              <a:t>Detector Oligo </a:t>
            </a:r>
            <a:r>
              <a:rPr lang="en-US" dirty="0" err="1"/>
              <a:t>Mispriming</a:t>
            </a:r>
            <a:r>
              <a:rPr lang="en-US" dirty="0"/>
              <a:t> Sites</a:t>
            </a:r>
          </a:p>
        </p:txBody>
      </p:sp>
      <p:sp>
        <p:nvSpPr>
          <p:cNvPr id="3" name="Content Placeholder 2">
            <a:extLst>
              <a:ext uri="{FF2B5EF4-FFF2-40B4-BE49-F238E27FC236}">
                <a16:creationId xmlns:a16="http://schemas.microsoft.com/office/drawing/2014/main" id="{9A3CF858-4CF4-4A01-87C7-236BB068E5D0}"/>
              </a:ext>
            </a:extLst>
          </p:cNvPr>
          <p:cNvSpPr>
            <a:spLocks noGrp="1"/>
          </p:cNvSpPr>
          <p:nvPr>
            <p:ph idx="1"/>
          </p:nvPr>
        </p:nvSpPr>
        <p:spPr>
          <a:xfrm>
            <a:off x="457200" y="1143000"/>
            <a:ext cx="8229600" cy="4953000"/>
          </a:xfrm>
        </p:spPr>
        <p:txBody>
          <a:bodyPr>
            <a:normAutofit fontScale="77500" lnSpcReduction="20000"/>
          </a:bodyPr>
          <a:lstStyle/>
          <a:p>
            <a:r>
              <a:rPr lang="en-US" dirty="0"/>
              <a:t>Of 22,537 detector oligo pairs (45,074 oligos), 5,107 oligos have at least 1 instance of </a:t>
            </a:r>
            <a:r>
              <a:rPr lang="en-US" dirty="0">
                <a:latin typeface="Courier New" panose="02070309020205020404" pitchFamily="49" charset="0"/>
                <a:cs typeface="Courier New" panose="02070309020205020404" pitchFamily="49" charset="0"/>
              </a:rPr>
              <a:t>GATCT</a:t>
            </a:r>
            <a:r>
              <a:rPr lang="en-US" dirty="0"/>
              <a:t>, </a:t>
            </a:r>
            <a:r>
              <a:rPr lang="en-US" dirty="0">
                <a:latin typeface="Courier New" panose="02070309020205020404" pitchFamily="49" charset="0"/>
                <a:cs typeface="Courier New" panose="02070309020205020404" pitchFamily="49" charset="0"/>
              </a:rPr>
              <a:t>AGATC</a:t>
            </a:r>
            <a:r>
              <a:rPr lang="en-US" dirty="0"/>
              <a:t>, </a:t>
            </a:r>
            <a:r>
              <a:rPr lang="en-US" dirty="0">
                <a:latin typeface="Courier New" panose="02070309020205020404" pitchFamily="49" charset="0"/>
                <a:cs typeface="Courier New" panose="02070309020205020404" pitchFamily="49" charset="0"/>
              </a:rPr>
              <a:t>CCTGT</a:t>
            </a:r>
            <a:r>
              <a:rPr lang="en-US" dirty="0"/>
              <a:t> or </a:t>
            </a:r>
            <a:r>
              <a:rPr lang="en-US" dirty="0">
                <a:latin typeface="Courier New" panose="02070309020205020404" pitchFamily="49" charset="0"/>
                <a:cs typeface="Courier New" panose="02070309020205020404" pitchFamily="49" charset="0"/>
              </a:rPr>
              <a:t>ACAGG</a:t>
            </a:r>
            <a:r>
              <a:rPr lang="en-US" dirty="0"/>
              <a:t>, sequences that could be primer landing sites.</a:t>
            </a:r>
          </a:p>
          <a:p>
            <a:r>
              <a:rPr lang="en-US" dirty="0"/>
              <a:t>Of these, there are 643 oligos that have at least 2 of these  sequences that could support stem-loop structures. These would include </a:t>
            </a:r>
            <a:r>
              <a:rPr lang="en-US" dirty="0">
                <a:latin typeface="Courier New" panose="02070309020205020404" pitchFamily="49" charset="0"/>
                <a:cs typeface="Courier New" panose="02070309020205020404" pitchFamily="49" charset="0"/>
              </a:rPr>
              <a:t>GATCT…AGATC</a:t>
            </a:r>
            <a:r>
              <a:rPr lang="en-US" dirty="0"/>
              <a:t>, </a:t>
            </a:r>
            <a:r>
              <a:rPr lang="en-US" dirty="0">
                <a:latin typeface="Courier New" panose="02070309020205020404" pitchFamily="49" charset="0"/>
                <a:cs typeface="Courier New" panose="02070309020205020404" pitchFamily="49" charset="0"/>
              </a:rPr>
              <a:t>AGATC…GATCT</a:t>
            </a:r>
            <a:r>
              <a:rPr lang="en-US" dirty="0"/>
              <a:t>, </a:t>
            </a:r>
            <a:r>
              <a:rPr lang="en-US" dirty="0">
                <a:latin typeface="Courier New" panose="02070309020205020404" pitchFamily="49" charset="0"/>
                <a:cs typeface="Courier New" panose="02070309020205020404" pitchFamily="49" charset="0"/>
              </a:rPr>
              <a:t>CCTGT…ACAGG</a:t>
            </a:r>
            <a:r>
              <a:rPr lang="en-US" dirty="0"/>
              <a:t>, and </a:t>
            </a:r>
            <a:r>
              <a:rPr lang="en-US" dirty="0">
                <a:latin typeface="Courier New" panose="02070309020205020404" pitchFamily="49" charset="0"/>
                <a:cs typeface="Courier New" panose="02070309020205020404" pitchFamily="49" charset="0"/>
              </a:rPr>
              <a:t>ACAGG…CCTGT</a:t>
            </a:r>
            <a:r>
              <a:rPr lang="en-US" dirty="0"/>
              <a:t>.</a:t>
            </a:r>
          </a:p>
          <a:p>
            <a:r>
              <a:rPr lang="en-US" dirty="0"/>
              <a:t>There are 7 oligos that contain fusion sequences:</a:t>
            </a:r>
          </a:p>
          <a:p>
            <a:pPr lvl="1"/>
            <a:r>
              <a:rPr lang="en-US" dirty="0"/>
              <a:t>3 have </a:t>
            </a:r>
            <a:r>
              <a:rPr lang="en-US" dirty="0">
                <a:latin typeface="Courier New" panose="02070309020205020404" pitchFamily="49" charset="0"/>
                <a:cs typeface="Courier New" panose="02070309020205020404" pitchFamily="49" charset="0"/>
              </a:rPr>
              <a:t>GATCTCCTGT</a:t>
            </a:r>
          </a:p>
          <a:p>
            <a:pPr lvl="1"/>
            <a:r>
              <a:rPr lang="en-US" dirty="0"/>
              <a:t>2 have </a:t>
            </a:r>
            <a:r>
              <a:rPr lang="en-US" dirty="0">
                <a:latin typeface="Courier New" panose="02070309020205020404" pitchFamily="49" charset="0"/>
                <a:cs typeface="Courier New" panose="02070309020205020404" pitchFamily="49" charset="0"/>
              </a:rPr>
              <a:t>AGATCCCTGT</a:t>
            </a:r>
          </a:p>
          <a:p>
            <a:pPr lvl="1"/>
            <a:r>
              <a:rPr lang="en-US" dirty="0"/>
              <a:t>1 has </a:t>
            </a:r>
            <a:r>
              <a:rPr lang="en-US" dirty="0">
                <a:latin typeface="Courier New" panose="02070309020205020404" pitchFamily="49" charset="0"/>
                <a:cs typeface="Courier New" panose="02070309020205020404" pitchFamily="49" charset="0"/>
              </a:rPr>
              <a:t>ACAGGTCTAG</a:t>
            </a:r>
          </a:p>
          <a:p>
            <a:pPr lvl="1"/>
            <a:r>
              <a:rPr lang="en-US" dirty="0">
                <a:cs typeface="Courier New" panose="02070309020205020404" pitchFamily="49" charset="0"/>
              </a:rPr>
              <a:t>1 has </a:t>
            </a:r>
            <a:r>
              <a:rPr lang="en-US" dirty="0">
                <a:latin typeface="Courier New" panose="02070309020205020404" pitchFamily="49" charset="0"/>
                <a:cs typeface="Courier New" panose="02070309020205020404" pitchFamily="49" charset="0"/>
              </a:rPr>
              <a:t>GATCTGGACA</a:t>
            </a:r>
          </a:p>
          <a:p>
            <a:r>
              <a:rPr lang="en-US" dirty="0">
                <a:cs typeface="Courier New" panose="02070309020205020404" pitchFamily="49" charset="0"/>
              </a:rPr>
              <a:t>So there is opportunity for </a:t>
            </a:r>
            <a:r>
              <a:rPr lang="en-US" dirty="0" err="1">
                <a:cs typeface="Courier New" panose="02070309020205020404" pitchFamily="49" charset="0"/>
              </a:rPr>
              <a:t>mispriming</a:t>
            </a:r>
            <a:r>
              <a:rPr lang="en-US" dirty="0">
                <a:cs typeface="Courier New" panose="02070309020205020404" pitchFamily="49" charset="0"/>
              </a:rPr>
              <a:t> if these sequences can persist.</a:t>
            </a:r>
          </a:p>
        </p:txBody>
      </p:sp>
      <p:sp>
        <p:nvSpPr>
          <p:cNvPr id="4" name="Date Placeholder 3">
            <a:extLst>
              <a:ext uri="{FF2B5EF4-FFF2-40B4-BE49-F238E27FC236}">
                <a16:creationId xmlns:a16="http://schemas.microsoft.com/office/drawing/2014/main" id="{1244153B-BB52-46F1-B0A1-6ACF8753B4B3}"/>
              </a:ext>
            </a:extLst>
          </p:cNvPr>
          <p:cNvSpPr>
            <a:spLocks noGrp="1"/>
          </p:cNvSpPr>
          <p:nvPr>
            <p:ph type="dt" sz="half" idx="10"/>
          </p:nvPr>
        </p:nvSpPr>
        <p:spPr/>
        <p:txBody>
          <a:bodyPr/>
          <a:lstStyle/>
          <a:p>
            <a:fld id="{D216710F-EC0E-4641-A774-A1AB6C23D870}" type="datetime1">
              <a:rPr lang="en-US" smtClean="0"/>
              <a:t>10/26/2021</a:t>
            </a:fld>
            <a:endParaRPr lang="en-US" dirty="0"/>
          </a:p>
        </p:txBody>
      </p:sp>
      <p:sp>
        <p:nvSpPr>
          <p:cNvPr id="5" name="Footer Placeholder 4">
            <a:extLst>
              <a:ext uri="{FF2B5EF4-FFF2-40B4-BE49-F238E27FC236}">
                <a16:creationId xmlns:a16="http://schemas.microsoft.com/office/drawing/2014/main" id="{C05725D9-88AA-4911-A7AC-F6622B3FDBD1}"/>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653DE5DC-6EEF-4C4D-8A0B-18C815BC2FA7}"/>
              </a:ext>
            </a:extLst>
          </p:cNvPr>
          <p:cNvSpPr>
            <a:spLocks noGrp="1"/>
          </p:cNvSpPr>
          <p:nvPr>
            <p:ph type="sldNum" sz="quarter" idx="12"/>
          </p:nvPr>
        </p:nvSpPr>
        <p:spPr/>
        <p:txBody>
          <a:bodyPr/>
          <a:lstStyle/>
          <a:p>
            <a:fld id="{87B38E54-94CE-4098-98FF-B9DD5071DB3D}" type="slidenum">
              <a:rPr lang="en-US" smtClean="0"/>
              <a:t>5</a:t>
            </a:fld>
            <a:endParaRPr lang="en-US"/>
          </a:p>
        </p:txBody>
      </p:sp>
    </p:spTree>
    <p:extLst>
      <p:ext uri="{BB962C8B-B14F-4D97-AF65-F5344CB8AC3E}">
        <p14:creationId xmlns:p14="http://schemas.microsoft.com/office/powerpoint/2010/main" val="323528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8099-4962-4702-B10E-93187798911B}"/>
              </a:ext>
            </a:extLst>
          </p:cNvPr>
          <p:cNvSpPr>
            <a:spLocks noGrp="1"/>
          </p:cNvSpPr>
          <p:nvPr>
            <p:ph type="title"/>
          </p:nvPr>
        </p:nvSpPr>
        <p:spPr/>
        <p:txBody>
          <a:bodyPr/>
          <a:lstStyle/>
          <a:p>
            <a:r>
              <a:rPr lang="en-US" dirty="0"/>
              <a:t>Detector Oligo Structures</a:t>
            </a:r>
          </a:p>
        </p:txBody>
      </p:sp>
      <p:sp>
        <p:nvSpPr>
          <p:cNvPr id="3" name="Content Placeholder 2">
            <a:extLst>
              <a:ext uri="{FF2B5EF4-FFF2-40B4-BE49-F238E27FC236}">
                <a16:creationId xmlns:a16="http://schemas.microsoft.com/office/drawing/2014/main" id="{5FF400E6-9502-45C2-9882-E0DE694F22B8}"/>
              </a:ext>
            </a:extLst>
          </p:cNvPr>
          <p:cNvSpPr>
            <a:spLocks noGrp="1"/>
          </p:cNvSpPr>
          <p:nvPr>
            <p:ph idx="1"/>
          </p:nvPr>
        </p:nvSpPr>
        <p:spPr>
          <a:xfrm>
            <a:off x="533400" y="990600"/>
            <a:ext cx="8229600" cy="1554163"/>
          </a:xfrm>
        </p:spPr>
        <p:txBody>
          <a:bodyPr>
            <a:normAutofit fontScale="70000" lnSpcReduction="20000"/>
          </a:bodyPr>
          <a:lstStyle/>
          <a:p>
            <a:r>
              <a:rPr lang="en-US" dirty="0"/>
              <a:t>Secondary structures are notoriously difficult to model successfully unless the structures are strong. Using a structure calculator available online from an academic specialist, structures were modeled for a few oligos with high frequencies of matching sequences.</a:t>
            </a:r>
          </a:p>
        </p:txBody>
      </p:sp>
      <p:sp>
        <p:nvSpPr>
          <p:cNvPr id="4" name="Date Placeholder 3">
            <a:extLst>
              <a:ext uri="{FF2B5EF4-FFF2-40B4-BE49-F238E27FC236}">
                <a16:creationId xmlns:a16="http://schemas.microsoft.com/office/drawing/2014/main" id="{C01E36FE-03C8-4DC0-861B-7A504958F2C0}"/>
              </a:ext>
            </a:extLst>
          </p:cNvPr>
          <p:cNvSpPr>
            <a:spLocks noGrp="1"/>
          </p:cNvSpPr>
          <p:nvPr>
            <p:ph type="dt" sz="half" idx="10"/>
          </p:nvPr>
        </p:nvSpPr>
        <p:spPr/>
        <p:txBody>
          <a:bodyPr/>
          <a:lstStyle/>
          <a:p>
            <a:fld id="{D216710F-EC0E-4641-A774-A1AB6C23D870}" type="datetime1">
              <a:rPr lang="en-US" smtClean="0"/>
              <a:t>10/27/2021</a:t>
            </a:fld>
            <a:endParaRPr lang="en-US" dirty="0"/>
          </a:p>
        </p:txBody>
      </p:sp>
      <p:sp>
        <p:nvSpPr>
          <p:cNvPr id="5" name="Footer Placeholder 4">
            <a:extLst>
              <a:ext uri="{FF2B5EF4-FFF2-40B4-BE49-F238E27FC236}">
                <a16:creationId xmlns:a16="http://schemas.microsoft.com/office/drawing/2014/main" id="{581E2541-EE84-4D65-BAEC-23159B5689A5}"/>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E8544F32-9254-46E3-9B0D-F1A38E45620B}"/>
              </a:ext>
            </a:extLst>
          </p:cNvPr>
          <p:cNvSpPr>
            <a:spLocks noGrp="1"/>
          </p:cNvSpPr>
          <p:nvPr>
            <p:ph type="sldNum" sz="quarter" idx="12"/>
          </p:nvPr>
        </p:nvSpPr>
        <p:spPr/>
        <p:txBody>
          <a:bodyPr/>
          <a:lstStyle/>
          <a:p>
            <a:fld id="{87B38E54-94CE-4098-98FF-B9DD5071DB3D}" type="slidenum">
              <a:rPr lang="en-US" smtClean="0"/>
              <a:t>6</a:t>
            </a:fld>
            <a:endParaRPr lang="en-US"/>
          </a:p>
        </p:txBody>
      </p:sp>
      <p:pic>
        <p:nvPicPr>
          <p:cNvPr id="7" name="Picture 6">
            <a:extLst>
              <a:ext uri="{FF2B5EF4-FFF2-40B4-BE49-F238E27FC236}">
                <a16:creationId xmlns:a16="http://schemas.microsoft.com/office/drawing/2014/main" id="{9537BD03-BBD2-4AA5-AD12-5E06CC65D844}"/>
              </a:ext>
            </a:extLst>
          </p:cNvPr>
          <p:cNvPicPr>
            <a:picLocks noChangeAspect="1"/>
          </p:cNvPicPr>
          <p:nvPr/>
        </p:nvPicPr>
        <p:blipFill>
          <a:blip r:embed="rId2"/>
          <a:stretch>
            <a:fillRect/>
          </a:stretch>
        </p:blipFill>
        <p:spPr>
          <a:xfrm>
            <a:off x="671015" y="2472248"/>
            <a:ext cx="4487018" cy="3532859"/>
          </a:xfrm>
          <a:prstGeom prst="rect">
            <a:avLst/>
          </a:prstGeom>
        </p:spPr>
      </p:pic>
      <p:sp>
        <p:nvSpPr>
          <p:cNvPr id="8" name="TextBox 7">
            <a:extLst>
              <a:ext uri="{FF2B5EF4-FFF2-40B4-BE49-F238E27FC236}">
                <a16:creationId xmlns:a16="http://schemas.microsoft.com/office/drawing/2014/main" id="{6C1AC2F1-7C41-48A5-A370-93B673FBAF52}"/>
              </a:ext>
            </a:extLst>
          </p:cNvPr>
          <p:cNvSpPr txBox="1"/>
          <p:nvPr/>
        </p:nvSpPr>
        <p:spPr>
          <a:xfrm>
            <a:off x="2057400" y="4724400"/>
            <a:ext cx="359394" cy="369332"/>
          </a:xfrm>
          <a:prstGeom prst="rect">
            <a:avLst/>
          </a:prstGeom>
          <a:noFill/>
        </p:spPr>
        <p:txBody>
          <a:bodyPr wrap="none" rtlCol="0">
            <a:spAutoFit/>
          </a:bodyPr>
          <a:lstStyle/>
          <a:p>
            <a:r>
              <a:rPr lang="en-US" dirty="0"/>
              <a:t>5’</a:t>
            </a:r>
          </a:p>
        </p:txBody>
      </p:sp>
      <p:sp>
        <p:nvSpPr>
          <p:cNvPr id="9" name="TextBox 8">
            <a:extLst>
              <a:ext uri="{FF2B5EF4-FFF2-40B4-BE49-F238E27FC236}">
                <a16:creationId xmlns:a16="http://schemas.microsoft.com/office/drawing/2014/main" id="{5F2362BC-C3B4-4712-90C8-CB9F4DF38881}"/>
              </a:ext>
            </a:extLst>
          </p:cNvPr>
          <p:cNvSpPr txBox="1"/>
          <p:nvPr/>
        </p:nvSpPr>
        <p:spPr>
          <a:xfrm>
            <a:off x="2514600" y="4876800"/>
            <a:ext cx="359394" cy="369332"/>
          </a:xfrm>
          <a:prstGeom prst="rect">
            <a:avLst/>
          </a:prstGeom>
          <a:noFill/>
        </p:spPr>
        <p:txBody>
          <a:bodyPr wrap="none" rtlCol="0">
            <a:spAutoFit/>
          </a:bodyPr>
          <a:lstStyle/>
          <a:p>
            <a:r>
              <a:rPr lang="en-US" dirty="0"/>
              <a:t>3’</a:t>
            </a:r>
          </a:p>
        </p:txBody>
      </p:sp>
      <p:sp>
        <p:nvSpPr>
          <p:cNvPr id="10" name="Right Brace 9">
            <a:extLst>
              <a:ext uri="{FF2B5EF4-FFF2-40B4-BE49-F238E27FC236}">
                <a16:creationId xmlns:a16="http://schemas.microsoft.com/office/drawing/2014/main" id="{426DF866-E58B-4BC0-866F-4470D16B9CEF}"/>
              </a:ext>
            </a:extLst>
          </p:cNvPr>
          <p:cNvSpPr/>
          <p:nvPr/>
        </p:nvSpPr>
        <p:spPr>
          <a:xfrm rot="16200000">
            <a:off x="1295400" y="3352800"/>
            <a:ext cx="3810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1FE1E02-F75A-4698-8A26-2B5A3A19FCEE}"/>
              </a:ext>
            </a:extLst>
          </p:cNvPr>
          <p:cNvSpPr txBox="1"/>
          <p:nvPr/>
        </p:nvSpPr>
        <p:spPr>
          <a:xfrm>
            <a:off x="814225" y="3516868"/>
            <a:ext cx="1395575" cy="369332"/>
          </a:xfrm>
          <a:prstGeom prst="rect">
            <a:avLst/>
          </a:prstGeom>
          <a:noFill/>
        </p:spPr>
        <p:txBody>
          <a:bodyPr wrap="none" rtlCol="0">
            <a:spAutoFit/>
          </a:bodyPr>
          <a:lstStyle/>
          <a:p>
            <a:r>
              <a:rPr lang="en-US" dirty="0">
                <a:solidFill>
                  <a:srgbClr val="00B0F0"/>
                </a:solidFill>
              </a:rPr>
              <a:t>GATCT</a:t>
            </a:r>
            <a:r>
              <a:rPr lang="en-US" dirty="0">
                <a:solidFill>
                  <a:srgbClr val="FF0000"/>
                </a:solidFill>
              </a:rPr>
              <a:t>CCTGT</a:t>
            </a:r>
          </a:p>
        </p:txBody>
      </p:sp>
      <p:sp>
        <p:nvSpPr>
          <p:cNvPr id="12" name="Content Placeholder 2">
            <a:extLst>
              <a:ext uri="{FF2B5EF4-FFF2-40B4-BE49-F238E27FC236}">
                <a16:creationId xmlns:a16="http://schemas.microsoft.com/office/drawing/2014/main" id="{72FD90A9-FE9C-4263-AF96-01887DD7E527}"/>
              </a:ext>
            </a:extLst>
          </p:cNvPr>
          <p:cNvSpPr txBox="1">
            <a:spLocks/>
          </p:cNvSpPr>
          <p:nvPr/>
        </p:nvSpPr>
        <p:spPr>
          <a:xfrm>
            <a:off x="5043121" y="2544763"/>
            <a:ext cx="3681575" cy="346034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In this case, there are 3 double stranded sections that are 3’ of the fusion sequence.</a:t>
            </a:r>
          </a:p>
          <a:p>
            <a:r>
              <a:rPr lang="en-US" dirty="0"/>
              <a:t>Even if the structure nearest the 3’ end breathes at 37C, the terminal stem loop has a &gt;99% probability.</a:t>
            </a:r>
          </a:p>
        </p:txBody>
      </p:sp>
    </p:spTree>
    <p:extLst>
      <p:ext uri="{BB962C8B-B14F-4D97-AF65-F5344CB8AC3E}">
        <p14:creationId xmlns:p14="http://schemas.microsoft.com/office/powerpoint/2010/main" val="96207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A730179D-046E-447B-9D2D-13FF7AC53717}"/>
              </a:ext>
            </a:extLst>
          </p:cNvPr>
          <p:cNvPicPr>
            <a:picLocks noChangeAspect="1"/>
          </p:cNvPicPr>
          <p:nvPr/>
        </p:nvPicPr>
        <p:blipFill rotWithShape="1">
          <a:blip r:embed="rId2"/>
          <a:srcRect l="28333" t="23592" r="40000" b="9611"/>
          <a:stretch/>
        </p:blipFill>
        <p:spPr>
          <a:xfrm>
            <a:off x="2362200" y="2017010"/>
            <a:ext cx="2895600" cy="3276600"/>
          </a:xfrm>
          <a:prstGeom prst="rect">
            <a:avLst/>
          </a:prstGeom>
        </p:spPr>
      </p:pic>
      <p:sp>
        <p:nvSpPr>
          <p:cNvPr id="2" name="Title 1">
            <a:extLst>
              <a:ext uri="{FF2B5EF4-FFF2-40B4-BE49-F238E27FC236}">
                <a16:creationId xmlns:a16="http://schemas.microsoft.com/office/drawing/2014/main" id="{65C8A88A-3932-4493-BC03-4FF991F0EF03}"/>
              </a:ext>
            </a:extLst>
          </p:cNvPr>
          <p:cNvSpPr>
            <a:spLocks noGrp="1"/>
          </p:cNvSpPr>
          <p:nvPr>
            <p:ph type="title"/>
          </p:nvPr>
        </p:nvSpPr>
        <p:spPr/>
        <p:txBody>
          <a:bodyPr/>
          <a:lstStyle/>
          <a:p>
            <a:r>
              <a:rPr lang="en-US" dirty="0"/>
              <a:t>More Structures</a:t>
            </a:r>
          </a:p>
        </p:txBody>
      </p:sp>
      <p:sp>
        <p:nvSpPr>
          <p:cNvPr id="3" name="Content Placeholder 2">
            <a:extLst>
              <a:ext uri="{FF2B5EF4-FFF2-40B4-BE49-F238E27FC236}">
                <a16:creationId xmlns:a16="http://schemas.microsoft.com/office/drawing/2014/main" id="{6C76E0DF-4457-4E1E-B25D-E9481A89CE66}"/>
              </a:ext>
            </a:extLst>
          </p:cNvPr>
          <p:cNvSpPr>
            <a:spLocks noGrp="1"/>
          </p:cNvSpPr>
          <p:nvPr>
            <p:ph idx="1"/>
          </p:nvPr>
        </p:nvSpPr>
        <p:spPr>
          <a:xfrm>
            <a:off x="3505200" y="4405194"/>
            <a:ext cx="5181600" cy="1951156"/>
          </a:xfrm>
        </p:spPr>
        <p:txBody>
          <a:bodyPr>
            <a:normAutofit fontScale="70000" lnSpcReduction="20000"/>
          </a:bodyPr>
          <a:lstStyle/>
          <a:p>
            <a:r>
              <a:rPr lang="en-US" dirty="0"/>
              <a:t>Different structures are calculated for different oligos. However, there seems to be support for the general idea that structures can protect parts of detector oligos that contain sequences homologous to primer landing sites.</a:t>
            </a:r>
          </a:p>
        </p:txBody>
      </p:sp>
      <p:sp>
        <p:nvSpPr>
          <p:cNvPr id="4" name="Date Placeholder 3">
            <a:extLst>
              <a:ext uri="{FF2B5EF4-FFF2-40B4-BE49-F238E27FC236}">
                <a16:creationId xmlns:a16="http://schemas.microsoft.com/office/drawing/2014/main" id="{C751D78A-D009-4465-AB85-13B0D59851BF}"/>
              </a:ext>
            </a:extLst>
          </p:cNvPr>
          <p:cNvSpPr>
            <a:spLocks noGrp="1"/>
          </p:cNvSpPr>
          <p:nvPr>
            <p:ph type="dt" sz="half" idx="10"/>
          </p:nvPr>
        </p:nvSpPr>
        <p:spPr/>
        <p:txBody>
          <a:bodyPr/>
          <a:lstStyle/>
          <a:p>
            <a:fld id="{D216710F-EC0E-4641-A774-A1AB6C23D870}" type="datetime1">
              <a:rPr lang="en-US" smtClean="0"/>
              <a:t>10/27/2021</a:t>
            </a:fld>
            <a:endParaRPr lang="en-US" dirty="0"/>
          </a:p>
        </p:txBody>
      </p:sp>
      <p:sp>
        <p:nvSpPr>
          <p:cNvPr id="5" name="Footer Placeholder 4">
            <a:extLst>
              <a:ext uri="{FF2B5EF4-FFF2-40B4-BE49-F238E27FC236}">
                <a16:creationId xmlns:a16="http://schemas.microsoft.com/office/drawing/2014/main" id="{03AA26FF-4C1C-4372-9B03-DB6372A0774C}"/>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ECD5B204-3694-4BC2-BEB7-5FB261312092}"/>
              </a:ext>
            </a:extLst>
          </p:cNvPr>
          <p:cNvSpPr>
            <a:spLocks noGrp="1"/>
          </p:cNvSpPr>
          <p:nvPr>
            <p:ph type="sldNum" sz="quarter" idx="12"/>
          </p:nvPr>
        </p:nvSpPr>
        <p:spPr/>
        <p:txBody>
          <a:bodyPr/>
          <a:lstStyle/>
          <a:p>
            <a:fld id="{87B38E54-94CE-4098-98FF-B9DD5071DB3D}" type="slidenum">
              <a:rPr lang="en-US" smtClean="0"/>
              <a:t>7</a:t>
            </a:fld>
            <a:endParaRPr lang="en-US"/>
          </a:p>
        </p:txBody>
      </p:sp>
      <p:pic>
        <p:nvPicPr>
          <p:cNvPr id="8" name="Picture 7">
            <a:extLst>
              <a:ext uri="{FF2B5EF4-FFF2-40B4-BE49-F238E27FC236}">
                <a16:creationId xmlns:a16="http://schemas.microsoft.com/office/drawing/2014/main" id="{260C92D3-B81F-453B-9246-0F62AC28E253}"/>
              </a:ext>
            </a:extLst>
          </p:cNvPr>
          <p:cNvPicPr>
            <a:picLocks noChangeAspect="1"/>
          </p:cNvPicPr>
          <p:nvPr/>
        </p:nvPicPr>
        <p:blipFill rotWithShape="1">
          <a:blip r:embed="rId3"/>
          <a:srcRect l="23334" t="28252" r="26667" b="14273"/>
          <a:stretch/>
        </p:blipFill>
        <p:spPr>
          <a:xfrm>
            <a:off x="484496" y="1219200"/>
            <a:ext cx="3089189" cy="1905000"/>
          </a:xfrm>
          <a:prstGeom prst="rect">
            <a:avLst/>
          </a:prstGeom>
        </p:spPr>
      </p:pic>
      <p:sp>
        <p:nvSpPr>
          <p:cNvPr id="9" name="Right Brace 8">
            <a:extLst>
              <a:ext uri="{FF2B5EF4-FFF2-40B4-BE49-F238E27FC236}">
                <a16:creationId xmlns:a16="http://schemas.microsoft.com/office/drawing/2014/main" id="{4AEBD0D1-53F3-47CB-8968-137BF3C817BA}"/>
              </a:ext>
            </a:extLst>
          </p:cNvPr>
          <p:cNvSpPr/>
          <p:nvPr/>
        </p:nvSpPr>
        <p:spPr>
          <a:xfrm rot="5400000">
            <a:off x="768153" y="2787134"/>
            <a:ext cx="357025" cy="6741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E0244E9-BB37-478D-9BBE-91BAFFA8BB13}"/>
              </a:ext>
            </a:extLst>
          </p:cNvPr>
          <p:cNvSpPr txBox="1"/>
          <p:nvPr/>
        </p:nvSpPr>
        <p:spPr>
          <a:xfrm>
            <a:off x="151354" y="3261049"/>
            <a:ext cx="1395575" cy="369332"/>
          </a:xfrm>
          <a:prstGeom prst="rect">
            <a:avLst/>
          </a:prstGeom>
          <a:noFill/>
        </p:spPr>
        <p:txBody>
          <a:bodyPr wrap="none" rtlCol="0">
            <a:spAutoFit/>
          </a:bodyPr>
          <a:lstStyle/>
          <a:p>
            <a:r>
              <a:rPr lang="en-US" dirty="0">
                <a:solidFill>
                  <a:srgbClr val="00B0F0"/>
                </a:solidFill>
              </a:rPr>
              <a:t>GATCT</a:t>
            </a:r>
            <a:r>
              <a:rPr lang="en-US" dirty="0">
                <a:solidFill>
                  <a:srgbClr val="FF0000"/>
                </a:solidFill>
              </a:rPr>
              <a:t>CCTGT</a:t>
            </a:r>
          </a:p>
        </p:txBody>
      </p:sp>
      <p:pic>
        <p:nvPicPr>
          <p:cNvPr id="12" name="Picture 11">
            <a:extLst>
              <a:ext uri="{FF2B5EF4-FFF2-40B4-BE49-F238E27FC236}">
                <a16:creationId xmlns:a16="http://schemas.microsoft.com/office/drawing/2014/main" id="{6385DE85-DEFA-4B58-8331-34ABCE0C71CA}"/>
              </a:ext>
            </a:extLst>
          </p:cNvPr>
          <p:cNvPicPr>
            <a:picLocks noChangeAspect="1"/>
          </p:cNvPicPr>
          <p:nvPr/>
        </p:nvPicPr>
        <p:blipFill rotWithShape="1">
          <a:blip r:embed="rId4"/>
          <a:srcRect l="25833" t="17379" r="34167" b="4951"/>
          <a:stretch/>
        </p:blipFill>
        <p:spPr>
          <a:xfrm>
            <a:off x="5486400" y="1143000"/>
            <a:ext cx="2765947" cy="2881194"/>
          </a:xfrm>
          <a:prstGeom prst="rect">
            <a:avLst/>
          </a:prstGeom>
        </p:spPr>
      </p:pic>
      <p:sp>
        <p:nvSpPr>
          <p:cNvPr id="13" name="TextBox 12">
            <a:extLst>
              <a:ext uri="{FF2B5EF4-FFF2-40B4-BE49-F238E27FC236}">
                <a16:creationId xmlns:a16="http://schemas.microsoft.com/office/drawing/2014/main" id="{61138BA4-F717-48E7-A557-6B41139B9CEA}"/>
              </a:ext>
            </a:extLst>
          </p:cNvPr>
          <p:cNvSpPr txBox="1"/>
          <p:nvPr/>
        </p:nvSpPr>
        <p:spPr>
          <a:xfrm>
            <a:off x="6079541" y="1525946"/>
            <a:ext cx="789832" cy="369332"/>
          </a:xfrm>
          <a:prstGeom prst="rect">
            <a:avLst/>
          </a:prstGeom>
          <a:noFill/>
        </p:spPr>
        <p:txBody>
          <a:bodyPr wrap="none" rtlCol="0">
            <a:spAutoFit/>
          </a:bodyPr>
          <a:lstStyle/>
          <a:p>
            <a:r>
              <a:rPr lang="en-US" dirty="0">
                <a:solidFill>
                  <a:srgbClr val="00B0F0"/>
                </a:solidFill>
              </a:rPr>
              <a:t>GATCT</a:t>
            </a:r>
            <a:endParaRPr lang="en-US" dirty="0">
              <a:solidFill>
                <a:srgbClr val="FF0000"/>
              </a:solidFill>
            </a:endParaRPr>
          </a:p>
        </p:txBody>
      </p:sp>
      <p:sp>
        <p:nvSpPr>
          <p:cNvPr id="14" name="Right Brace 13">
            <a:extLst>
              <a:ext uri="{FF2B5EF4-FFF2-40B4-BE49-F238E27FC236}">
                <a16:creationId xmlns:a16="http://schemas.microsoft.com/office/drawing/2014/main" id="{66174067-4FBF-40F2-BFF1-F8EDCB1E53B8}"/>
              </a:ext>
            </a:extLst>
          </p:cNvPr>
          <p:cNvSpPr/>
          <p:nvPr/>
        </p:nvSpPr>
        <p:spPr>
          <a:xfrm rot="10800000">
            <a:off x="6857999" y="1447800"/>
            <a:ext cx="357025" cy="525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7007145-A56F-4415-8799-436136B9DFA0}"/>
              </a:ext>
            </a:extLst>
          </p:cNvPr>
          <p:cNvSpPr txBox="1"/>
          <p:nvPr/>
        </p:nvSpPr>
        <p:spPr>
          <a:xfrm>
            <a:off x="2534355" y="3274984"/>
            <a:ext cx="789832" cy="369332"/>
          </a:xfrm>
          <a:prstGeom prst="rect">
            <a:avLst/>
          </a:prstGeom>
          <a:noFill/>
        </p:spPr>
        <p:txBody>
          <a:bodyPr wrap="none" rtlCol="0">
            <a:spAutoFit/>
          </a:bodyPr>
          <a:lstStyle/>
          <a:p>
            <a:r>
              <a:rPr lang="en-US" dirty="0">
                <a:solidFill>
                  <a:srgbClr val="00B0F0"/>
                </a:solidFill>
              </a:rPr>
              <a:t>GATCT</a:t>
            </a:r>
          </a:p>
        </p:txBody>
      </p:sp>
      <p:sp>
        <p:nvSpPr>
          <p:cNvPr id="18" name="Right Brace 17">
            <a:extLst>
              <a:ext uri="{FF2B5EF4-FFF2-40B4-BE49-F238E27FC236}">
                <a16:creationId xmlns:a16="http://schemas.microsoft.com/office/drawing/2014/main" id="{188BC23C-5151-4D89-866A-C2B5F343EDBC}"/>
              </a:ext>
            </a:extLst>
          </p:cNvPr>
          <p:cNvSpPr/>
          <p:nvPr/>
        </p:nvSpPr>
        <p:spPr>
          <a:xfrm rot="13066488">
            <a:off x="3124201" y="3429000"/>
            <a:ext cx="357025" cy="525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102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1E9F-D325-40A3-BCE1-F7E11F02E521}"/>
              </a:ext>
            </a:extLst>
          </p:cNvPr>
          <p:cNvSpPr>
            <a:spLocks noGrp="1"/>
          </p:cNvSpPr>
          <p:nvPr>
            <p:ph type="title"/>
          </p:nvPr>
        </p:nvSpPr>
        <p:spPr/>
        <p:txBody>
          <a:bodyPr/>
          <a:lstStyle/>
          <a:p>
            <a:r>
              <a:rPr lang="en-US" dirty="0"/>
              <a:t>Experimental Tests</a:t>
            </a:r>
          </a:p>
        </p:txBody>
      </p:sp>
      <p:sp>
        <p:nvSpPr>
          <p:cNvPr id="3" name="Content Placeholder 2">
            <a:extLst>
              <a:ext uri="{FF2B5EF4-FFF2-40B4-BE49-F238E27FC236}">
                <a16:creationId xmlns:a16="http://schemas.microsoft.com/office/drawing/2014/main" id="{65F426FA-F910-4420-806A-C7F2C2E66566}"/>
              </a:ext>
            </a:extLst>
          </p:cNvPr>
          <p:cNvSpPr>
            <a:spLocks noGrp="1"/>
          </p:cNvSpPr>
          <p:nvPr>
            <p:ph idx="1"/>
          </p:nvPr>
        </p:nvSpPr>
        <p:spPr/>
        <p:txBody>
          <a:bodyPr>
            <a:normAutofit lnSpcReduction="10000"/>
          </a:bodyPr>
          <a:lstStyle/>
          <a:p>
            <a:r>
              <a:rPr lang="en-US" dirty="0"/>
              <a:t>We may be able to test these ideas in 2 ways:</a:t>
            </a:r>
          </a:p>
          <a:p>
            <a:pPr lvl="1"/>
            <a:r>
              <a:rPr lang="en-US" dirty="0"/>
              <a:t>If a fusion sequence arises due to multiple </a:t>
            </a:r>
            <a:r>
              <a:rPr lang="en-US" dirty="0" err="1"/>
              <a:t>mispriming</a:t>
            </a:r>
            <a:r>
              <a:rPr lang="en-US" dirty="0"/>
              <a:t> events during amplification, then the population of unmapped sequences might change with cycle number. Milos has tested this.</a:t>
            </a:r>
          </a:p>
          <a:p>
            <a:pPr lvl="1"/>
            <a:r>
              <a:rPr lang="en-US" dirty="0"/>
              <a:t>If a fusion sequence persists after exonuclease digestion, then differences in unmapped reads should reflect the number of homologous sequences in the detector pool. A selection of DOs to test this should arrive today.</a:t>
            </a:r>
          </a:p>
        </p:txBody>
      </p:sp>
      <p:sp>
        <p:nvSpPr>
          <p:cNvPr id="4" name="Date Placeholder 3">
            <a:extLst>
              <a:ext uri="{FF2B5EF4-FFF2-40B4-BE49-F238E27FC236}">
                <a16:creationId xmlns:a16="http://schemas.microsoft.com/office/drawing/2014/main" id="{A4719498-5580-4B3E-916D-C57E26CCAE84}"/>
              </a:ext>
            </a:extLst>
          </p:cNvPr>
          <p:cNvSpPr>
            <a:spLocks noGrp="1"/>
          </p:cNvSpPr>
          <p:nvPr>
            <p:ph type="dt" sz="half" idx="10"/>
          </p:nvPr>
        </p:nvSpPr>
        <p:spPr/>
        <p:txBody>
          <a:bodyPr/>
          <a:lstStyle/>
          <a:p>
            <a:fld id="{D216710F-EC0E-4641-A774-A1AB6C23D870}" type="datetime1">
              <a:rPr lang="en-US" smtClean="0"/>
              <a:t>10/27/2021</a:t>
            </a:fld>
            <a:endParaRPr lang="en-US" dirty="0"/>
          </a:p>
        </p:txBody>
      </p:sp>
      <p:sp>
        <p:nvSpPr>
          <p:cNvPr id="5" name="Footer Placeholder 4">
            <a:extLst>
              <a:ext uri="{FF2B5EF4-FFF2-40B4-BE49-F238E27FC236}">
                <a16:creationId xmlns:a16="http://schemas.microsoft.com/office/drawing/2014/main" id="{D9703EC9-E610-4D63-B35F-025F1F122335}"/>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6299EAA7-A47F-46A0-8C7D-3DECAA732419}"/>
              </a:ext>
            </a:extLst>
          </p:cNvPr>
          <p:cNvSpPr>
            <a:spLocks noGrp="1"/>
          </p:cNvSpPr>
          <p:nvPr>
            <p:ph type="sldNum" sz="quarter" idx="12"/>
          </p:nvPr>
        </p:nvSpPr>
        <p:spPr/>
        <p:txBody>
          <a:bodyPr/>
          <a:lstStyle/>
          <a:p>
            <a:fld id="{87B38E54-94CE-4098-98FF-B9DD5071DB3D}" type="slidenum">
              <a:rPr lang="en-US" smtClean="0"/>
              <a:t>8</a:t>
            </a:fld>
            <a:endParaRPr lang="en-US"/>
          </a:p>
        </p:txBody>
      </p:sp>
    </p:spTree>
    <p:extLst>
      <p:ext uri="{BB962C8B-B14F-4D97-AF65-F5344CB8AC3E}">
        <p14:creationId xmlns:p14="http://schemas.microsoft.com/office/powerpoint/2010/main" val="316822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4B1A-D105-45AC-AF71-50A7A5E47979}"/>
              </a:ext>
            </a:extLst>
          </p:cNvPr>
          <p:cNvSpPr>
            <a:spLocks noGrp="1"/>
          </p:cNvSpPr>
          <p:nvPr>
            <p:ph type="title"/>
          </p:nvPr>
        </p:nvSpPr>
        <p:spPr/>
        <p:txBody>
          <a:bodyPr/>
          <a:lstStyle/>
          <a:p>
            <a:r>
              <a:rPr lang="en-US" dirty="0"/>
              <a:t>Cycle Number Test</a:t>
            </a:r>
          </a:p>
        </p:txBody>
      </p:sp>
      <p:sp>
        <p:nvSpPr>
          <p:cNvPr id="3" name="Content Placeholder 2">
            <a:extLst>
              <a:ext uri="{FF2B5EF4-FFF2-40B4-BE49-F238E27FC236}">
                <a16:creationId xmlns:a16="http://schemas.microsoft.com/office/drawing/2014/main" id="{B4694D7D-3907-4EFC-BA0A-FE487619DDB6}"/>
              </a:ext>
            </a:extLst>
          </p:cNvPr>
          <p:cNvSpPr>
            <a:spLocks noGrp="1"/>
          </p:cNvSpPr>
          <p:nvPr>
            <p:ph idx="1"/>
          </p:nvPr>
        </p:nvSpPr>
        <p:spPr>
          <a:xfrm>
            <a:off x="457200" y="1143000"/>
            <a:ext cx="8229600" cy="4602163"/>
          </a:xfrm>
        </p:spPr>
        <p:txBody>
          <a:bodyPr/>
          <a:lstStyle/>
          <a:p>
            <a:r>
              <a:rPr lang="en-US" dirty="0"/>
              <a:t>Very low depth, but there is no trend in the unmapped sequences. The fraction of the top ten sequences that show the GATCTCCTGT fusion stays the same from 10 cycles through 16 cycles.</a:t>
            </a:r>
          </a:p>
          <a:p>
            <a:r>
              <a:rPr lang="en-US" dirty="0"/>
              <a:t>This suggests that </a:t>
            </a:r>
            <a:r>
              <a:rPr lang="en-US" dirty="0" err="1"/>
              <a:t>mispriming</a:t>
            </a:r>
            <a:r>
              <a:rPr lang="en-US" dirty="0"/>
              <a:t> that leads to progressively smaller amplicon inserts is unlikely.</a:t>
            </a:r>
          </a:p>
        </p:txBody>
      </p:sp>
      <p:sp>
        <p:nvSpPr>
          <p:cNvPr id="4" name="Date Placeholder 3">
            <a:extLst>
              <a:ext uri="{FF2B5EF4-FFF2-40B4-BE49-F238E27FC236}">
                <a16:creationId xmlns:a16="http://schemas.microsoft.com/office/drawing/2014/main" id="{24FE5A43-F353-4F48-ABBF-1EF8C73D3589}"/>
              </a:ext>
            </a:extLst>
          </p:cNvPr>
          <p:cNvSpPr>
            <a:spLocks noGrp="1"/>
          </p:cNvSpPr>
          <p:nvPr>
            <p:ph type="dt" sz="half" idx="10"/>
          </p:nvPr>
        </p:nvSpPr>
        <p:spPr/>
        <p:txBody>
          <a:bodyPr/>
          <a:lstStyle/>
          <a:p>
            <a:fld id="{D216710F-EC0E-4641-A774-A1AB6C23D870}" type="datetime1">
              <a:rPr lang="en-US" smtClean="0"/>
              <a:t>10/27/2021</a:t>
            </a:fld>
            <a:endParaRPr lang="en-US" dirty="0"/>
          </a:p>
        </p:txBody>
      </p:sp>
      <p:sp>
        <p:nvSpPr>
          <p:cNvPr id="5" name="Footer Placeholder 4">
            <a:extLst>
              <a:ext uri="{FF2B5EF4-FFF2-40B4-BE49-F238E27FC236}">
                <a16:creationId xmlns:a16="http://schemas.microsoft.com/office/drawing/2014/main" id="{61305D74-1668-4584-9C4D-B96582286330}"/>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D39BB8A4-651F-4615-BA23-75BADDE46CC9}"/>
              </a:ext>
            </a:extLst>
          </p:cNvPr>
          <p:cNvSpPr>
            <a:spLocks noGrp="1"/>
          </p:cNvSpPr>
          <p:nvPr>
            <p:ph type="sldNum" sz="quarter" idx="12"/>
          </p:nvPr>
        </p:nvSpPr>
        <p:spPr/>
        <p:txBody>
          <a:bodyPr/>
          <a:lstStyle/>
          <a:p>
            <a:fld id="{87B38E54-94CE-4098-98FF-B9DD5071DB3D}" type="slidenum">
              <a:rPr lang="en-US" smtClean="0"/>
              <a:t>9</a:t>
            </a:fld>
            <a:endParaRPr lang="en-US"/>
          </a:p>
        </p:txBody>
      </p:sp>
    </p:spTree>
    <p:extLst>
      <p:ext uri="{BB962C8B-B14F-4D97-AF65-F5344CB8AC3E}">
        <p14:creationId xmlns:p14="http://schemas.microsoft.com/office/powerpoint/2010/main" val="738621587"/>
      </p:ext>
    </p:extLst>
  </p:cSld>
  <p:clrMapOvr>
    <a:masterClrMapping/>
  </p:clrMapOvr>
</p:sld>
</file>

<file path=ppt/theme/theme1.xml><?xml version="1.0" encoding="utf-8"?>
<a:theme xmlns:a="http://schemas.openxmlformats.org/drawingml/2006/main" name="Green Logo">
  <a:themeElements>
    <a:clrScheme name="Green Logo 2">
      <a:dk1>
        <a:sysClr val="windowText" lastClr="000000"/>
      </a:dk1>
      <a:lt1>
        <a:sysClr val="window" lastClr="FFFFFF"/>
      </a:lt1>
      <a:dk2>
        <a:srgbClr val="595959"/>
      </a:dk2>
      <a:lt2>
        <a:srgbClr val="EEECE1"/>
      </a:lt2>
      <a:accent1>
        <a:srgbClr val="339933"/>
      </a:accent1>
      <a:accent2>
        <a:srgbClr val="C0504D"/>
      </a:accent2>
      <a:accent3>
        <a:srgbClr val="CCCC00"/>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40241</TotalTime>
  <Words>972</Words>
  <Application>Microsoft Office PowerPoint</Application>
  <PresentationFormat>On-screen Show (4:3)</PresentationFormat>
  <Paragraphs>105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Green Logo</vt:lpstr>
      <vt:lpstr>Tracking Down Unmapped Reads</vt:lpstr>
      <vt:lpstr>Overview</vt:lpstr>
      <vt:lpstr>TempO-Seq Biochemical Steps</vt:lpstr>
      <vt:lpstr>Potential Templates</vt:lpstr>
      <vt:lpstr>Detector Oligo Mispriming Sites</vt:lpstr>
      <vt:lpstr>Detector Oligo Structures</vt:lpstr>
      <vt:lpstr>More Structures</vt:lpstr>
      <vt:lpstr>Experimental Tests</vt:lpstr>
      <vt:lpstr>Cycle Number Test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 Yeakley</dc:creator>
  <cp:lastModifiedBy>Jo Yeakley</cp:lastModifiedBy>
  <cp:revision>979</cp:revision>
  <cp:lastPrinted>2021-09-16T22:43:15Z</cp:lastPrinted>
  <dcterms:created xsi:type="dcterms:W3CDTF">2015-01-21T20:22:26Z</dcterms:created>
  <dcterms:modified xsi:type="dcterms:W3CDTF">2021-10-27T10:10:49Z</dcterms:modified>
</cp:coreProperties>
</file>