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handoutMasterIdLst>
    <p:handoutMasterId r:id="rId17"/>
  </p:handoutMasterIdLst>
  <p:sldIdLst>
    <p:sldId id="519" r:id="rId2"/>
    <p:sldId id="537" r:id="rId3"/>
    <p:sldId id="546" r:id="rId4"/>
    <p:sldId id="550" r:id="rId5"/>
    <p:sldId id="548" r:id="rId6"/>
    <p:sldId id="547" r:id="rId7"/>
    <p:sldId id="549" r:id="rId8"/>
    <p:sldId id="551" r:id="rId9"/>
    <p:sldId id="538" r:id="rId10"/>
    <p:sldId id="540" r:id="rId11"/>
    <p:sldId id="541" r:id="rId12"/>
    <p:sldId id="542" r:id="rId13"/>
    <p:sldId id="539" r:id="rId14"/>
    <p:sldId id="545" r:id="rId15"/>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FF"/>
    <a:srgbClr val="CC00FF"/>
    <a:srgbClr val="996633"/>
    <a:srgbClr val="339933"/>
    <a:srgbClr val="B42222"/>
    <a:srgbClr val="FFFFFF"/>
    <a:srgbClr val="C2666D"/>
    <a:srgbClr val="FF6565"/>
    <a:srgbClr val="800000"/>
    <a:srgbClr val="CCFF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99" autoAdjust="0"/>
    <p:restoredTop sz="95853" autoAdjust="0"/>
  </p:normalViewPr>
  <p:slideViewPr>
    <p:cSldViewPr>
      <p:cViewPr varScale="1">
        <p:scale>
          <a:sx n="84" d="100"/>
          <a:sy n="84" d="100"/>
        </p:scale>
        <p:origin x="1248" y="48"/>
      </p:cViewPr>
      <p:guideLst>
        <p:guide orient="horz"/>
        <p:guide pos="2880"/>
      </p:guideLst>
    </p:cSldViewPr>
  </p:slideViewPr>
  <p:notesTextViewPr>
    <p:cViewPr>
      <p:scale>
        <a:sx n="1" d="1"/>
        <a:sy n="1" d="1"/>
      </p:scale>
      <p:origin x="0" y="0"/>
    </p:cViewPr>
  </p:notesTextViewPr>
  <p:sorterViewPr>
    <p:cViewPr>
      <p:scale>
        <a:sx n="67" d="100"/>
        <a:sy n="67"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938" y="0"/>
            <a:ext cx="3037840" cy="464820"/>
          </a:xfrm>
          <a:prstGeom prst="rect">
            <a:avLst/>
          </a:prstGeom>
        </p:spPr>
        <p:txBody>
          <a:bodyPr vert="horz" lIns="91440" tIns="45720" rIns="91440" bIns="45720" rtlCol="0"/>
          <a:lstStyle>
            <a:lvl1pPr algn="r">
              <a:defRPr sz="1200"/>
            </a:lvl1pPr>
          </a:lstStyle>
          <a:p>
            <a:fld id="{83744A55-BECB-4B3A-B9B8-F49876ADA951}" type="datetimeFigureOut">
              <a:rPr lang="en-US" smtClean="0"/>
              <a:t>11/8/2021</a:t>
            </a:fld>
            <a:endParaRPr lang="en-US"/>
          </a:p>
        </p:txBody>
      </p:sp>
      <p:sp>
        <p:nvSpPr>
          <p:cNvPr id="4" name="Footer Placeholder 3"/>
          <p:cNvSpPr>
            <a:spLocks noGrp="1"/>
          </p:cNvSpPr>
          <p:nvPr>
            <p:ph type="ftr" sz="quarter" idx="2"/>
          </p:nvPr>
        </p:nvSpPr>
        <p:spPr>
          <a:xfrm>
            <a:off x="0" y="8829967"/>
            <a:ext cx="3037840" cy="46482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1440" tIns="45720" rIns="91440" bIns="45720" rtlCol="0" anchor="b"/>
          <a:lstStyle>
            <a:lvl1pPr algn="r">
              <a:defRPr sz="1200"/>
            </a:lvl1pPr>
          </a:lstStyle>
          <a:p>
            <a:fld id="{E197F2F9-BF94-4696-8224-635304F95E1B}" type="slidenum">
              <a:rPr lang="en-US" smtClean="0"/>
              <a:t>‹#›</a:t>
            </a:fld>
            <a:endParaRPr lang="en-US"/>
          </a:p>
        </p:txBody>
      </p:sp>
    </p:spTree>
    <p:extLst>
      <p:ext uri="{BB962C8B-B14F-4D97-AF65-F5344CB8AC3E}">
        <p14:creationId xmlns:p14="http://schemas.microsoft.com/office/powerpoint/2010/main" val="41479461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1440" tIns="45720" rIns="91440" bIns="45720" rtlCol="0"/>
          <a:lstStyle>
            <a:lvl1pPr algn="r">
              <a:defRPr sz="1200"/>
            </a:lvl1pPr>
          </a:lstStyle>
          <a:p>
            <a:fld id="{BFCB8E16-F0E6-483B-918D-A037522D5FAF}" type="datetimeFigureOut">
              <a:rPr lang="en-US" smtClean="0"/>
              <a:t>11/8/2021</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482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1440" tIns="45720" rIns="91440" bIns="45720" rtlCol="0" anchor="b"/>
          <a:lstStyle>
            <a:lvl1pPr algn="r">
              <a:defRPr sz="1200"/>
            </a:lvl1pPr>
          </a:lstStyle>
          <a:p>
            <a:fld id="{F4FA54DC-9CAF-43E4-81A0-765F9B743C70}" type="slidenum">
              <a:rPr lang="en-US" smtClean="0"/>
              <a:t>‹#›</a:t>
            </a:fld>
            <a:endParaRPr lang="en-US"/>
          </a:p>
        </p:txBody>
      </p:sp>
    </p:spTree>
    <p:extLst>
      <p:ext uri="{BB962C8B-B14F-4D97-AF65-F5344CB8AC3E}">
        <p14:creationId xmlns:p14="http://schemas.microsoft.com/office/powerpoint/2010/main" val="1067022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b="1">
                <a:solidFill>
                  <a:schemeClr val="tx2"/>
                </a:solidFill>
              </a:defRPr>
            </a:lvl1p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pic>
        <p:nvPicPr>
          <p:cNvPr id="7" name="Picture 2"/>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7824" t="18277" r="6503" b="22608"/>
          <a:stretch/>
        </p:blipFill>
        <p:spPr bwMode="auto">
          <a:xfrm>
            <a:off x="2667000" y="914400"/>
            <a:ext cx="3916908" cy="8598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Date Placeholder 8"/>
          <p:cNvSpPr>
            <a:spLocks noGrp="1"/>
          </p:cNvSpPr>
          <p:nvPr>
            <p:ph type="dt" sz="half" idx="10"/>
          </p:nvPr>
        </p:nvSpPr>
        <p:spPr/>
        <p:txBody>
          <a:bodyPr/>
          <a:lstStyle/>
          <a:p>
            <a:fld id="{31CC8E68-3655-4383-90BF-798EF500C623}" type="datetime1">
              <a:rPr lang="en-US" smtClean="0"/>
              <a:t>11/8/2021</a:t>
            </a:fld>
            <a:endParaRPr lang="en-US" dirty="0"/>
          </a:p>
        </p:txBody>
      </p:sp>
      <p:sp>
        <p:nvSpPr>
          <p:cNvPr id="10" name="Footer Placeholder 9"/>
          <p:cNvSpPr>
            <a:spLocks noGrp="1"/>
          </p:cNvSpPr>
          <p:nvPr>
            <p:ph type="ftr" sz="quarter" idx="11"/>
          </p:nvPr>
        </p:nvSpPr>
        <p:spPr/>
        <p:txBody>
          <a:bodyPr/>
          <a:lstStyle/>
          <a:p>
            <a:r>
              <a:rPr lang="en-US"/>
              <a:t>CONFIDENTIAL</a:t>
            </a:r>
          </a:p>
        </p:txBody>
      </p:sp>
      <p:sp>
        <p:nvSpPr>
          <p:cNvPr id="11" name="Slide Number Placeholder 10"/>
          <p:cNvSpPr>
            <a:spLocks noGrp="1"/>
          </p:cNvSpPr>
          <p:nvPr>
            <p:ph type="sldNum" sz="quarter" idx="12"/>
          </p:nvPr>
        </p:nvSpPr>
        <p:spPr/>
        <p:txBody>
          <a:bodyPr/>
          <a:lstStyle/>
          <a:p>
            <a:fld id="{87B38E54-94CE-4098-98FF-B9DD5071DB3D}" type="slidenum">
              <a:rPr lang="en-US" smtClean="0"/>
              <a:t>‹#›</a:t>
            </a:fld>
            <a:endParaRPr lang="en-US"/>
          </a:p>
        </p:txBody>
      </p:sp>
    </p:spTree>
    <p:extLst>
      <p:ext uri="{BB962C8B-B14F-4D97-AF65-F5344CB8AC3E}">
        <p14:creationId xmlns:p14="http://schemas.microsoft.com/office/powerpoint/2010/main" val="2041918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p>
        </p:txBody>
      </p:sp>
      <p:sp>
        <p:nvSpPr>
          <p:cNvPr id="3" name="Vertical Text Placeholder 2"/>
          <p:cNvSpPr>
            <a:spLocks noGrp="1"/>
          </p:cNvSpPr>
          <p:nvPr>
            <p:ph type="body" orient="vert" idx="1"/>
          </p:nvPr>
        </p:nvSpPr>
        <p:spPr/>
        <p:txBody>
          <a:bodyPr vert="eaVert"/>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E26A68A-55FC-4A2A-A022-C519A3B64456}" type="datetime1">
              <a:rPr lang="en-US" smtClean="0"/>
              <a:t>11/8/2021</a:t>
            </a:fld>
            <a:endParaRPr lang="en-US"/>
          </a:p>
        </p:txBody>
      </p:sp>
      <p:sp>
        <p:nvSpPr>
          <p:cNvPr id="5" name="Footer Placeholder 4"/>
          <p:cNvSpPr>
            <a:spLocks noGrp="1"/>
          </p:cNvSpPr>
          <p:nvPr>
            <p:ph type="ftr" sz="quarter" idx="11"/>
          </p:nvPr>
        </p:nvSpPr>
        <p:spPr/>
        <p:txBody>
          <a:bodyPr/>
          <a:lstStyle/>
          <a:p>
            <a:r>
              <a:rPr lang="en-US"/>
              <a:t>CONFIDENTIAL</a:t>
            </a:r>
          </a:p>
        </p:txBody>
      </p:sp>
      <p:sp>
        <p:nvSpPr>
          <p:cNvPr id="6" name="Slide Number Placeholder 5"/>
          <p:cNvSpPr>
            <a:spLocks noGrp="1"/>
          </p:cNvSpPr>
          <p:nvPr>
            <p:ph type="sldNum" sz="quarter" idx="12"/>
          </p:nvPr>
        </p:nvSpPr>
        <p:spPr/>
        <p:txBody>
          <a:bodyPr/>
          <a:lstStyle/>
          <a:p>
            <a:fld id="{87B38E54-94CE-4098-98FF-B9DD5071DB3D}" type="slidenum">
              <a:rPr lang="en-US" smtClean="0"/>
              <a:t>‹#›</a:t>
            </a:fld>
            <a:endParaRPr lang="en-US"/>
          </a:p>
        </p:txBody>
      </p:sp>
    </p:spTree>
    <p:extLst>
      <p:ext uri="{BB962C8B-B14F-4D97-AF65-F5344CB8AC3E}">
        <p14:creationId xmlns:p14="http://schemas.microsoft.com/office/powerpoint/2010/main" val="13769650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lvl1pPr>
              <a:defRPr>
                <a:solidFill>
                  <a:schemeClr val="tx2"/>
                </a:solidFill>
              </a:defRPr>
            </a:lvl1pPr>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B183CC8-25BD-462F-85D7-E3ED63AE4ABD}" type="datetime1">
              <a:rPr lang="en-US" smtClean="0"/>
              <a:t>11/8/2021</a:t>
            </a:fld>
            <a:endParaRPr lang="en-US"/>
          </a:p>
        </p:txBody>
      </p:sp>
      <p:sp>
        <p:nvSpPr>
          <p:cNvPr id="5" name="Footer Placeholder 4"/>
          <p:cNvSpPr>
            <a:spLocks noGrp="1"/>
          </p:cNvSpPr>
          <p:nvPr>
            <p:ph type="ftr" sz="quarter" idx="11"/>
          </p:nvPr>
        </p:nvSpPr>
        <p:spPr/>
        <p:txBody>
          <a:bodyPr/>
          <a:lstStyle/>
          <a:p>
            <a:r>
              <a:rPr lang="en-US"/>
              <a:t>CONFIDENTIAL</a:t>
            </a:r>
          </a:p>
        </p:txBody>
      </p:sp>
      <p:sp>
        <p:nvSpPr>
          <p:cNvPr id="6" name="Slide Number Placeholder 5"/>
          <p:cNvSpPr>
            <a:spLocks noGrp="1"/>
          </p:cNvSpPr>
          <p:nvPr>
            <p:ph type="sldNum" sz="quarter" idx="12"/>
          </p:nvPr>
        </p:nvSpPr>
        <p:spPr/>
        <p:txBody>
          <a:bodyPr/>
          <a:lstStyle/>
          <a:p>
            <a:fld id="{87B38E54-94CE-4098-98FF-B9DD5071DB3D}" type="slidenum">
              <a:rPr lang="en-US" smtClean="0"/>
              <a:t>‹#›</a:t>
            </a:fld>
            <a:endParaRPr lang="en-US"/>
          </a:p>
        </p:txBody>
      </p:sp>
    </p:spTree>
    <p:extLst>
      <p:ext uri="{BB962C8B-B14F-4D97-AF65-F5344CB8AC3E}">
        <p14:creationId xmlns:p14="http://schemas.microsoft.com/office/powerpoint/2010/main" val="9342684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762000"/>
          </a:xfrm>
        </p:spPr>
        <p:txBody>
          <a:bodyPr/>
          <a:lstStyle>
            <a:lvl1pPr algn="l">
              <a:defRPr>
                <a:solidFill>
                  <a:schemeClr val="tx2"/>
                </a:solidFill>
              </a:defRPr>
            </a:lvl1pPr>
          </a:lstStyle>
          <a:p>
            <a:r>
              <a:rPr lang="en-US"/>
              <a:t>Click to edit Master title style</a:t>
            </a:r>
          </a:p>
        </p:txBody>
      </p:sp>
      <p:sp>
        <p:nvSpPr>
          <p:cNvPr id="3" name="Content Placeholder 2"/>
          <p:cNvSpPr>
            <a:spLocks noGrp="1"/>
          </p:cNvSpPr>
          <p:nvPr>
            <p:ph idx="1"/>
          </p:nvPr>
        </p:nvSpPr>
        <p:spPr>
          <a:xfrm>
            <a:off x="457200" y="1219200"/>
            <a:ext cx="8229600" cy="4525963"/>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216710F-EC0E-4641-A774-A1AB6C23D870}" type="datetime1">
              <a:rPr lang="en-US" smtClean="0"/>
              <a:t>11/8/2021</a:t>
            </a:fld>
            <a:endParaRPr lang="en-US" dirty="0"/>
          </a:p>
        </p:txBody>
      </p:sp>
      <p:sp>
        <p:nvSpPr>
          <p:cNvPr id="5" name="Footer Placeholder 4"/>
          <p:cNvSpPr>
            <a:spLocks noGrp="1"/>
          </p:cNvSpPr>
          <p:nvPr>
            <p:ph type="ftr" sz="quarter" idx="11"/>
          </p:nvPr>
        </p:nvSpPr>
        <p:spPr/>
        <p:txBody>
          <a:bodyPr/>
          <a:lstStyle/>
          <a:p>
            <a:r>
              <a:rPr lang="en-US"/>
              <a:t>CONFIDENTIAL</a:t>
            </a:r>
          </a:p>
        </p:txBody>
      </p:sp>
      <p:sp>
        <p:nvSpPr>
          <p:cNvPr id="6" name="Slide Number Placeholder 5"/>
          <p:cNvSpPr>
            <a:spLocks noGrp="1"/>
          </p:cNvSpPr>
          <p:nvPr>
            <p:ph type="sldNum" sz="quarter" idx="12"/>
          </p:nvPr>
        </p:nvSpPr>
        <p:spPr/>
        <p:txBody>
          <a:bodyPr/>
          <a:lstStyle/>
          <a:p>
            <a:fld id="{87B38E54-94CE-4098-98FF-B9DD5071DB3D}" type="slidenum">
              <a:rPr lang="en-US" smtClean="0"/>
              <a:t>‹#›</a:t>
            </a:fld>
            <a:endParaRPr lang="en-US"/>
          </a:p>
        </p:txBody>
      </p:sp>
      <p:cxnSp>
        <p:nvCxnSpPr>
          <p:cNvPr id="8" name="Straight Connector 7"/>
          <p:cNvCxnSpPr/>
          <p:nvPr userDrawn="1"/>
        </p:nvCxnSpPr>
        <p:spPr>
          <a:xfrm>
            <a:off x="228600" y="838200"/>
            <a:ext cx="8686800" cy="0"/>
          </a:xfrm>
          <a:prstGeom prst="line">
            <a:avLst/>
          </a:prstGeom>
          <a:ln w="317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75562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none" baseline="0">
                <a:solidFill>
                  <a:schemeClr val="accent1"/>
                </a:solidFill>
              </a:defRPr>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5895B5A-CFCE-4A3C-8600-16393A788D29}" type="datetime1">
              <a:rPr lang="en-US" smtClean="0"/>
              <a:t>11/8/2021</a:t>
            </a:fld>
            <a:endParaRPr lang="en-US" dirty="0"/>
          </a:p>
        </p:txBody>
      </p:sp>
      <p:sp>
        <p:nvSpPr>
          <p:cNvPr id="5" name="Footer Placeholder 4"/>
          <p:cNvSpPr>
            <a:spLocks noGrp="1"/>
          </p:cNvSpPr>
          <p:nvPr>
            <p:ph type="ftr" sz="quarter" idx="11"/>
          </p:nvPr>
        </p:nvSpPr>
        <p:spPr/>
        <p:txBody>
          <a:bodyPr/>
          <a:lstStyle/>
          <a:p>
            <a:r>
              <a:rPr lang="en-US"/>
              <a:t>CONFIDENTIAL</a:t>
            </a:r>
          </a:p>
        </p:txBody>
      </p:sp>
      <p:sp>
        <p:nvSpPr>
          <p:cNvPr id="6" name="Slide Number Placeholder 5"/>
          <p:cNvSpPr>
            <a:spLocks noGrp="1"/>
          </p:cNvSpPr>
          <p:nvPr>
            <p:ph type="sldNum" sz="quarter" idx="12"/>
          </p:nvPr>
        </p:nvSpPr>
        <p:spPr/>
        <p:txBody>
          <a:bodyPr/>
          <a:lstStyle/>
          <a:p>
            <a:fld id="{87B38E54-94CE-4098-98FF-B9DD5071DB3D}" type="slidenum">
              <a:rPr lang="en-US" smtClean="0"/>
              <a:t>‹#›</a:t>
            </a:fld>
            <a:endParaRPr lang="en-US"/>
          </a:p>
        </p:txBody>
      </p:sp>
    </p:spTree>
    <p:extLst>
      <p:ext uri="{BB962C8B-B14F-4D97-AF65-F5344CB8AC3E}">
        <p14:creationId xmlns:p14="http://schemas.microsoft.com/office/powerpoint/2010/main" val="5284774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solidFill>
                  <a:schemeClr val="tx2"/>
                </a:solidFill>
              </a:defRPr>
            </a:lvl1pPr>
            <a:lvl2pPr>
              <a:defRPr sz="2400">
                <a:solidFill>
                  <a:schemeClr val="tx2"/>
                </a:solidFill>
              </a:defRPr>
            </a:lvl2pPr>
            <a:lvl3pPr>
              <a:defRPr sz="2000">
                <a:solidFill>
                  <a:schemeClr val="tx2"/>
                </a:solidFill>
              </a:defRPr>
            </a:lvl3pPr>
            <a:lvl4pPr>
              <a:defRPr sz="1800">
                <a:solidFill>
                  <a:schemeClr val="tx2"/>
                </a:solidFill>
              </a:defRPr>
            </a:lvl4pPr>
            <a:lvl5pPr>
              <a:defRPr sz="1800">
                <a:solidFill>
                  <a:schemeClr val="tx2"/>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solidFill>
                  <a:schemeClr val="tx2"/>
                </a:solidFill>
              </a:defRPr>
            </a:lvl1pPr>
            <a:lvl2pPr>
              <a:defRPr sz="2400">
                <a:solidFill>
                  <a:schemeClr val="tx2"/>
                </a:solidFill>
              </a:defRPr>
            </a:lvl2pPr>
            <a:lvl3pPr>
              <a:defRPr sz="2000">
                <a:solidFill>
                  <a:schemeClr val="tx2"/>
                </a:solidFill>
              </a:defRPr>
            </a:lvl3pPr>
            <a:lvl4pPr>
              <a:defRPr sz="1800">
                <a:solidFill>
                  <a:schemeClr val="tx2"/>
                </a:solidFill>
              </a:defRPr>
            </a:lvl4pPr>
            <a:lvl5pPr>
              <a:defRPr sz="1800">
                <a:solidFill>
                  <a:schemeClr val="tx2"/>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C4F4064-333D-4761-8E67-7144B3A8995E}" type="datetime1">
              <a:rPr lang="en-US" smtClean="0"/>
              <a:t>11/8/2021</a:t>
            </a:fld>
            <a:endParaRPr lang="en-US"/>
          </a:p>
        </p:txBody>
      </p:sp>
      <p:sp>
        <p:nvSpPr>
          <p:cNvPr id="6" name="Footer Placeholder 5"/>
          <p:cNvSpPr>
            <a:spLocks noGrp="1"/>
          </p:cNvSpPr>
          <p:nvPr>
            <p:ph type="ftr" sz="quarter" idx="11"/>
          </p:nvPr>
        </p:nvSpPr>
        <p:spPr/>
        <p:txBody>
          <a:bodyPr/>
          <a:lstStyle/>
          <a:p>
            <a:r>
              <a:rPr lang="en-US"/>
              <a:t>CONFIDENTIAL</a:t>
            </a:r>
          </a:p>
        </p:txBody>
      </p:sp>
      <p:sp>
        <p:nvSpPr>
          <p:cNvPr id="7" name="Slide Number Placeholder 6"/>
          <p:cNvSpPr>
            <a:spLocks noGrp="1"/>
          </p:cNvSpPr>
          <p:nvPr>
            <p:ph type="sldNum" sz="quarter" idx="12"/>
          </p:nvPr>
        </p:nvSpPr>
        <p:spPr/>
        <p:txBody>
          <a:bodyPr/>
          <a:lstStyle/>
          <a:p>
            <a:fld id="{87B38E54-94CE-4098-98FF-B9DD5071DB3D}" type="slidenum">
              <a:rPr lang="en-US" smtClean="0"/>
              <a:t>‹#›</a:t>
            </a:fld>
            <a:endParaRPr lang="en-US"/>
          </a:p>
        </p:txBody>
      </p:sp>
    </p:spTree>
    <p:extLst>
      <p:ext uri="{BB962C8B-B14F-4D97-AF65-F5344CB8AC3E}">
        <p14:creationId xmlns:p14="http://schemas.microsoft.com/office/powerpoint/2010/main" val="6318772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FA6A8C8-C935-4352-B77C-A9B1AC375DA2}" type="datetime1">
              <a:rPr lang="en-US" smtClean="0"/>
              <a:t>11/8/2021</a:t>
            </a:fld>
            <a:endParaRPr lang="en-US"/>
          </a:p>
        </p:txBody>
      </p:sp>
      <p:sp>
        <p:nvSpPr>
          <p:cNvPr id="8" name="Footer Placeholder 7"/>
          <p:cNvSpPr>
            <a:spLocks noGrp="1"/>
          </p:cNvSpPr>
          <p:nvPr>
            <p:ph type="ftr" sz="quarter" idx="11"/>
          </p:nvPr>
        </p:nvSpPr>
        <p:spPr/>
        <p:txBody>
          <a:bodyPr/>
          <a:lstStyle/>
          <a:p>
            <a:r>
              <a:rPr lang="en-US"/>
              <a:t>CONFIDENTIAL</a:t>
            </a:r>
          </a:p>
        </p:txBody>
      </p:sp>
      <p:sp>
        <p:nvSpPr>
          <p:cNvPr id="9" name="Slide Number Placeholder 8"/>
          <p:cNvSpPr>
            <a:spLocks noGrp="1"/>
          </p:cNvSpPr>
          <p:nvPr>
            <p:ph type="sldNum" sz="quarter" idx="12"/>
          </p:nvPr>
        </p:nvSpPr>
        <p:spPr/>
        <p:txBody>
          <a:bodyPr/>
          <a:lstStyle/>
          <a:p>
            <a:fld id="{87B38E54-94CE-4098-98FF-B9DD5071DB3D}" type="slidenum">
              <a:rPr lang="en-US" smtClean="0"/>
              <a:t>‹#›</a:t>
            </a:fld>
            <a:endParaRPr lang="en-US"/>
          </a:p>
        </p:txBody>
      </p:sp>
    </p:spTree>
    <p:extLst>
      <p:ext uri="{BB962C8B-B14F-4D97-AF65-F5344CB8AC3E}">
        <p14:creationId xmlns:p14="http://schemas.microsoft.com/office/powerpoint/2010/main" val="29250151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p>
        </p:txBody>
      </p:sp>
      <p:sp>
        <p:nvSpPr>
          <p:cNvPr id="3" name="Date Placeholder 2"/>
          <p:cNvSpPr>
            <a:spLocks noGrp="1"/>
          </p:cNvSpPr>
          <p:nvPr>
            <p:ph type="dt" sz="half" idx="10"/>
          </p:nvPr>
        </p:nvSpPr>
        <p:spPr/>
        <p:txBody>
          <a:bodyPr/>
          <a:lstStyle/>
          <a:p>
            <a:fld id="{F9D347AD-A886-470F-9623-71A3978BF038}" type="datetime1">
              <a:rPr lang="en-US" smtClean="0"/>
              <a:t>11/8/2021</a:t>
            </a:fld>
            <a:endParaRPr lang="en-US"/>
          </a:p>
        </p:txBody>
      </p:sp>
      <p:sp>
        <p:nvSpPr>
          <p:cNvPr id="4" name="Footer Placeholder 3"/>
          <p:cNvSpPr>
            <a:spLocks noGrp="1"/>
          </p:cNvSpPr>
          <p:nvPr>
            <p:ph type="ftr" sz="quarter" idx="11"/>
          </p:nvPr>
        </p:nvSpPr>
        <p:spPr/>
        <p:txBody>
          <a:bodyPr/>
          <a:lstStyle/>
          <a:p>
            <a:r>
              <a:rPr lang="en-US"/>
              <a:t>CONFIDENTIAL</a:t>
            </a:r>
          </a:p>
        </p:txBody>
      </p:sp>
      <p:sp>
        <p:nvSpPr>
          <p:cNvPr id="5" name="Slide Number Placeholder 4"/>
          <p:cNvSpPr>
            <a:spLocks noGrp="1"/>
          </p:cNvSpPr>
          <p:nvPr>
            <p:ph type="sldNum" sz="quarter" idx="12"/>
          </p:nvPr>
        </p:nvSpPr>
        <p:spPr/>
        <p:txBody>
          <a:bodyPr/>
          <a:lstStyle/>
          <a:p>
            <a:fld id="{87B38E54-94CE-4098-98FF-B9DD5071DB3D}" type="slidenum">
              <a:rPr lang="en-US" smtClean="0"/>
              <a:t>‹#›</a:t>
            </a:fld>
            <a:endParaRPr lang="en-US"/>
          </a:p>
        </p:txBody>
      </p:sp>
    </p:spTree>
    <p:extLst>
      <p:ext uri="{BB962C8B-B14F-4D97-AF65-F5344CB8AC3E}">
        <p14:creationId xmlns:p14="http://schemas.microsoft.com/office/powerpoint/2010/main" val="140706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A3AB66-3713-4D51-BEC9-72C1EE11FA96}" type="datetime1">
              <a:rPr lang="en-US" smtClean="0"/>
              <a:t>11/8/2021</a:t>
            </a:fld>
            <a:endParaRPr lang="en-US"/>
          </a:p>
        </p:txBody>
      </p:sp>
      <p:sp>
        <p:nvSpPr>
          <p:cNvPr id="3" name="Footer Placeholder 2"/>
          <p:cNvSpPr>
            <a:spLocks noGrp="1"/>
          </p:cNvSpPr>
          <p:nvPr>
            <p:ph type="ftr" sz="quarter" idx="11"/>
          </p:nvPr>
        </p:nvSpPr>
        <p:spPr/>
        <p:txBody>
          <a:bodyPr/>
          <a:lstStyle/>
          <a:p>
            <a:r>
              <a:rPr lang="en-US"/>
              <a:t>CONFIDENTIAL</a:t>
            </a:r>
          </a:p>
        </p:txBody>
      </p:sp>
      <p:sp>
        <p:nvSpPr>
          <p:cNvPr id="4" name="Slide Number Placeholder 3"/>
          <p:cNvSpPr>
            <a:spLocks noGrp="1"/>
          </p:cNvSpPr>
          <p:nvPr>
            <p:ph type="sldNum" sz="quarter" idx="12"/>
          </p:nvPr>
        </p:nvSpPr>
        <p:spPr/>
        <p:txBody>
          <a:bodyPr/>
          <a:lstStyle/>
          <a:p>
            <a:fld id="{87B38E54-94CE-4098-98FF-B9DD5071DB3D}" type="slidenum">
              <a:rPr lang="en-US" smtClean="0"/>
              <a:t>‹#›</a:t>
            </a:fld>
            <a:endParaRPr lang="en-US"/>
          </a:p>
        </p:txBody>
      </p:sp>
    </p:spTree>
    <p:extLst>
      <p:ext uri="{BB962C8B-B14F-4D97-AF65-F5344CB8AC3E}">
        <p14:creationId xmlns:p14="http://schemas.microsoft.com/office/powerpoint/2010/main" val="23268513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solidFill>
                  <a:schemeClr val="tx2"/>
                </a:solidFill>
              </a:defRPr>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solidFill>
                  <a:schemeClr val="tx2"/>
                </a:solidFill>
              </a:defRPr>
            </a:lvl1pPr>
            <a:lvl2pPr>
              <a:defRPr sz="2800">
                <a:solidFill>
                  <a:schemeClr val="tx2"/>
                </a:solidFill>
              </a:defRPr>
            </a:lvl2pPr>
            <a:lvl3pPr>
              <a:defRPr sz="2400">
                <a:solidFill>
                  <a:schemeClr val="tx2"/>
                </a:solidFill>
              </a:defRPr>
            </a:lvl3pPr>
            <a:lvl4pPr>
              <a:defRPr sz="2000">
                <a:solidFill>
                  <a:schemeClr val="tx2"/>
                </a:solidFill>
              </a:defRPr>
            </a:lvl4pPr>
            <a:lvl5pPr>
              <a:defRPr sz="2000">
                <a:solidFill>
                  <a:schemeClr val="tx2"/>
                </a:solidFill>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B8E6210-ED94-4DFB-915B-4A2A772B03D1}" type="datetime1">
              <a:rPr lang="en-US" smtClean="0"/>
              <a:t>11/8/2021</a:t>
            </a:fld>
            <a:endParaRPr lang="en-US"/>
          </a:p>
        </p:txBody>
      </p:sp>
      <p:sp>
        <p:nvSpPr>
          <p:cNvPr id="6" name="Footer Placeholder 5"/>
          <p:cNvSpPr>
            <a:spLocks noGrp="1"/>
          </p:cNvSpPr>
          <p:nvPr>
            <p:ph type="ftr" sz="quarter" idx="11"/>
          </p:nvPr>
        </p:nvSpPr>
        <p:spPr/>
        <p:txBody>
          <a:bodyPr/>
          <a:lstStyle/>
          <a:p>
            <a:r>
              <a:rPr lang="en-US"/>
              <a:t>CONFIDENTIAL</a:t>
            </a:r>
          </a:p>
        </p:txBody>
      </p:sp>
      <p:sp>
        <p:nvSpPr>
          <p:cNvPr id="7" name="Slide Number Placeholder 6"/>
          <p:cNvSpPr>
            <a:spLocks noGrp="1"/>
          </p:cNvSpPr>
          <p:nvPr>
            <p:ph type="sldNum" sz="quarter" idx="12"/>
          </p:nvPr>
        </p:nvSpPr>
        <p:spPr/>
        <p:txBody>
          <a:bodyPr/>
          <a:lstStyle/>
          <a:p>
            <a:fld id="{87B38E54-94CE-4098-98FF-B9DD5071DB3D}" type="slidenum">
              <a:rPr lang="en-US" smtClean="0"/>
              <a:t>‹#›</a:t>
            </a:fld>
            <a:endParaRPr lang="en-US"/>
          </a:p>
        </p:txBody>
      </p:sp>
    </p:spTree>
    <p:extLst>
      <p:ext uri="{BB962C8B-B14F-4D97-AF65-F5344CB8AC3E}">
        <p14:creationId xmlns:p14="http://schemas.microsoft.com/office/powerpoint/2010/main" val="17831704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solidFill>
                  <a:schemeClr val="tx2"/>
                </a:solidFill>
              </a:defRPr>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C81E791-E665-4DBB-B7BA-0E82ACD6EB94}" type="datetime1">
              <a:rPr lang="en-US" smtClean="0"/>
              <a:t>11/8/2021</a:t>
            </a:fld>
            <a:endParaRPr lang="en-US"/>
          </a:p>
        </p:txBody>
      </p:sp>
      <p:sp>
        <p:nvSpPr>
          <p:cNvPr id="6" name="Footer Placeholder 5"/>
          <p:cNvSpPr>
            <a:spLocks noGrp="1"/>
          </p:cNvSpPr>
          <p:nvPr>
            <p:ph type="ftr" sz="quarter" idx="11"/>
          </p:nvPr>
        </p:nvSpPr>
        <p:spPr/>
        <p:txBody>
          <a:bodyPr/>
          <a:lstStyle/>
          <a:p>
            <a:r>
              <a:rPr lang="en-US"/>
              <a:t>CONFIDENTIAL</a:t>
            </a:r>
          </a:p>
        </p:txBody>
      </p:sp>
      <p:sp>
        <p:nvSpPr>
          <p:cNvPr id="7" name="Slide Number Placeholder 6"/>
          <p:cNvSpPr>
            <a:spLocks noGrp="1"/>
          </p:cNvSpPr>
          <p:nvPr>
            <p:ph type="sldNum" sz="quarter" idx="12"/>
          </p:nvPr>
        </p:nvSpPr>
        <p:spPr/>
        <p:txBody>
          <a:bodyPr/>
          <a:lstStyle/>
          <a:p>
            <a:fld id="{87B38E54-94CE-4098-98FF-B9DD5071DB3D}" type="slidenum">
              <a:rPr lang="en-US" smtClean="0"/>
              <a:t>‹#›</a:t>
            </a:fld>
            <a:endParaRPr lang="en-US"/>
          </a:p>
        </p:txBody>
      </p:sp>
    </p:spTree>
    <p:extLst>
      <p:ext uri="{BB962C8B-B14F-4D97-AF65-F5344CB8AC3E}">
        <p14:creationId xmlns:p14="http://schemas.microsoft.com/office/powerpoint/2010/main" val="4395923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0056BE-1B0C-4532-B8F4-D798BDB02D20}" type="datetime1">
              <a:rPr lang="en-US" smtClean="0"/>
              <a:t>11/8/2021</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CONFIDENTIAL</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B38E54-94CE-4098-98FF-B9DD5071DB3D}" type="slidenum">
              <a:rPr lang="en-US" smtClean="0"/>
              <a:t>‹#›</a:t>
            </a:fld>
            <a:endParaRPr lang="en-US"/>
          </a:p>
        </p:txBody>
      </p:sp>
    </p:spTree>
    <p:extLst>
      <p:ext uri="{BB962C8B-B14F-4D97-AF65-F5344CB8AC3E}">
        <p14:creationId xmlns:p14="http://schemas.microsoft.com/office/powerpoint/2010/main" val="12556995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32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Further Tracking Down Unmapped Reads</a:t>
            </a:r>
            <a:endParaRPr lang="en-US" dirty="0">
              <a:solidFill>
                <a:srgbClr val="FF0000"/>
              </a:solidFill>
            </a:endParaRPr>
          </a:p>
        </p:txBody>
      </p:sp>
      <p:sp>
        <p:nvSpPr>
          <p:cNvPr id="3" name="Subtitle 2"/>
          <p:cNvSpPr>
            <a:spLocks noGrp="1"/>
          </p:cNvSpPr>
          <p:nvPr>
            <p:ph type="subTitle" idx="1"/>
          </p:nvPr>
        </p:nvSpPr>
        <p:spPr>
          <a:xfrm>
            <a:off x="838200" y="3886200"/>
            <a:ext cx="7315200" cy="1752600"/>
          </a:xfrm>
        </p:spPr>
        <p:txBody>
          <a:bodyPr>
            <a:normAutofit/>
          </a:bodyPr>
          <a:lstStyle/>
          <a:p>
            <a:r>
              <a:rPr lang="en-US" dirty="0"/>
              <a:t>Nov 10, 2021</a:t>
            </a:r>
          </a:p>
        </p:txBody>
      </p:sp>
      <p:sp>
        <p:nvSpPr>
          <p:cNvPr id="4" name="Date Placeholder 3"/>
          <p:cNvSpPr>
            <a:spLocks noGrp="1"/>
          </p:cNvSpPr>
          <p:nvPr>
            <p:ph type="dt" sz="half" idx="10"/>
          </p:nvPr>
        </p:nvSpPr>
        <p:spPr/>
        <p:txBody>
          <a:bodyPr/>
          <a:lstStyle/>
          <a:p>
            <a:fld id="{DB49A44C-4CE8-42F5-B57A-A2D02B49459C}" type="datetime1">
              <a:rPr lang="en-US" smtClean="0"/>
              <a:t>11/8/2021</a:t>
            </a:fld>
            <a:endParaRPr lang="en-US" dirty="0"/>
          </a:p>
        </p:txBody>
      </p:sp>
      <p:sp>
        <p:nvSpPr>
          <p:cNvPr id="5" name="Footer Placeholder 4"/>
          <p:cNvSpPr>
            <a:spLocks noGrp="1"/>
          </p:cNvSpPr>
          <p:nvPr>
            <p:ph type="ftr" sz="quarter" idx="11"/>
          </p:nvPr>
        </p:nvSpPr>
        <p:spPr/>
        <p:txBody>
          <a:bodyPr/>
          <a:lstStyle/>
          <a:p>
            <a:r>
              <a:rPr lang="en-US"/>
              <a:t>CONFIDENTIAL</a:t>
            </a:r>
          </a:p>
        </p:txBody>
      </p:sp>
      <p:sp>
        <p:nvSpPr>
          <p:cNvPr id="6" name="Slide Number Placeholder 5"/>
          <p:cNvSpPr>
            <a:spLocks noGrp="1"/>
          </p:cNvSpPr>
          <p:nvPr>
            <p:ph type="sldNum" sz="quarter" idx="12"/>
          </p:nvPr>
        </p:nvSpPr>
        <p:spPr/>
        <p:txBody>
          <a:bodyPr/>
          <a:lstStyle/>
          <a:p>
            <a:fld id="{87B38E54-94CE-4098-98FF-B9DD5071DB3D}" type="slidenum">
              <a:rPr lang="en-US" smtClean="0"/>
              <a:t>1</a:t>
            </a:fld>
            <a:endParaRPr lang="en-US"/>
          </a:p>
        </p:txBody>
      </p:sp>
    </p:spTree>
    <p:extLst>
      <p:ext uri="{BB962C8B-B14F-4D97-AF65-F5344CB8AC3E}">
        <p14:creationId xmlns:p14="http://schemas.microsoft.com/office/powerpoint/2010/main" val="5738604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A05BC-D495-4563-A220-FDA696C070F3}"/>
              </a:ext>
            </a:extLst>
          </p:cNvPr>
          <p:cNvSpPr>
            <a:spLocks noGrp="1"/>
          </p:cNvSpPr>
          <p:nvPr>
            <p:ph type="title"/>
          </p:nvPr>
        </p:nvSpPr>
        <p:spPr/>
        <p:txBody>
          <a:bodyPr/>
          <a:lstStyle/>
          <a:p>
            <a:r>
              <a:rPr lang="en-US" dirty="0"/>
              <a:t>Potential Templates</a:t>
            </a:r>
          </a:p>
        </p:txBody>
      </p:sp>
      <p:sp>
        <p:nvSpPr>
          <p:cNvPr id="3" name="Content Placeholder 2">
            <a:extLst>
              <a:ext uri="{FF2B5EF4-FFF2-40B4-BE49-F238E27FC236}">
                <a16:creationId xmlns:a16="http://schemas.microsoft.com/office/drawing/2014/main" id="{ADCF7D44-DE63-4C82-90D4-7F654C4CFD2C}"/>
              </a:ext>
            </a:extLst>
          </p:cNvPr>
          <p:cNvSpPr>
            <a:spLocks noGrp="1"/>
          </p:cNvSpPr>
          <p:nvPr>
            <p:ph idx="1"/>
          </p:nvPr>
        </p:nvSpPr>
        <p:spPr>
          <a:xfrm>
            <a:off x="304800" y="2679968"/>
            <a:ext cx="8458200" cy="3506319"/>
          </a:xfrm>
        </p:spPr>
        <p:txBody>
          <a:bodyPr>
            <a:normAutofit fontScale="62500" lnSpcReduction="20000"/>
          </a:bodyPr>
          <a:lstStyle/>
          <a:p>
            <a:r>
              <a:rPr lang="en-US" dirty="0"/>
              <a:t>Residual partially digested detector oligos may contain primer landing sites, but only if they survive the </a:t>
            </a:r>
            <a:r>
              <a:rPr lang="en-US" dirty="0" err="1"/>
              <a:t>exo</a:t>
            </a:r>
            <a:r>
              <a:rPr lang="en-US" dirty="0"/>
              <a:t> step. This would require 2 things: </a:t>
            </a:r>
          </a:p>
          <a:p>
            <a:pPr lvl="1"/>
            <a:r>
              <a:rPr lang="en-US" dirty="0"/>
              <a:t>1) some cross-hybridization between different detector oligos or some secondary structure within detector oligos that is stable during the </a:t>
            </a:r>
            <a:r>
              <a:rPr lang="en-US" dirty="0" err="1"/>
              <a:t>exo</a:t>
            </a:r>
            <a:r>
              <a:rPr lang="en-US" dirty="0"/>
              <a:t> digestion</a:t>
            </a:r>
          </a:p>
          <a:p>
            <a:pPr lvl="1"/>
            <a:r>
              <a:rPr lang="en-US" dirty="0"/>
              <a:t>2) a protected sequence that can hybridize to at least the 3’ end of one or both primers.</a:t>
            </a:r>
          </a:p>
          <a:p>
            <a:r>
              <a:rPr lang="en-US" dirty="0"/>
              <a:t>The most common sequence found in unmapped reads is the fusion of the forward and reverse primers, which appears as 5’…</a:t>
            </a:r>
            <a:r>
              <a:rPr lang="en-US" dirty="0">
                <a:solidFill>
                  <a:srgbClr val="00B0F0"/>
                </a:solidFill>
              </a:rPr>
              <a:t>GATCT</a:t>
            </a:r>
            <a:r>
              <a:rPr lang="en-US" dirty="0">
                <a:solidFill>
                  <a:srgbClr val="FF0000"/>
                </a:solidFill>
              </a:rPr>
              <a:t>CCTGT</a:t>
            </a:r>
            <a:r>
              <a:rPr lang="en-US" dirty="0"/>
              <a:t>…3’. If this sequence is present in detector oligos and can persist into the amplification, the resulting amplicon would be smaller and therefore more efficiently accumulated.</a:t>
            </a:r>
          </a:p>
          <a:p>
            <a:r>
              <a:rPr lang="en-US" dirty="0"/>
              <a:t>The Whole Transcriptome detector oligos were screened for the sequences in blue and red, as well as their reverse complements and concatemers.</a:t>
            </a:r>
          </a:p>
        </p:txBody>
      </p:sp>
      <p:sp>
        <p:nvSpPr>
          <p:cNvPr id="4" name="Date Placeholder 3">
            <a:extLst>
              <a:ext uri="{FF2B5EF4-FFF2-40B4-BE49-F238E27FC236}">
                <a16:creationId xmlns:a16="http://schemas.microsoft.com/office/drawing/2014/main" id="{5361FE7E-F57D-48C3-9ABE-7ED107CBE63E}"/>
              </a:ext>
            </a:extLst>
          </p:cNvPr>
          <p:cNvSpPr>
            <a:spLocks noGrp="1"/>
          </p:cNvSpPr>
          <p:nvPr>
            <p:ph type="dt" sz="half" idx="10"/>
          </p:nvPr>
        </p:nvSpPr>
        <p:spPr/>
        <p:txBody>
          <a:bodyPr/>
          <a:lstStyle/>
          <a:p>
            <a:fld id="{D216710F-EC0E-4641-A774-A1AB6C23D870}" type="datetime1">
              <a:rPr lang="en-US" smtClean="0"/>
              <a:t>11/8/2021</a:t>
            </a:fld>
            <a:endParaRPr lang="en-US" dirty="0"/>
          </a:p>
        </p:txBody>
      </p:sp>
      <p:sp>
        <p:nvSpPr>
          <p:cNvPr id="5" name="Footer Placeholder 4">
            <a:extLst>
              <a:ext uri="{FF2B5EF4-FFF2-40B4-BE49-F238E27FC236}">
                <a16:creationId xmlns:a16="http://schemas.microsoft.com/office/drawing/2014/main" id="{3FE10FE6-88D0-41AB-A3FC-635C860C1CDC}"/>
              </a:ext>
            </a:extLst>
          </p:cNvPr>
          <p:cNvSpPr>
            <a:spLocks noGrp="1"/>
          </p:cNvSpPr>
          <p:nvPr>
            <p:ph type="ftr" sz="quarter" idx="11"/>
          </p:nvPr>
        </p:nvSpPr>
        <p:spPr/>
        <p:txBody>
          <a:bodyPr/>
          <a:lstStyle/>
          <a:p>
            <a:r>
              <a:rPr lang="en-US"/>
              <a:t>CONFIDENTIAL</a:t>
            </a:r>
          </a:p>
        </p:txBody>
      </p:sp>
      <p:sp>
        <p:nvSpPr>
          <p:cNvPr id="6" name="Slide Number Placeholder 5">
            <a:extLst>
              <a:ext uri="{FF2B5EF4-FFF2-40B4-BE49-F238E27FC236}">
                <a16:creationId xmlns:a16="http://schemas.microsoft.com/office/drawing/2014/main" id="{CC17B14A-92B7-4C15-845F-14E9D12652BC}"/>
              </a:ext>
            </a:extLst>
          </p:cNvPr>
          <p:cNvSpPr>
            <a:spLocks noGrp="1"/>
          </p:cNvSpPr>
          <p:nvPr>
            <p:ph type="sldNum" sz="quarter" idx="12"/>
          </p:nvPr>
        </p:nvSpPr>
        <p:spPr/>
        <p:txBody>
          <a:bodyPr/>
          <a:lstStyle/>
          <a:p>
            <a:fld id="{87B38E54-94CE-4098-98FF-B9DD5071DB3D}" type="slidenum">
              <a:rPr lang="en-US" smtClean="0"/>
              <a:t>10</a:t>
            </a:fld>
            <a:endParaRPr lang="en-US"/>
          </a:p>
        </p:txBody>
      </p:sp>
      <p:sp>
        <p:nvSpPr>
          <p:cNvPr id="7" name="TextBox 6">
            <a:extLst>
              <a:ext uri="{FF2B5EF4-FFF2-40B4-BE49-F238E27FC236}">
                <a16:creationId xmlns:a16="http://schemas.microsoft.com/office/drawing/2014/main" id="{8D2C4CCA-C7C1-409E-BC73-9752EEB4FCB6}"/>
              </a:ext>
            </a:extLst>
          </p:cNvPr>
          <p:cNvSpPr txBox="1"/>
          <p:nvPr/>
        </p:nvSpPr>
        <p:spPr>
          <a:xfrm>
            <a:off x="611875" y="897916"/>
            <a:ext cx="4572000" cy="307777"/>
          </a:xfrm>
          <a:prstGeom prst="rect">
            <a:avLst/>
          </a:prstGeom>
          <a:noFill/>
        </p:spPr>
        <p:txBody>
          <a:bodyPr wrap="square">
            <a:spAutoFit/>
          </a:bodyPr>
          <a:lstStyle/>
          <a:p>
            <a:r>
              <a:rPr lang="en-US" sz="1400" dirty="0">
                <a:latin typeface="Courier New" panose="02070309020205020404" pitchFamily="49" charset="0"/>
                <a:cs typeface="Courier New" panose="02070309020205020404" pitchFamily="49" charset="0"/>
              </a:rPr>
              <a:t>5’ Forward…CTACACGACGCTCTTCC</a:t>
            </a:r>
            <a:r>
              <a:rPr lang="en-US" sz="1400" b="1" dirty="0">
                <a:solidFill>
                  <a:srgbClr val="00B0F0"/>
                </a:solidFill>
                <a:latin typeface="Courier New" panose="02070309020205020404" pitchFamily="49" charset="0"/>
                <a:cs typeface="Courier New" panose="02070309020205020404" pitchFamily="49" charset="0"/>
              </a:rPr>
              <a:t>GATCT</a:t>
            </a:r>
            <a:r>
              <a:rPr lang="en-US" sz="1400" dirty="0">
                <a:latin typeface="Courier New" panose="02070309020205020404" pitchFamily="49" charset="0"/>
                <a:cs typeface="Courier New" panose="02070309020205020404" pitchFamily="49" charset="0"/>
              </a:rPr>
              <a:t> 3’</a:t>
            </a:r>
          </a:p>
        </p:txBody>
      </p:sp>
      <p:sp>
        <p:nvSpPr>
          <p:cNvPr id="8" name="TextBox 7">
            <a:extLst>
              <a:ext uri="{FF2B5EF4-FFF2-40B4-BE49-F238E27FC236}">
                <a16:creationId xmlns:a16="http://schemas.microsoft.com/office/drawing/2014/main" id="{C71CA939-C2FB-4355-987B-7B872F9C402D}"/>
              </a:ext>
            </a:extLst>
          </p:cNvPr>
          <p:cNvSpPr txBox="1"/>
          <p:nvPr/>
        </p:nvSpPr>
        <p:spPr>
          <a:xfrm>
            <a:off x="1041780" y="1174129"/>
            <a:ext cx="5939051" cy="307777"/>
          </a:xfrm>
          <a:prstGeom prst="rect">
            <a:avLst/>
          </a:prstGeom>
          <a:noFill/>
        </p:spPr>
        <p:txBody>
          <a:bodyPr wrap="square">
            <a:spAutoFit/>
          </a:bodyPr>
          <a:lstStyle/>
          <a:p>
            <a:r>
              <a:rPr lang="en-US" sz="1400" dirty="0">
                <a:latin typeface="Courier New" panose="02070309020205020404" pitchFamily="49" charset="0"/>
                <a:cs typeface="Courier New" panose="02070309020205020404" pitchFamily="49" charset="0"/>
              </a:rPr>
              <a:t>DDO: 5’CTACACGACGCTCTTCC</a:t>
            </a:r>
            <a:r>
              <a:rPr lang="en-US" sz="1400" b="1" dirty="0">
                <a:solidFill>
                  <a:srgbClr val="00B0F0"/>
                </a:solidFill>
                <a:latin typeface="Courier New" panose="02070309020205020404" pitchFamily="49" charset="0"/>
                <a:cs typeface="Courier New" panose="02070309020205020404" pitchFamily="49" charset="0"/>
              </a:rPr>
              <a:t>GATCT</a:t>
            </a:r>
            <a:r>
              <a:rPr lang="en-US" sz="1400" dirty="0">
                <a:latin typeface="Courier New" panose="02070309020205020404" pitchFamily="49" charset="0"/>
                <a:cs typeface="Courier New" panose="02070309020205020404" pitchFamily="49" charset="0"/>
              </a:rPr>
              <a:t>CTTGCACTAGGCCACTTCCTAGCCT</a:t>
            </a:r>
          </a:p>
        </p:txBody>
      </p:sp>
      <p:sp>
        <p:nvSpPr>
          <p:cNvPr id="9" name="TextBox 8">
            <a:extLst>
              <a:ext uri="{FF2B5EF4-FFF2-40B4-BE49-F238E27FC236}">
                <a16:creationId xmlns:a16="http://schemas.microsoft.com/office/drawing/2014/main" id="{07FB2980-D4A1-4440-9568-A0F282D5DFF4}"/>
              </a:ext>
            </a:extLst>
          </p:cNvPr>
          <p:cNvSpPr txBox="1"/>
          <p:nvPr/>
        </p:nvSpPr>
        <p:spPr>
          <a:xfrm>
            <a:off x="3810000" y="2259202"/>
            <a:ext cx="4572000" cy="307777"/>
          </a:xfrm>
          <a:prstGeom prst="rect">
            <a:avLst/>
          </a:prstGeom>
          <a:noFill/>
        </p:spPr>
        <p:txBody>
          <a:bodyPr wrap="square">
            <a:spAutoFit/>
          </a:bodyPr>
          <a:lstStyle/>
          <a:p>
            <a:r>
              <a:rPr lang="en-US" sz="1400" dirty="0">
                <a:latin typeface="Courier New" panose="02070309020205020404" pitchFamily="49" charset="0"/>
                <a:cs typeface="Courier New" panose="02070309020205020404" pitchFamily="49" charset="0"/>
              </a:rPr>
              <a:t>3’</a:t>
            </a:r>
            <a:r>
              <a:rPr lang="en-US" sz="1400" b="1" dirty="0">
                <a:solidFill>
                  <a:srgbClr val="FF0000"/>
                </a:solidFill>
                <a:latin typeface="Courier New" panose="02070309020205020404" pitchFamily="49" charset="0"/>
                <a:cs typeface="Courier New" panose="02070309020205020404" pitchFamily="49" charset="0"/>
              </a:rPr>
              <a:t>GGACA</a:t>
            </a:r>
            <a:r>
              <a:rPr lang="en-US" sz="1400" dirty="0">
                <a:latin typeface="Courier New" panose="02070309020205020404" pitchFamily="49" charset="0"/>
                <a:cs typeface="Courier New" panose="02070309020205020404" pitchFamily="49" charset="0"/>
              </a:rPr>
              <a:t>CCAGCATCGTAGTCGAT… Reverse 5’</a:t>
            </a:r>
          </a:p>
        </p:txBody>
      </p:sp>
      <p:sp>
        <p:nvSpPr>
          <p:cNvPr id="10" name="TextBox 9">
            <a:extLst>
              <a:ext uri="{FF2B5EF4-FFF2-40B4-BE49-F238E27FC236}">
                <a16:creationId xmlns:a16="http://schemas.microsoft.com/office/drawing/2014/main" id="{BECAB119-8FA1-4B9E-815A-0BBB9054FEF4}"/>
              </a:ext>
            </a:extLst>
          </p:cNvPr>
          <p:cNvSpPr txBox="1"/>
          <p:nvPr/>
        </p:nvSpPr>
        <p:spPr>
          <a:xfrm>
            <a:off x="611875" y="1975246"/>
            <a:ext cx="8586716" cy="307777"/>
          </a:xfrm>
          <a:prstGeom prst="rect">
            <a:avLst/>
          </a:prstGeom>
          <a:noFill/>
        </p:spPr>
        <p:txBody>
          <a:bodyPr wrap="square">
            <a:spAutoFit/>
          </a:bodyPr>
          <a:lstStyle/>
          <a:p>
            <a:r>
              <a:rPr lang="en-US" sz="1400" dirty="0">
                <a:latin typeface="Courier New" panose="02070309020205020404" pitchFamily="49" charset="0"/>
                <a:cs typeface="Courier New" panose="02070309020205020404" pitchFamily="49" charset="0"/>
              </a:rPr>
              <a:t>5’PHOS-GCAGGCTGCCTATGGATCTCCTGTT</a:t>
            </a:r>
            <a:r>
              <a:rPr lang="en-US" sz="1400" b="1" dirty="0">
                <a:solidFill>
                  <a:srgbClr val="FF0000"/>
                </a:solidFill>
                <a:latin typeface="Courier New" panose="02070309020205020404" pitchFamily="49" charset="0"/>
                <a:cs typeface="Courier New" panose="02070309020205020404" pitchFamily="49" charset="0"/>
              </a:rPr>
              <a:t>CCTGT</a:t>
            </a:r>
            <a:r>
              <a:rPr lang="en-US" sz="1400" dirty="0">
                <a:latin typeface="Courier New" panose="02070309020205020404" pitchFamily="49" charset="0"/>
                <a:cs typeface="Courier New" panose="02070309020205020404" pitchFamily="49" charset="0"/>
              </a:rPr>
              <a:t>GGTCGTAGCATCAGCTACTTGCCACTCAGGGCCC 3’:UDO</a:t>
            </a:r>
          </a:p>
        </p:txBody>
      </p:sp>
      <p:sp>
        <p:nvSpPr>
          <p:cNvPr id="11" name="Rectangle 10">
            <a:extLst>
              <a:ext uri="{FF2B5EF4-FFF2-40B4-BE49-F238E27FC236}">
                <a16:creationId xmlns:a16="http://schemas.microsoft.com/office/drawing/2014/main" id="{60B781C1-353B-4BB1-BE86-5549EFD40832}"/>
              </a:ext>
            </a:extLst>
          </p:cNvPr>
          <p:cNvSpPr/>
          <p:nvPr/>
        </p:nvSpPr>
        <p:spPr>
          <a:xfrm>
            <a:off x="4112525" y="1975246"/>
            <a:ext cx="2347415" cy="276213"/>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77815B08-D28C-442E-B66C-591A8448AC0E}"/>
              </a:ext>
            </a:extLst>
          </p:cNvPr>
          <p:cNvSpPr/>
          <p:nvPr/>
        </p:nvSpPr>
        <p:spPr>
          <a:xfrm>
            <a:off x="838200" y="1332931"/>
            <a:ext cx="6705600" cy="724469"/>
          </a:xfrm>
          <a:custGeom>
            <a:avLst/>
            <a:gdLst>
              <a:gd name="connsiteX0" fmla="*/ 6140508 w 6825652"/>
              <a:gd name="connsiteY0" fmla="*/ 0 h 395785"/>
              <a:gd name="connsiteX1" fmla="*/ 6322478 w 6825652"/>
              <a:gd name="connsiteY1" fmla="*/ 145576 h 395785"/>
              <a:gd name="connsiteX2" fmla="*/ 508532 w 6825652"/>
              <a:gd name="connsiteY2" fmla="*/ 268406 h 395785"/>
              <a:gd name="connsiteX3" fmla="*/ 672305 w 6825652"/>
              <a:gd name="connsiteY3" fmla="*/ 395785 h 395785"/>
            </a:gdLst>
            <a:ahLst/>
            <a:cxnLst>
              <a:cxn ang="0">
                <a:pos x="connsiteX0" y="connsiteY0"/>
              </a:cxn>
              <a:cxn ang="0">
                <a:pos x="connsiteX1" y="connsiteY1"/>
              </a:cxn>
              <a:cxn ang="0">
                <a:pos x="connsiteX2" y="connsiteY2"/>
              </a:cxn>
              <a:cxn ang="0">
                <a:pos x="connsiteX3" y="connsiteY3"/>
              </a:cxn>
            </a:cxnLst>
            <a:rect l="l" t="t" r="r" b="b"/>
            <a:pathLst>
              <a:path w="6825652" h="395785">
                <a:moveTo>
                  <a:pt x="6140508" y="0"/>
                </a:moveTo>
                <a:cubicBezTo>
                  <a:pt x="6700824" y="50421"/>
                  <a:pt x="7261141" y="100842"/>
                  <a:pt x="6322478" y="145576"/>
                </a:cubicBezTo>
                <a:cubicBezTo>
                  <a:pt x="5383815" y="190310"/>
                  <a:pt x="1450227" y="226705"/>
                  <a:pt x="508532" y="268406"/>
                </a:cubicBezTo>
                <a:cubicBezTo>
                  <a:pt x="-433163" y="310107"/>
                  <a:pt x="119571" y="352946"/>
                  <a:pt x="672305" y="395785"/>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54A1466-BE41-42FE-8849-12E4EB4EB3B2}"/>
              </a:ext>
            </a:extLst>
          </p:cNvPr>
          <p:cNvSpPr/>
          <p:nvPr/>
        </p:nvSpPr>
        <p:spPr>
          <a:xfrm>
            <a:off x="1879977" y="1174129"/>
            <a:ext cx="2347415" cy="276213"/>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0D78B8CB-28A3-49FC-82F0-4F55A1D8B8B7}"/>
              </a:ext>
            </a:extLst>
          </p:cNvPr>
          <p:cNvSpPr txBox="1"/>
          <p:nvPr/>
        </p:nvSpPr>
        <p:spPr>
          <a:xfrm>
            <a:off x="2219676" y="1406511"/>
            <a:ext cx="1356397" cy="276999"/>
          </a:xfrm>
          <a:prstGeom prst="rect">
            <a:avLst/>
          </a:prstGeom>
          <a:noFill/>
        </p:spPr>
        <p:txBody>
          <a:bodyPr wrap="none" rtlCol="0">
            <a:spAutoFit/>
          </a:bodyPr>
          <a:lstStyle/>
          <a:p>
            <a:r>
              <a:rPr lang="en-US" sz="1200" dirty="0"/>
              <a:t>primer landing site</a:t>
            </a:r>
          </a:p>
        </p:txBody>
      </p:sp>
      <p:sp>
        <p:nvSpPr>
          <p:cNvPr id="17" name="TextBox 16">
            <a:extLst>
              <a:ext uri="{FF2B5EF4-FFF2-40B4-BE49-F238E27FC236}">
                <a16:creationId xmlns:a16="http://schemas.microsoft.com/office/drawing/2014/main" id="{EC3A42B3-4206-430B-BB5D-E5790AA4585B}"/>
              </a:ext>
            </a:extLst>
          </p:cNvPr>
          <p:cNvSpPr txBox="1"/>
          <p:nvPr/>
        </p:nvSpPr>
        <p:spPr>
          <a:xfrm>
            <a:off x="4572000" y="1728796"/>
            <a:ext cx="1356397" cy="276999"/>
          </a:xfrm>
          <a:prstGeom prst="rect">
            <a:avLst/>
          </a:prstGeom>
          <a:noFill/>
        </p:spPr>
        <p:txBody>
          <a:bodyPr wrap="none" rtlCol="0">
            <a:spAutoFit/>
          </a:bodyPr>
          <a:lstStyle/>
          <a:p>
            <a:r>
              <a:rPr lang="en-US" sz="1200" dirty="0"/>
              <a:t>primer landing site</a:t>
            </a:r>
          </a:p>
        </p:txBody>
      </p:sp>
      <p:sp>
        <p:nvSpPr>
          <p:cNvPr id="18" name="TextBox 17">
            <a:extLst>
              <a:ext uri="{FF2B5EF4-FFF2-40B4-BE49-F238E27FC236}">
                <a16:creationId xmlns:a16="http://schemas.microsoft.com/office/drawing/2014/main" id="{580F4D73-9A1C-442B-9485-F96CD56884E9}"/>
              </a:ext>
            </a:extLst>
          </p:cNvPr>
          <p:cNvSpPr txBox="1"/>
          <p:nvPr/>
        </p:nvSpPr>
        <p:spPr>
          <a:xfrm>
            <a:off x="4663403" y="1342931"/>
            <a:ext cx="1632948" cy="276999"/>
          </a:xfrm>
          <a:prstGeom prst="rect">
            <a:avLst/>
          </a:prstGeom>
          <a:noFill/>
        </p:spPr>
        <p:txBody>
          <a:bodyPr wrap="none" rtlCol="0">
            <a:spAutoFit/>
          </a:bodyPr>
          <a:lstStyle/>
          <a:p>
            <a:r>
              <a:rPr lang="en-US" sz="1200" dirty="0"/>
              <a:t>downstream target seq</a:t>
            </a:r>
          </a:p>
        </p:txBody>
      </p:sp>
      <p:sp>
        <p:nvSpPr>
          <p:cNvPr id="19" name="TextBox 18">
            <a:extLst>
              <a:ext uri="{FF2B5EF4-FFF2-40B4-BE49-F238E27FC236}">
                <a16:creationId xmlns:a16="http://schemas.microsoft.com/office/drawing/2014/main" id="{C1F24F8E-A989-4D3C-9B6B-353B278583A2}"/>
              </a:ext>
            </a:extLst>
          </p:cNvPr>
          <p:cNvSpPr txBox="1"/>
          <p:nvPr/>
        </p:nvSpPr>
        <p:spPr>
          <a:xfrm>
            <a:off x="1896019" y="2144523"/>
            <a:ext cx="1440394" cy="276999"/>
          </a:xfrm>
          <a:prstGeom prst="rect">
            <a:avLst/>
          </a:prstGeom>
          <a:noFill/>
        </p:spPr>
        <p:txBody>
          <a:bodyPr wrap="none" rtlCol="0">
            <a:spAutoFit/>
          </a:bodyPr>
          <a:lstStyle/>
          <a:p>
            <a:r>
              <a:rPr lang="en-US" sz="1200" dirty="0"/>
              <a:t>upstream target seq</a:t>
            </a:r>
          </a:p>
        </p:txBody>
      </p:sp>
      <p:sp>
        <p:nvSpPr>
          <p:cNvPr id="20" name="TextBox 19">
            <a:extLst>
              <a:ext uri="{FF2B5EF4-FFF2-40B4-BE49-F238E27FC236}">
                <a16:creationId xmlns:a16="http://schemas.microsoft.com/office/drawing/2014/main" id="{F4848D15-DD8E-4ABE-AA5A-72CD8BC1F3DD}"/>
              </a:ext>
            </a:extLst>
          </p:cNvPr>
          <p:cNvSpPr txBox="1"/>
          <p:nvPr/>
        </p:nvSpPr>
        <p:spPr>
          <a:xfrm>
            <a:off x="6500684" y="1791858"/>
            <a:ext cx="1502591" cy="276999"/>
          </a:xfrm>
          <a:prstGeom prst="rect">
            <a:avLst/>
          </a:prstGeom>
          <a:noFill/>
        </p:spPr>
        <p:txBody>
          <a:bodyPr wrap="none" rtlCol="0">
            <a:spAutoFit/>
          </a:bodyPr>
          <a:lstStyle/>
          <a:p>
            <a:r>
              <a:rPr lang="en-US" sz="1200" dirty="0"/>
              <a:t>upstream anchor seq</a:t>
            </a:r>
          </a:p>
        </p:txBody>
      </p:sp>
    </p:spTree>
    <p:extLst>
      <p:ext uri="{BB962C8B-B14F-4D97-AF65-F5344CB8AC3E}">
        <p14:creationId xmlns:p14="http://schemas.microsoft.com/office/powerpoint/2010/main" val="22253955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0650BF-148D-4325-85DE-035B76B847F0}"/>
              </a:ext>
            </a:extLst>
          </p:cNvPr>
          <p:cNvSpPr>
            <a:spLocks noGrp="1"/>
          </p:cNvSpPr>
          <p:nvPr>
            <p:ph type="title"/>
          </p:nvPr>
        </p:nvSpPr>
        <p:spPr/>
        <p:txBody>
          <a:bodyPr/>
          <a:lstStyle/>
          <a:p>
            <a:r>
              <a:rPr lang="en-US" dirty="0"/>
              <a:t>Detector Oligo </a:t>
            </a:r>
            <a:r>
              <a:rPr lang="en-US" dirty="0" err="1"/>
              <a:t>Mispriming</a:t>
            </a:r>
            <a:r>
              <a:rPr lang="en-US" dirty="0"/>
              <a:t> Sites</a:t>
            </a:r>
          </a:p>
        </p:txBody>
      </p:sp>
      <p:sp>
        <p:nvSpPr>
          <p:cNvPr id="3" name="Content Placeholder 2">
            <a:extLst>
              <a:ext uri="{FF2B5EF4-FFF2-40B4-BE49-F238E27FC236}">
                <a16:creationId xmlns:a16="http://schemas.microsoft.com/office/drawing/2014/main" id="{9A3CF858-4CF4-4A01-87C7-236BB068E5D0}"/>
              </a:ext>
            </a:extLst>
          </p:cNvPr>
          <p:cNvSpPr>
            <a:spLocks noGrp="1"/>
          </p:cNvSpPr>
          <p:nvPr>
            <p:ph idx="1"/>
          </p:nvPr>
        </p:nvSpPr>
        <p:spPr>
          <a:xfrm>
            <a:off x="457200" y="1143000"/>
            <a:ext cx="8229600" cy="4953000"/>
          </a:xfrm>
        </p:spPr>
        <p:txBody>
          <a:bodyPr>
            <a:normAutofit fontScale="77500" lnSpcReduction="20000"/>
          </a:bodyPr>
          <a:lstStyle/>
          <a:p>
            <a:r>
              <a:rPr lang="en-US" dirty="0"/>
              <a:t>Of 22,537 detector oligo pairs (45,074 oligos), 5,107 oligos have at least 1 instance of </a:t>
            </a:r>
            <a:r>
              <a:rPr lang="en-US" dirty="0">
                <a:latin typeface="Courier New" panose="02070309020205020404" pitchFamily="49" charset="0"/>
                <a:cs typeface="Courier New" panose="02070309020205020404" pitchFamily="49" charset="0"/>
              </a:rPr>
              <a:t>GATCT</a:t>
            </a:r>
            <a:r>
              <a:rPr lang="en-US" dirty="0"/>
              <a:t>, </a:t>
            </a:r>
            <a:r>
              <a:rPr lang="en-US" dirty="0">
                <a:latin typeface="Courier New" panose="02070309020205020404" pitchFamily="49" charset="0"/>
                <a:cs typeface="Courier New" panose="02070309020205020404" pitchFamily="49" charset="0"/>
              </a:rPr>
              <a:t>AGATC</a:t>
            </a:r>
            <a:r>
              <a:rPr lang="en-US" dirty="0"/>
              <a:t>, </a:t>
            </a:r>
            <a:r>
              <a:rPr lang="en-US" dirty="0">
                <a:latin typeface="Courier New" panose="02070309020205020404" pitchFamily="49" charset="0"/>
                <a:cs typeface="Courier New" panose="02070309020205020404" pitchFamily="49" charset="0"/>
              </a:rPr>
              <a:t>CCTGT</a:t>
            </a:r>
            <a:r>
              <a:rPr lang="en-US" dirty="0"/>
              <a:t> or </a:t>
            </a:r>
            <a:r>
              <a:rPr lang="en-US" dirty="0">
                <a:latin typeface="Courier New" panose="02070309020205020404" pitchFamily="49" charset="0"/>
                <a:cs typeface="Courier New" panose="02070309020205020404" pitchFamily="49" charset="0"/>
              </a:rPr>
              <a:t>ACAGG</a:t>
            </a:r>
            <a:r>
              <a:rPr lang="en-US" dirty="0"/>
              <a:t>, sequences that could be primer landing sites.</a:t>
            </a:r>
          </a:p>
          <a:p>
            <a:r>
              <a:rPr lang="en-US" dirty="0"/>
              <a:t>Of these, there are 643 oligos that have at least 2 of these  sequences that could support stem-loop structures. These would include </a:t>
            </a:r>
            <a:r>
              <a:rPr lang="en-US" dirty="0">
                <a:latin typeface="Courier New" panose="02070309020205020404" pitchFamily="49" charset="0"/>
                <a:cs typeface="Courier New" panose="02070309020205020404" pitchFamily="49" charset="0"/>
              </a:rPr>
              <a:t>GATCT…AGATC</a:t>
            </a:r>
            <a:r>
              <a:rPr lang="en-US" dirty="0"/>
              <a:t>, </a:t>
            </a:r>
            <a:r>
              <a:rPr lang="en-US" dirty="0">
                <a:latin typeface="Courier New" panose="02070309020205020404" pitchFamily="49" charset="0"/>
                <a:cs typeface="Courier New" panose="02070309020205020404" pitchFamily="49" charset="0"/>
              </a:rPr>
              <a:t>AGATC…GATCT</a:t>
            </a:r>
            <a:r>
              <a:rPr lang="en-US" dirty="0"/>
              <a:t>, </a:t>
            </a:r>
            <a:r>
              <a:rPr lang="en-US" dirty="0">
                <a:latin typeface="Courier New" panose="02070309020205020404" pitchFamily="49" charset="0"/>
                <a:cs typeface="Courier New" panose="02070309020205020404" pitchFamily="49" charset="0"/>
              </a:rPr>
              <a:t>CCTGT…ACAGG</a:t>
            </a:r>
            <a:r>
              <a:rPr lang="en-US" dirty="0"/>
              <a:t>, and </a:t>
            </a:r>
            <a:r>
              <a:rPr lang="en-US" dirty="0">
                <a:latin typeface="Courier New" panose="02070309020205020404" pitchFamily="49" charset="0"/>
                <a:cs typeface="Courier New" panose="02070309020205020404" pitchFamily="49" charset="0"/>
              </a:rPr>
              <a:t>ACAGG…CCTGT</a:t>
            </a:r>
            <a:r>
              <a:rPr lang="en-US" dirty="0"/>
              <a:t>.</a:t>
            </a:r>
          </a:p>
          <a:p>
            <a:r>
              <a:rPr lang="en-US" dirty="0"/>
              <a:t>There are 7 oligos that contain fusion sequences:</a:t>
            </a:r>
          </a:p>
          <a:p>
            <a:pPr lvl="1"/>
            <a:r>
              <a:rPr lang="en-US" dirty="0"/>
              <a:t>3 have </a:t>
            </a:r>
            <a:r>
              <a:rPr lang="en-US" dirty="0">
                <a:latin typeface="Courier New" panose="02070309020205020404" pitchFamily="49" charset="0"/>
                <a:cs typeface="Courier New" panose="02070309020205020404" pitchFamily="49" charset="0"/>
              </a:rPr>
              <a:t>GATCTCCTGT</a:t>
            </a:r>
          </a:p>
          <a:p>
            <a:pPr lvl="1"/>
            <a:r>
              <a:rPr lang="en-US" dirty="0"/>
              <a:t>2 have </a:t>
            </a:r>
            <a:r>
              <a:rPr lang="en-US" dirty="0">
                <a:latin typeface="Courier New" panose="02070309020205020404" pitchFamily="49" charset="0"/>
                <a:cs typeface="Courier New" panose="02070309020205020404" pitchFamily="49" charset="0"/>
              </a:rPr>
              <a:t>AGATCCCTGT</a:t>
            </a:r>
          </a:p>
          <a:p>
            <a:pPr lvl="1"/>
            <a:r>
              <a:rPr lang="en-US" dirty="0"/>
              <a:t>1 has </a:t>
            </a:r>
            <a:r>
              <a:rPr lang="en-US" dirty="0">
                <a:latin typeface="Courier New" panose="02070309020205020404" pitchFamily="49" charset="0"/>
                <a:cs typeface="Courier New" panose="02070309020205020404" pitchFamily="49" charset="0"/>
              </a:rPr>
              <a:t>ACAGGTCTAG</a:t>
            </a:r>
          </a:p>
          <a:p>
            <a:pPr lvl="1"/>
            <a:r>
              <a:rPr lang="en-US" dirty="0">
                <a:cs typeface="Courier New" panose="02070309020205020404" pitchFamily="49" charset="0"/>
              </a:rPr>
              <a:t>1 has </a:t>
            </a:r>
            <a:r>
              <a:rPr lang="en-US" dirty="0">
                <a:latin typeface="Courier New" panose="02070309020205020404" pitchFamily="49" charset="0"/>
                <a:cs typeface="Courier New" panose="02070309020205020404" pitchFamily="49" charset="0"/>
              </a:rPr>
              <a:t>GATCTGGACA</a:t>
            </a:r>
          </a:p>
          <a:p>
            <a:r>
              <a:rPr lang="en-US" dirty="0">
                <a:cs typeface="Courier New" panose="02070309020205020404" pitchFamily="49" charset="0"/>
              </a:rPr>
              <a:t>So there is opportunity for </a:t>
            </a:r>
            <a:r>
              <a:rPr lang="en-US" dirty="0" err="1">
                <a:cs typeface="Courier New" panose="02070309020205020404" pitchFamily="49" charset="0"/>
              </a:rPr>
              <a:t>mispriming</a:t>
            </a:r>
            <a:r>
              <a:rPr lang="en-US" dirty="0">
                <a:cs typeface="Courier New" panose="02070309020205020404" pitchFamily="49" charset="0"/>
              </a:rPr>
              <a:t> if these sequences can persist.</a:t>
            </a:r>
          </a:p>
        </p:txBody>
      </p:sp>
      <p:sp>
        <p:nvSpPr>
          <p:cNvPr id="4" name="Date Placeholder 3">
            <a:extLst>
              <a:ext uri="{FF2B5EF4-FFF2-40B4-BE49-F238E27FC236}">
                <a16:creationId xmlns:a16="http://schemas.microsoft.com/office/drawing/2014/main" id="{1244153B-BB52-46F1-B0A1-6ACF8753B4B3}"/>
              </a:ext>
            </a:extLst>
          </p:cNvPr>
          <p:cNvSpPr>
            <a:spLocks noGrp="1"/>
          </p:cNvSpPr>
          <p:nvPr>
            <p:ph type="dt" sz="half" idx="10"/>
          </p:nvPr>
        </p:nvSpPr>
        <p:spPr/>
        <p:txBody>
          <a:bodyPr/>
          <a:lstStyle/>
          <a:p>
            <a:fld id="{D216710F-EC0E-4641-A774-A1AB6C23D870}" type="datetime1">
              <a:rPr lang="en-US" smtClean="0"/>
              <a:t>11/8/2021</a:t>
            </a:fld>
            <a:endParaRPr lang="en-US" dirty="0"/>
          </a:p>
        </p:txBody>
      </p:sp>
      <p:sp>
        <p:nvSpPr>
          <p:cNvPr id="5" name="Footer Placeholder 4">
            <a:extLst>
              <a:ext uri="{FF2B5EF4-FFF2-40B4-BE49-F238E27FC236}">
                <a16:creationId xmlns:a16="http://schemas.microsoft.com/office/drawing/2014/main" id="{C05725D9-88AA-4911-A7AC-F6622B3FDBD1}"/>
              </a:ext>
            </a:extLst>
          </p:cNvPr>
          <p:cNvSpPr>
            <a:spLocks noGrp="1"/>
          </p:cNvSpPr>
          <p:nvPr>
            <p:ph type="ftr" sz="quarter" idx="11"/>
          </p:nvPr>
        </p:nvSpPr>
        <p:spPr/>
        <p:txBody>
          <a:bodyPr/>
          <a:lstStyle/>
          <a:p>
            <a:r>
              <a:rPr lang="en-US"/>
              <a:t>CONFIDENTIAL</a:t>
            </a:r>
          </a:p>
        </p:txBody>
      </p:sp>
      <p:sp>
        <p:nvSpPr>
          <p:cNvPr id="6" name="Slide Number Placeholder 5">
            <a:extLst>
              <a:ext uri="{FF2B5EF4-FFF2-40B4-BE49-F238E27FC236}">
                <a16:creationId xmlns:a16="http://schemas.microsoft.com/office/drawing/2014/main" id="{653DE5DC-6EEF-4C4D-8A0B-18C815BC2FA7}"/>
              </a:ext>
            </a:extLst>
          </p:cNvPr>
          <p:cNvSpPr>
            <a:spLocks noGrp="1"/>
          </p:cNvSpPr>
          <p:nvPr>
            <p:ph type="sldNum" sz="quarter" idx="12"/>
          </p:nvPr>
        </p:nvSpPr>
        <p:spPr/>
        <p:txBody>
          <a:bodyPr/>
          <a:lstStyle/>
          <a:p>
            <a:fld id="{87B38E54-94CE-4098-98FF-B9DD5071DB3D}" type="slidenum">
              <a:rPr lang="en-US" smtClean="0"/>
              <a:t>11</a:t>
            </a:fld>
            <a:endParaRPr lang="en-US"/>
          </a:p>
        </p:txBody>
      </p:sp>
    </p:spTree>
    <p:extLst>
      <p:ext uri="{BB962C8B-B14F-4D97-AF65-F5344CB8AC3E}">
        <p14:creationId xmlns:p14="http://schemas.microsoft.com/office/powerpoint/2010/main" val="32352808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168099-4962-4702-B10E-93187798911B}"/>
              </a:ext>
            </a:extLst>
          </p:cNvPr>
          <p:cNvSpPr>
            <a:spLocks noGrp="1"/>
          </p:cNvSpPr>
          <p:nvPr>
            <p:ph type="title"/>
          </p:nvPr>
        </p:nvSpPr>
        <p:spPr/>
        <p:txBody>
          <a:bodyPr/>
          <a:lstStyle/>
          <a:p>
            <a:r>
              <a:rPr lang="en-US" dirty="0"/>
              <a:t>Detector Oligo Structures</a:t>
            </a:r>
          </a:p>
        </p:txBody>
      </p:sp>
      <p:sp>
        <p:nvSpPr>
          <p:cNvPr id="3" name="Content Placeholder 2">
            <a:extLst>
              <a:ext uri="{FF2B5EF4-FFF2-40B4-BE49-F238E27FC236}">
                <a16:creationId xmlns:a16="http://schemas.microsoft.com/office/drawing/2014/main" id="{5FF400E6-9502-45C2-9882-E0DE694F22B8}"/>
              </a:ext>
            </a:extLst>
          </p:cNvPr>
          <p:cNvSpPr>
            <a:spLocks noGrp="1"/>
          </p:cNvSpPr>
          <p:nvPr>
            <p:ph idx="1"/>
          </p:nvPr>
        </p:nvSpPr>
        <p:spPr>
          <a:xfrm>
            <a:off x="533400" y="990600"/>
            <a:ext cx="8229600" cy="1554163"/>
          </a:xfrm>
        </p:spPr>
        <p:txBody>
          <a:bodyPr>
            <a:normAutofit fontScale="70000" lnSpcReduction="20000"/>
          </a:bodyPr>
          <a:lstStyle/>
          <a:p>
            <a:r>
              <a:rPr lang="en-US" dirty="0"/>
              <a:t>Secondary structures are notoriously difficult to model successfully unless the structures are strong. Using a structure calculator available online from an academic specialist, structures were modeled for a few oligos with high frequencies of matching sequences.</a:t>
            </a:r>
          </a:p>
        </p:txBody>
      </p:sp>
      <p:sp>
        <p:nvSpPr>
          <p:cNvPr id="4" name="Date Placeholder 3">
            <a:extLst>
              <a:ext uri="{FF2B5EF4-FFF2-40B4-BE49-F238E27FC236}">
                <a16:creationId xmlns:a16="http://schemas.microsoft.com/office/drawing/2014/main" id="{C01E36FE-03C8-4DC0-861B-7A504958F2C0}"/>
              </a:ext>
            </a:extLst>
          </p:cNvPr>
          <p:cNvSpPr>
            <a:spLocks noGrp="1"/>
          </p:cNvSpPr>
          <p:nvPr>
            <p:ph type="dt" sz="half" idx="10"/>
          </p:nvPr>
        </p:nvSpPr>
        <p:spPr/>
        <p:txBody>
          <a:bodyPr/>
          <a:lstStyle/>
          <a:p>
            <a:fld id="{D216710F-EC0E-4641-A774-A1AB6C23D870}" type="datetime1">
              <a:rPr lang="en-US" smtClean="0"/>
              <a:t>11/8/2021</a:t>
            </a:fld>
            <a:endParaRPr lang="en-US" dirty="0"/>
          </a:p>
        </p:txBody>
      </p:sp>
      <p:sp>
        <p:nvSpPr>
          <p:cNvPr id="5" name="Footer Placeholder 4">
            <a:extLst>
              <a:ext uri="{FF2B5EF4-FFF2-40B4-BE49-F238E27FC236}">
                <a16:creationId xmlns:a16="http://schemas.microsoft.com/office/drawing/2014/main" id="{581E2541-EE84-4D65-BAEC-23159B5689A5}"/>
              </a:ext>
            </a:extLst>
          </p:cNvPr>
          <p:cNvSpPr>
            <a:spLocks noGrp="1"/>
          </p:cNvSpPr>
          <p:nvPr>
            <p:ph type="ftr" sz="quarter" idx="11"/>
          </p:nvPr>
        </p:nvSpPr>
        <p:spPr/>
        <p:txBody>
          <a:bodyPr/>
          <a:lstStyle/>
          <a:p>
            <a:r>
              <a:rPr lang="en-US"/>
              <a:t>CONFIDENTIAL</a:t>
            </a:r>
          </a:p>
        </p:txBody>
      </p:sp>
      <p:sp>
        <p:nvSpPr>
          <p:cNvPr id="6" name="Slide Number Placeholder 5">
            <a:extLst>
              <a:ext uri="{FF2B5EF4-FFF2-40B4-BE49-F238E27FC236}">
                <a16:creationId xmlns:a16="http://schemas.microsoft.com/office/drawing/2014/main" id="{E8544F32-9254-46E3-9B0D-F1A38E45620B}"/>
              </a:ext>
            </a:extLst>
          </p:cNvPr>
          <p:cNvSpPr>
            <a:spLocks noGrp="1"/>
          </p:cNvSpPr>
          <p:nvPr>
            <p:ph type="sldNum" sz="quarter" idx="12"/>
          </p:nvPr>
        </p:nvSpPr>
        <p:spPr/>
        <p:txBody>
          <a:bodyPr/>
          <a:lstStyle/>
          <a:p>
            <a:fld id="{87B38E54-94CE-4098-98FF-B9DD5071DB3D}" type="slidenum">
              <a:rPr lang="en-US" smtClean="0"/>
              <a:t>12</a:t>
            </a:fld>
            <a:endParaRPr lang="en-US"/>
          </a:p>
        </p:txBody>
      </p:sp>
      <p:pic>
        <p:nvPicPr>
          <p:cNvPr id="7" name="Picture 6">
            <a:extLst>
              <a:ext uri="{FF2B5EF4-FFF2-40B4-BE49-F238E27FC236}">
                <a16:creationId xmlns:a16="http://schemas.microsoft.com/office/drawing/2014/main" id="{9537BD03-BBD2-4AA5-AD12-5E06CC65D844}"/>
              </a:ext>
            </a:extLst>
          </p:cNvPr>
          <p:cNvPicPr>
            <a:picLocks noChangeAspect="1"/>
          </p:cNvPicPr>
          <p:nvPr/>
        </p:nvPicPr>
        <p:blipFill>
          <a:blip r:embed="rId2"/>
          <a:stretch>
            <a:fillRect/>
          </a:stretch>
        </p:blipFill>
        <p:spPr>
          <a:xfrm>
            <a:off x="671015" y="2472248"/>
            <a:ext cx="4487018" cy="3532859"/>
          </a:xfrm>
          <a:prstGeom prst="rect">
            <a:avLst/>
          </a:prstGeom>
        </p:spPr>
      </p:pic>
      <p:sp>
        <p:nvSpPr>
          <p:cNvPr id="8" name="TextBox 7">
            <a:extLst>
              <a:ext uri="{FF2B5EF4-FFF2-40B4-BE49-F238E27FC236}">
                <a16:creationId xmlns:a16="http://schemas.microsoft.com/office/drawing/2014/main" id="{6C1AC2F1-7C41-48A5-A370-93B673FBAF52}"/>
              </a:ext>
            </a:extLst>
          </p:cNvPr>
          <p:cNvSpPr txBox="1"/>
          <p:nvPr/>
        </p:nvSpPr>
        <p:spPr>
          <a:xfrm>
            <a:off x="2057400" y="4724400"/>
            <a:ext cx="359394" cy="369332"/>
          </a:xfrm>
          <a:prstGeom prst="rect">
            <a:avLst/>
          </a:prstGeom>
          <a:noFill/>
        </p:spPr>
        <p:txBody>
          <a:bodyPr wrap="none" rtlCol="0">
            <a:spAutoFit/>
          </a:bodyPr>
          <a:lstStyle/>
          <a:p>
            <a:r>
              <a:rPr lang="en-US" dirty="0"/>
              <a:t>5’</a:t>
            </a:r>
          </a:p>
        </p:txBody>
      </p:sp>
      <p:sp>
        <p:nvSpPr>
          <p:cNvPr id="9" name="TextBox 8">
            <a:extLst>
              <a:ext uri="{FF2B5EF4-FFF2-40B4-BE49-F238E27FC236}">
                <a16:creationId xmlns:a16="http://schemas.microsoft.com/office/drawing/2014/main" id="{5F2362BC-C3B4-4712-90C8-CB9F4DF38881}"/>
              </a:ext>
            </a:extLst>
          </p:cNvPr>
          <p:cNvSpPr txBox="1"/>
          <p:nvPr/>
        </p:nvSpPr>
        <p:spPr>
          <a:xfrm>
            <a:off x="2514600" y="4876800"/>
            <a:ext cx="359394" cy="369332"/>
          </a:xfrm>
          <a:prstGeom prst="rect">
            <a:avLst/>
          </a:prstGeom>
          <a:noFill/>
        </p:spPr>
        <p:txBody>
          <a:bodyPr wrap="none" rtlCol="0">
            <a:spAutoFit/>
          </a:bodyPr>
          <a:lstStyle/>
          <a:p>
            <a:r>
              <a:rPr lang="en-US" dirty="0"/>
              <a:t>3’</a:t>
            </a:r>
          </a:p>
        </p:txBody>
      </p:sp>
      <p:sp>
        <p:nvSpPr>
          <p:cNvPr id="10" name="Right Brace 9">
            <a:extLst>
              <a:ext uri="{FF2B5EF4-FFF2-40B4-BE49-F238E27FC236}">
                <a16:creationId xmlns:a16="http://schemas.microsoft.com/office/drawing/2014/main" id="{426DF866-E58B-4BC0-866F-4470D16B9CEF}"/>
              </a:ext>
            </a:extLst>
          </p:cNvPr>
          <p:cNvSpPr/>
          <p:nvPr/>
        </p:nvSpPr>
        <p:spPr>
          <a:xfrm rot="16200000">
            <a:off x="1295400" y="3352800"/>
            <a:ext cx="381000" cy="14478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TextBox 10">
            <a:extLst>
              <a:ext uri="{FF2B5EF4-FFF2-40B4-BE49-F238E27FC236}">
                <a16:creationId xmlns:a16="http://schemas.microsoft.com/office/drawing/2014/main" id="{F1FE1E02-F75A-4698-8A26-2B5A3A19FCEE}"/>
              </a:ext>
            </a:extLst>
          </p:cNvPr>
          <p:cNvSpPr txBox="1"/>
          <p:nvPr/>
        </p:nvSpPr>
        <p:spPr>
          <a:xfrm>
            <a:off x="814225" y="3516868"/>
            <a:ext cx="1395575" cy="369332"/>
          </a:xfrm>
          <a:prstGeom prst="rect">
            <a:avLst/>
          </a:prstGeom>
          <a:noFill/>
        </p:spPr>
        <p:txBody>
          <a:bodyPr wrap="none" rtlCol="0">
            <a:spAutoFit/>
          </a:bodyPr>
          <a:lstStyle/>
          <a:p>
            <a:r>
              <a:rPr lang="en-US" dirty="0">
                <a:solidFill>
                  <a:srgbClr val="00B0F0"/>
                </a:solidFill>
              </a:rPr>
              <a:t>GATCT</a:t>
            </a:r>
            <a:r>
              <a:rPr lang="en-US" dirty="0">
                <a:solidFill>
                  <a:srgbClr val="FF0000"/>
                </a:solidFill>
              </a:rPr>
              <a:t>CCTGT</a:t>
            </a:r>
          </a:p>
        </p:txBody>
      </p:sp>
      <p:sp>
        <p:nvSpPr>
          <p:cNvPr id="12" name="Content Placeholder 2">
            <a:extLst>
              <a:ext uri="{FF2B5EF4-FFF2-40B4-BE49-F238E27FC236}">
                <a16:creationId xmlns:a16="http://schemas.microsoft.com/office/drawing/2014/main" id="{72FD90A9-FE9C-4263-AF96-01887DD7E527}"/>
              </a:ext>
            </a:extLst>
          </p:cNvPr>
          <p:cNvSpPr txBox="1">
            <a:spLocks/>
          </p:cNvSpPr>
          <p:nvPr/>
        </p:nvSpPr>
        <p:spPr>
          <a:xfrm>
            <a:off x="5043121" y="2544763"/>
            <a:ext cx="3681575" cy="3460344"/>
          </a:xfrm>
          <a:prstGeom prst="rect">
            <a:avLst/>
          </a:prstGeom>
        </p:spPr>
        <p:txBody>
          <a:bodyPr vert="horz" lIns="91440" tIns="45720" rIns="91440" bIns="45720" rtlCol="0">
            <a:normAutofit fontScale="775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2"/>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2"/>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2"/>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2"/>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2"/>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dirty="0"/>
              <a:t>In this case, there are 3 double stranded sections that are 3’ of the fusion sequence.</a:t>
            </a:r>
          </a:p>
          <a:p>
            <a:r>
              <a:rPr lang="en-US" dirty="0"/>
              <a:t>Even if the structure nearest the 3’ end breathes at 37C, the terminal stem loop has a &gt;99% probability.</a:t>
            </a:r>
          </a:p>
        </p:txBody>
      </p:sp>
    </p:spTree>
    <p:extLst>
      <p:ext uri="{BB962C8B-B14F-4D97-AF65-F5344CB8AC3E}">
        <p14:creationId xmlns:p14="http://schemas.microsoft.com/office/powerpoint/2010/main" val="9620764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2" name="Picture 21">
            <a:extLst>
              <a:ext uri="{FF2B5EF4-FFF2-40B4-BE49-F238E27FC236}">
                <a16:creationId xmlns:a16="http://schemas.microsoft.com/office/drawing/2014/main" id="{A730179D-046E-447B-9D2D-13FF7AC53717}"/>
              </a:ext>
            </a:extLst>
          </p:cNvPr>
          <p:cNvPicPr>
            <a:picLocks noChangeAspect="1"/>
          </p:cNvPicPr>
          <p:nvPr/>
        </p:nvPicPr>
        <p:blipFill rotWithShape="1">
          <a:blip r:embed="rId2"/>
          <a:srcRect l="28333" t="23592" r="40000" b="9611"/>
          <a:stretch/>
        </p:blipFill>
        <p:spPr>
          <a:xfrm>
            <a:off x="2362200" y="2017010"/>
            <a:ext cx="2895600" cy="3276600"/>
          </a:xfrm>
          <a:prstGeom prst="rect">
            <a:avLst/>
          </a:prstGeom>
        </p:spPr>
      </p:pic>
      <p:sp>
        <p:nvSpPr>
          <p:cNvPr id="2" name="Title 1">
            <a:extLst>
              <a:ext uri="{FF2B5EF4-FFF2-40B4-BE49-F238E27FC236}">
                <a16:creationId xmlns:a16="http://schemas.microsoft.com/office/drawing/2014/main" id="{65C8A88A-3932-4493-BC03-4FF991F0EF03}"/>
              </a:ext>
            </a:extLst>
          </p:cNvPr>
          <p:cNvSpPr>
            <a:spLocks noGrp="1"/>
          </p:cNvSpPr>
          <p:nvPr>
            <p:ph type="title"/>
          </p:nvPr>
        </p:nvSpPr>
        <p:spPr/>
        <p:txBody>
          <a:bodyPr/>
          <a:lstStyle/>
          <a:p>
            <a:r>
              <a:rPr lang="en-US" dirty="0"/>
              <a:t>More Structures</a:t>
            </a:r>
          </a:p>
        </p:txBody>
      </p:sp>
      <p:sp>
        <p:nvSpPr>
          <p:cNvPr id="3" name="Content Placeholder 2">
            <a:extLst>
              <a:ext uri="{FF2B5EF4-FFF2-40B4-BE49-F238E27FC236}">
                <a16:creationId xmlns:a16="http://schemas.microsoft.com/office/drawing/2014/main" id="{6C76E0DF-4457-4E1E-B25D-E9481A89CE66}"/>
              </a:ext>
            </a:extLst>
          </p:cNvPr>
          <p:cNvSpPr>
            <a:spLocks noGrp="1"/>
          </p:cNvSpPr>
          <p:nvPr>
            <p:ph idx="1"/>
          </p:nvPr>
        </p:nvSpPr>
        <p:spPr>
          <a:xfrm>
            <a:off x="3505200" y="4405194"/>
            <a:ext cx="5181600" cy="1951156"/>
          </a:xfrm>
        </p:spPr>
        <p:txBody>
          <a:bodyPr>
            <a:normAutofit fontScale="70000" lnSpcReduction="20000"/>
          </a:bodyPr>
          <a:lstStyle/>
          <a:p>
            <a:r>
              <a:rPr lang="en-US" dirty="0"/>
              <a:t>Different structures are calculated for different oligos. However, there seems to be support for the general idea that structures can protect parts of detector oligos that contain sequences homologous to primer landing sites.</a:t>
            </a:r>
          </a:p>
        </p:txBody>
      </p:sp>
      <p:sp>
        <p:nvSpPr>
          <p:cNvPr id="4" name="Date Placeholder 3">
            <a:extLst>
              <a:ext uri="{FF2B5EF4-FFF2-40B4-BE49-F238E27FC236}">
                <a16:creationId xmlns:a16="http://schemas.microsoft.com/office/drawing/2014/main" id="{C751D78A-D009-4465-AB85-13B0D59851BF}"/>
              </a:ext>
            </a:extLst>
          </p:cNvPr>
          <p:cNvSpPr>
            <a:spLocks noGrp="1"/>
          </p:cNvSpPr>
          <p:nvPr>
            <p:ph type="dt" sz="half" idx="10"/>
          </p:nvPr>
        </p:nvSpPr>
        <p:spPr/>
        <p:txBody>
          <a:bodyPr/>
          <a:lstStyle/>
          <a:p>
            <a:fld id="{D216710F-EC0E-4641-A774-A1AB6C23D870}" type="datetime1">
              <a:rPr lang="en-US" smtClean="0"/>
              <a:t>11/8/2021</a:t>
            </a:fld>
            <a:endParaRPr lang="en-US" dirty="0"/>
          </a:p>
        </p:txBody>
      </p:sp>
      <p:sp>
        <p:nvSpPr>
          <p:cNvPr id="5" name="Footer Placeholder 4">
            <a:extLst>
              <a:ext uri="{FF2B5EF4-FFF2-40B4-BE49-F238E27FC236}">
                <a16:creationId xmlns:a16="http://schemas.microsoft.com/office/drawing/2014/main" id="{03AA26FF-4C1C-4372-9B03-DB6372A0774C}"/>
              </a:ext>
            </a:extLst>
          </p:cNvPr>
          <p:cNvSpPr>
            <a:spLocks noGrp="1"/>
          </p:cNvSpPr>
          <p:nvPr>
            <p:ph type="ftr" sz="quarter" idx="11"/>
          </p:nvPr>
        </p:nvSpPr>
        <p:spPr/>
        <p:txBody>
          <a:bodyPr/>
          <a:lstStyle/>
          <a:p>
            <a:r>
              <a:rPr lang="en-US"/>
              <a:t>CONFIDENTIAL</a:t>
            </a:r>
          </a:p>
        </p:txBody>
      </p:sp>
      <p:sp>
        <p:nvSpPr>
          <p:cNvPr id="6" name="Slide Number Placeholder 5">
            <a:extLst>
              <a:ext uri="{FF2B5EF4-FFF2-40B4-BE49-F238E27FC236}">
                <a16:creationId xmlns:a16="http://schemas.microsoft.com/office/drawing/2014/main" id="{ECD5B204-3694-4BC2-BEB7-5FB261312092}"/>
              </a:ext>
            </a:extLst>
          </p:cNvPr>
          <p:cNvSpPr>
            <a:spLocks noGrp="1"/>
          </p:cNvSpPr>
          <p:nvPr>
            <p:ph type="sldNum" sz="quarter" idx="12"/>
          </p:nvPr>
        </p:nvSpPr>
        <p:spPr/>
        <p:txBody>
          <a:bodyPr/>
          <a:lstStyle/>
          <a:p>
            <a:fld id="{87B38E54-94CE-4098-98FF-B9DD5071DB3D}" type="slidenum">
              <a:rPr lang="en-US" smtClean="0"/>
              <a:t>13</a:t>
            </a:fld>
            <a:endParaRPr lang="en-US"/>
          </a:p>
        </p:txBody>
      </p:sp>
      <p:pic>
        <p:nvPicPr>
          <p:cNvPr id="8" name="Picture 7">
            <a:extLst>
              <a:ext uri="{FF2B5EF4-FFF2-40B4-BE49-F238E27FC236}">
                <a16:creationId xmlns:a16="http://schemas.microsoft.com/office/drawing/2014/main" id="{260C92D3-B81F-453B-9246-0F62AC28E253}"/>
              </a:ext>
            </a:extLst>
          </p:cNvPr>
          <p:cNvPicPr>
            <a:picLocks noChangeAspect="1"/>
          </p:cNvPicPr>
          <p:nvPr/>
        </p:nvPicPr>
        <p:blipFill rotWithShape="1">
          <a:blip r:embed="rId3"/>
          <a:srcRect l="23334" t="28252" r="26667" b="14273"/>
          <a:stretch/>
        </p:blipFill>
        <p:spPr>
          <a:xfrm>
            <a:off x="484496" y="1219200"/>
            <a:ext cx="3089189" cy="1905000"/>
          </a:xfrm>
          <a:prstGeom prst="rect">
            <a:avLst/>
          </a:prstGeom>
        </p:spPr>
      </p:pic>
      <p:sp>
        <p:nvSpPr>
          <p:cNvPr id="9" name="Right Brace 8">
            <a:extLst>
              <a:ext uri="{FF2B5EF4-FFF2-40B4-BE49-F238E27FC236}">
                <a16:creationId xmlns:a16="http://schemas.microsoft.com/office/drawing/2014/main" id="{4AEBD0D1-53F3-47CB-8968-137BF3C817BA}"/>
              </a:ext>
            </a:extLst>
          </p:cNvPr>
          <p:cNvSpPr/>
          <p:nvPr/>
        </p:nvSpPr>
        <p:spPr>
          <a:xfrm rot="5400000">
            <a:off x="768153" y="2787134"/>
            <a:ext cx="357025" cy="674132"/>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TextBox 9">
            <a:extLst>
              <a:ext uri="{FF2B5EF4-FFF2-40B4-BE49-F238E27FC236}">
                <a16:creationId xmlns:a16="http://schemas.microsoft.com/office/drawing/2014/main" id="{DE0244E9-BB37-478D-9BBE-91BAFFA8BB13}"/>
              </a:ext>
            </a:extLst>
          </p:cNvPr>
          <p:cNvSpPr txBox="1"/>
          <p:nvPr/>
        </p:nvSpPr>
        <p:spPr>
          <a:xfrm>
            <a:off x="151354" y="3261049"/>
            <a:ext cx="1395575" cy="369332"/>
          </a:xfrm>
          <a:prstGeom prst="rect">
            <a:avLst/>
          </a:prstGeom>
          <a:noFill/>
        </p:spPr>
        <p:txBody>
          <a:bodyPr wrap="none" rtlCol="0">
            <a:spAutoFit/>
          </a:bodyPr>
          <a:lstStyle/>
          <a:p>
            <a:r>
              <a:rPr lang="en-US" dirty="0">
                <a:solidFill>
                  <a:srgbClr val="00B0F0"/>
                </a:solidFill>
              </a:rPr>
              <a:t>GATCT</a:t>
            </a:r>
            <a:r>
              <a:rPr lang="en-US" dirty="0">
                <a:solidFill>
                  <a:srgbClr val="FF0000"/>
                </a:solidFill>
              </a:rPr>
              <a:t>CCTGT</a:t>
            </a:r>
          </a:p>
        </p:txBody>
      </p:sp>
      <p:pic>
        <p:nvPicPr>
          <p:cNvPr id="12" name="Picture 11">
            <a:extLst>
              <a:ext uri="{FF2B5EF4-FFF2-40B4-BE49-F238E27FC236}">
                <a16:creationId xmlns:a16="http://schemas.microsoft.com/office/drawing/2014/main" id="{6385DE85-DEFA-4B58-8331-34ABCE0C71CA}"/>
              </a:ext>
            </a:extLst>
          </p:cNvPr>
          <p:cNvPicPr>
            <a:picLocks noChangeAspect="1"/>
          </p:cNvPicPr>
          <p:nvPr/>
        </p:nvPicPr>
        <p:blipFill rotWithShape="1">
          <a:blip r:embed="rId4"/>
          <a:srcRect l="25833" t="17379" r="34167" b="4951"/>
          <a:stretch/>
        </p:blipFill>
        <p:spPr>
          <a:xfrm>
            <a:off x="5486400" y="1143000"/>
            <a:ext cx="2765947" cy="2881194"/>
          </a:xfrm>
          <a:prstGeom prst="rect">
            <a:avLst/>
          </a:prstGeom>
        </p:spPr>
      </p:pic>
      <p:sp>
        <p:nvSpPr>
          <p:cNvPr id="13" name="TextBox 12">
            <a:extLst>
              <a:ext uri="{FF2B5EF4-FFF2-40B4-BE49-F238E27FC236}">
                <a16:creationId xmlns:a16="http://schemas.microsoft.com/office/drawing/2014/main" id="{61138BA4-F717-48E7-A557-6B41139B9CEA}"/>
              </a:ext>
            </a:extLst>
          </p:cNvPr>
          <p:cNvSpPr txBox="1"/>
          <p:nvPr/>
        </p:nvSpPr>
        <p:spPr>
          <a:xfrm>
            <a:off x="6079541" y="1525946"/>
            <a:ext cx="789832" cy="369332"/>
          </a:xfrm>
          <a:prstGeom prst="rect">
            <a:avLst/>
          </a:prstGeom>
          <a:noFill/>
        </p:spPr>
        <p:txBody>
          <a:bodyPr wrap="none" rtlCol="0">
            <a:spAutoFit/>
          </a:bodyPr>
          <a:lstStyle/>
          <a:p>
            <a:r>
              <a:rPr lang="en-US" dirty="0">
                <a:solidFill>
                  <a:srgbClr val="00B0F0"/>
                </a:solidFill>
              </a:rPr>
              <a:t>GATCT</a:t>
            </a:r>
            <a:endParaRPr lang="en-US" dirty="0">
              <a:solidFill>
                <a:srgbClr val="FF0000"/>
              </a:solidFill>
            </a:endParaRPr>
          </a:p>
        </p:txBody>
      </p:sp>
      <p:sp>
        <p:nvSpPr>
          <p:cNvPr id="14" name="Right Brace 13">
            <a:extLst>
              <a:ext uri="{FF2B5EF4-FFF2-40B4-BE49-F238E27FC236}">
                <a16:creationId xmlns:a16="http://schemas.microsoft.com/office/drawing/2014/main" id="{66174067-4FBF-40F2-BFF1-F8EDCB1E53B8}"/>
              </a:ext>
            </a:extLst>
          </p:cNvPr>
          <p:cNvSpPr/>
          <p:nvPr/>
        </p:nvSpPr>
        <p:spPr>
          <a:xfrm rot="10800000">
            <a:off x="6857999" y="1447800"/>
            <a:ext cx="357025" cy="525624"/>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TextBox 16">
            <a:extLst>
              <a:ext uri="{FF2B5EF4-FFF2-40B4-BE49-F238E27FC236}">
                <a16:creationId xmlns:a16="http://schemas.microsoft.com/office/drawing/2014/main" id="{87007145-A56F-4415-8799-436136B9DFA0}"/>
              </a:ext>
            </a:extLst>
          </p:cNvPr>
          <p:cNvSpPr txBox="1"/>
          <p:nvPr/>
        </p:nvSpPr>
        <p:spPr>
          <a:xfrm>
            <a:off x="2534355" y="3274984"/>
            <a:ext cx="789832" cy="369332"/>
          </a:xfrm>
          <a:prstGeom prst="rect">
            <a:avLst/>
          </a:prstGeom>
          <a:noFill/>
        </p:spPr>
        <p:txBody>
          <a:bodyPr wrap="none" rtlCol="0">
            <a:spAutoFit/>
          </a:bodyPr>
          <a:lstStyle/>
          <a:p>
            <a:r>
              <a:rPr lang="en-US" dirty="0">
                <a:solidFill>
                  <a:srgbClr val="00B0F0"/>
                </a:solidFill>
              </a:rPr>
              <a:t>GATCT</a:t>
            </a:r>
          </a:p>
        </p:txBody>
      </p:sp>
      <p:sp>
        <p:nvSpPr>
          <p:cNvPr id="18" name="Right Brace 17">
            <a:extLst>
              <a:ext uri="{FF2B5EF4-FFF2-40B4-BE49-F238E27FC236}">
                <a16:creationId xmlns:a16="http://schemas.microsoft.com/office/drawing/2014/main" id="{188BC23C-5151-4D89-866A-C2B5F343EDBC}"/>
              </a:ext>
            </a:extLst>
          </p:cNvPr>
          <p:cNvSpPr/>
          <p:nvPr/>
        </p:nvSpPr>
        <p:spPr>
          <a:xfrm rot="13066488">
            <a:off x="3124201" y="3429000"/>
            <a:ext cx="357025" cy="525624"/>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1102956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46C32-CCBD-417E-9D5C-479964F73329}"/>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D39E634E-C971-427F-AEF0-2BD9356F2D71}"/>
              </a:ext>
            </a:extLst>
          </p:cNvPr>
          <p:cNvSpPr>
            <a:spLocks noGrp="1"/>
          </p:cNvSpPr>
          <p:nvPr>
            <p:ph idx="1"/>
          </p:nvPr>
        </p:nvSpPr>
        <p:spPr>
          <a:xfrm>
            <a:off x="457200" y="990600"/>
            <a:ext cx="8229600" cy="4754563"/>
          </a:xfrm>
        </p:spPr>
        <p:txBody>
          <a:bodyPr>
            <a:normAutofit fontScale="62500" lnSpcReduction="20000"/>
          </a:bodyPr>
          <a:lstStyle/>
          <a:p>
            <a:r>
              <a:rPr lang="en-US" dirty="0"/>
              <a:t>Unmapped sequences are not random, but are highly repeatable between technical replicates.</a:t>
            </a:r>
          </a:p>
          <a:p>
            <a:r>
              <a:rPr lang="en-US" dirty="0"/>
              <a:t>Unmapped reads are a collection of sequences that result from sequencing errors, </a:t>
            </a:r>
            <a:r>
              <a:rPr lang="en-US" dirty="0" err="1"/>
              <a:t>misligation</a:t>
            </a:r>
            <a:r>
              <a:rPr lang="en-US" dirty="0"/>
              <a:t>, and </a:t>
            </a:r>
            <a:r>
              <a:rPr lang="en-US" dirty="0" err="1"/>
              <a:t>mispriming</a:t>
            </a:r>
            <a:r>
              <a:rPr lang="en-US" dirty="0"/>
              <a:t> resulting in short inserts. The abundance of each category varies with target input, DO input, and cycle number.</a:t>
            </a:r>
          </a:p>
          <a:p>
            <a:r>
              <a:rPr lang="en-US" dirty="0"/>
              <a:t>Minimizing unmapped reads can be controlled for some mechanisms:</a:t>
            </a:r>
          </a:p>
          <a:p>
            <a:pPr lvl="1"/>
            <a:r>
              <a:rPr lang="en-US" dirty="0" err="1"/>
              <a:t>Misligation</a:t>
            </a:r>
            <a:r>
              <a:rPr lang="en-US" dirty="0"/>
              <a:t> can be controlled by limiting DO concentration.</a:t>
            </a:r>
          </a:p>
          <a:p>
            <a:pPr lvl="1"/>
            <a:r>
              <a:rPr lang="en-US" dirty="0"/>
              <a:t>Progressive shortening of insert size can be controlled by limiting cycle number.</a:t>
            </a:r>
          </a:p>
          <a:p>
            <a:r>
              <a:rPr lang="en-US" dirty="0"/>
              <a:t>The mechanism for insert shortening is independent of RNA target level and ligated product, so is likely a side reaction in the PCR with residual DO fragments. This may be controllable by:</a:t>
            </a:r>
          </a:p>
          <a:p>
            <a:pPr lvl="1"/>
            <a:r>
              <a:rPr lang="en-US" dirty="0"/>
              <a:t>Removing homologies to the PCR primer 3’ ends. A direct test of DO subsets with different degrees of primer homology is being sequenced soon.</a:t>
            </a:r>
          </a:p>
          <a:p>
            <a:pPr lvl="1"/>
            <a:r>
              <a:rPr lang="en-US" dirty="0"/>
              <a:t>Reducing PCR primer/dNTP concentrations</a:t>
            </a:r>
          </a:p>
          <a:p>
            <a:endParaRPr lang="en-US" dirty="0"/>
          </a:p>
        </p:txBody>
      </p:sp>
      <p:sp>
        <p:nvSpPr>
          <p:cNvPr id="4" name="Date Placeholder 3">
            <a:extLst>
              <a:ext uri="{FF2B5EF4-FFF2-40B4-BE49-F238E27FC236}">
                <a16:creationId xmlns:a16="http://schemas.microsoft.com/office/drawing/2014/main" id="{798AA78D-791C-4B7D-9D75-CE6A28028F4F}"/>
              </a:ext>
            </a:extLst>
          </p:cNvPr>
          <p:cNvSpPr>
            <a:spLocks noGrp="1"/>
          </p:cNvSpPr>
          <p:nvPr>
            <p:ph type="dt" sz="half" idx="10"/>
          </p:nvPr>
        </p:nvSpPr>
        <p:spPr/>
        <p:txBody>
          <a:bodyPr/>
          <a:lstStyle/>
          <a:p>
            <a:fld id="{D216710F-EC0E-4641-A774-A1AB6C23D870}" type="datetime1">
              <a:rPr lang="en-US" smtClean="0"/>
              <a:t>11/8/2021</a:t>
            </a:fld>
            <a:endParaRPr lang="en-US" dirty="0"/>
          </a:p>
        </p:txBody>
      </p:sp>
      <p:sp>
        <p:nvSpPr>
          <p:cNvPr id="5" name="Footer Placeholder 4">
            <a:extLst>
              <a:ext uri="{FF2B5EF4-FFF2-40B4-BE49-F238E27FC236}">
                <a16:creationId xmlns:a16="http://schemas.microsoft.com/office/drawing/2014/main" id="{1F5D9BB2-09AF-4AFD-8BCE-5ADC98A2741B}"/>
              </a:ext>
            </a:extLst>
          </p:cNvPr>
          <p:cNvSpPr>
            <a:spLocks noGrp="1"/>
          </p:cNvSpPr>
          <p:nvPr>
            <p:ph type="ftr" sz="quarter" idx="11"/>
          </p:nvPr>
        </p:nvSpPr>
        <p:spPr/>
        <p:txBody>
          <a:bodyPr/>
          <a:lstStyle/>
          <a:p>
            <a:r>
              <a:rPr lang="en-US"/>
              <a:t>CONFIDENTIAL</a:t>
            </a:r>
          </a:p>
        </p:txBody>
      </p:sp>
      <p:sp>
        <p:nvSpPr>
          <p:cNvPr id="6" name="Slide Number Placeholder 5">
            <a:extLst>
              <a:ext uri="{FF2B5EF4-FFF2-40B4-BE49-F238E27FC236}">
                <a16:creationId xmlns:a16="http://schemas.microsoft.com/office/drawing/2014/main" id="{1788500E-CBEE-4B8B-814D-B6B22BDA4443}"/>
              </a:ext>
            </a:extLst>
          </p:cNvPr>
          <p:cNvSpPr>
            <a:spLocks noGrp="1"/>
          </p:cNvSpPr>
          <p:nvPr>
            <p:ph type="sldNum" sz="quarter" idx="12"/>
          </p:nvPr>
        </p:nvSpPr>
        <p:spPr/>
        <p:txBody>
          <a:bodyPr/>
          <a:lstStyle/>
          <a:p>
            <a:fld id="{87B38E54-94CE-4098-98FF-B9DD5071DB3D}" type="slidenum">
              <a:rPr lang="en-US" smtClean="0"/>
              <a:t>14</a:t>
            </a:fld>
            <a:endParaRPr lang="en-US"/>
          </a:p>
        </p:txBody>
      </p:sp>
    </p:spTree>
    <p:extLst>
      <p:ext uri="{BB962C8B-B14F-4D97-AF65-F5344CB8AC3E}">
        <p14:creationId xmlns:p14="http://schemas.microsoft.com/office/powerpoint/2010/main" val="11528331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BEAD37-E2E4-4EA4-8BFA-C5ECF7D7817A}"/>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184CECA3-00B6-4392-A2EE-2C7473848881}"/>
              </a:ext>
            </a:extLst>
          </p:cNvPr>
          <p:cNvSpPr>
            <a:spLocks noGrp="1"/>
          </p:cNvSpPr>
          <p:nvPr>
            <p:ph idx="1"/>
          </p:nvPr>
        </p:nvSpPr>
        <p:spPr>
          <a:xfrm>
            <a:off x="457200" y="990600"/>
            <a:ext cx="8229600" cy="5181600"/>
          </a:xfrm>
        </p:spPr>
        <p:txBody>
          <a:bodyPr>
            <a:normAutofit fontScale="62500" lnSpcReduction="20000"/>
          </a:bodyPr>
          <a:lstStyle/>
          <a:p>
            <a:r>
              <a:rPr lang="en-US" dirty="0"/>
              <a:t>Unmapped sequences consist of different populations:</a:t>
            </a:r>
          </a:p>
          <a:p>
            <a:pPr lvl="1"/>
            <a:r>
              <a:rPr lang="en-US" dirty="0" err="1"/>
              <a:t>insertless</a:t>
            </a:r>
            <a:r>
              <a:rPr lang="en-US" dirty="0"/>
              <a:t> and short amplicons </a:t>
            </a:r>
          </a:p>
          <a:p>
            <a:pPr lvl="1"/>
            <a:r>
              <a:rPr lang="en-US" dirty="0" err="1"/>
              <a:t>misligated</a:t>
            </a:r>
            <a:r>
              <a:rPr lang="en-US" dirty="0"/>
              <a:t> DOs</a:t>
            </a:r>
          </a:p>
          <a:p>
            <a:pPr lvl="1"/>
            <a:r>
              <a:rPr lang="en-US" dirty="0"/>
              <a:t>&gt;2 sequencing errors</a:t>
            </a:r>
          </a:p>
          <a:p>
            <a:r>
              <a:rPr lang="en-US" dirty="0"/>
              <a:t>Because the short amplicons vary a great deal in size, we interpreted their origin as variable digestion during the nuclease step.</a:t>
            </a:r>
          </a:p>
          <a:p>
            <a:r>
              <a:rPr lang="en-US" dirty="0"/>
              <a:t>By examining the unmapped sequences from several conditions that decrease mapping rate, we can conclude:</a:t>
            </a:r>
          </a:p>
          <a:p>
            <a:pPr lvl="1"/>
            <a:r>
              <a:rPr lang="en-US" dirty="0"/>
              <a:t>Unmapped sequences are not random after all.</a:t>
            </a:r>
          </a:p>
          <a:p>
            <a:pPr lvl="1"/>
            <a:r>
              <a:rPr lang="en-US" dirty="0"/>
              <a:t>Generating the </a:t>
            </a:r>
            <a:r>
              <a:rPr lang="en-US" dirty="0" err="1"/>
              <a:t>insertless</a:t>
            </a:r>
            <a:r>
              <a:rPr lang="en-US" dirty="0"/>
              <a:t> amplicon is a dynamic process.</a:t>
            </a:r>
          </a:p>
          <a:p>
            <a:pPr lvl="1"/>
            <a:r>
              <a:rPr lang="en-US" dirty="0"/>
              <a:t>Short inserts are independent of DO input but </a:t>
            </a:r>
            <a:r>
              <a:rPr lang="en-US" dirty="0" err="1"/>
              <a:t>misligations</a:t>
            </a:r>
            <a:r>
              <a:rPr lang="en-US" dirty="0"/>
              <a:t> are not.</a:t>
            </a:r>
          </a:p>
          <a:p>
            <a:pPr lvl="1"/>
            <a:r>
              <a:rPr lang="en-US" dirty="0"/>
              <a:t>Short inserts are not templated by ligated DOs.</a:t>
            </a:r>
          </a:p>
          <a:p>
            <a:r>
              <a:rPr lang="en-US" dirty="0"/>
              <a:t>We can apply these results to the single cell assay by:</a:t>
            </a:r>
          </a:p>
          <a:p>
            <a:pPr lvl="1"/>
            <a:r>
              <a:rPr lang="en-US" dirty="0"/>
              <a:t>Limiting the DO concentration</a:t>
            </a:r>
          </a:p>
          <a:p>
            <a:pPr lvl="1"/>
            <a:r>
              <a:rPr lang="en-US" dirty="0"/>
              <a:t>Limiting the number of PCR cycles</a:t>
            </a:r>
          </a:p>
          <a:p>
            <a:pPr lvl="1"/>
            <a:r>
              <a:rPr lang="en-US" dirty="0"/>
              <a:t>Limiting the PCR primer/dNTP concentrations</a:t>
            </a:r>
          </a:p>
          <a:p>
            <a:pPr lvl="1"/>
            <a:r>
              <a:rPr lang="en-US" dirty="0"/>
              <a:t>Increasing the efficiency of residual DO fragment removal</a:t>
            </a:r>
          </a:p>
          <a:p>
            <a:pPr lvl="1"/>
            <a:r>
              <a:rPr lang="en-US" dirty="0"/>
              <a:t>Replace DOs that have homologies to primer landing sites</a:t>
            </a:r>
          </a:p>
        </p:txBody>
      </p:sp>
      <p:sp>
        <p:nvSpPr>
          <p:cNvPr id="4" name="Date Placeholder 3">
            <a:extLst>
              <a:ext uri="{FF2B5EF4-FFF2-40B4-BE49-F238E27FC236}">
                <a16:creationId xmlns:a16="http://schemas.microsoft.com/office/drawing/2014/main" id="{BFCFA7F3-4368-4221-A8BA-79D9502866E9}"/>
              </a:ext>
            </a:extLst>
          </p:cNvPr>
          <p:cNvSpPr>
            <a:spLocks noGrp="1"/>
          </p:cNvSpPr>
          <p:nvPr>
            <p:ph type="dt" sz="half" idx="10"/>
          </p:nvPr>
        </p:nvSpPr>
        <p:spPr/>
        <p:txBody>
          <a:bodyPr/>
          <a:lstStyle/>
          <a:p>
            <a:fld id="{D216710F-EC0E-4641-A774-A1AB6C23D870}" type="datetime1">
              <a:rPr lang="en-US" smtClean="0"/>
              <a:t>11/8/2021</a:t>
            </a:fld>
            <a:endParaRPr lang="en-US" dirty="0"/>
          </a:p>
        </p:txBody>
      </p:sp>
      <p:sp>
        <p:nvSpPr>
          <p:cNvPr id="5" name="Footer Placeholder 4">
            <a:extLst>
              <a:ext uri="{FF2B5EF4-FFF2-40B4-BE49-F238E27FC236}">
                <a16:creationId xmlns:a16="http://schemas.microsoft.com/office/drawing/2014/main" id="{4C85D30E-8EFE-4D56-A5FB-348CEE00A52F}"/>
              </a:ext>
            </a:extLst>
          </p:cNvPr>
          <p:cNvSpPr>
            <a:spLocks noGrp="1"/>
          </p:cNvSpPr>
          <p:nvPr>
            <p:ph type="ftr" sz="quarter" idx="11"/>
          </p:nvPr>
        </p:nvSpPr>
        <p:spPr/>
        <p:txBody>
          <a:bodyPr/>
          <a:lstStyle/>
          <a:p>
            <a:r>
              <a:rPr lang="en-US"/>
              <a:t>CONFIDENTIAL</a:t>
            </a:r>
          </a:p>
        </p:txBody>
      </p:sp>
      <p:sp>
        <p:nvSpPr>
          <p:cNvPr id="6" name="Slide Number Placeholder 5">
            <a:extLst>
              <a:ext uri="{FF2B5EF4-FFF2-40B4-BE49-F238E27FC236}">
                <a16:creationId xmlns:a16="http://schemas.microsoft.com/office/drawing/2014/main" id="{ABB2AB30-CDCA-421C-8BFE-995DF7E95BB8}"/>
              </a:ext>
            </a:extLst>
          </p:cNvPr>
          <p:cNvSpPr>
            <a:spLocks noGrp="1"/>
          </p:cNvSpPr>
          <p:nvPr>
            <p:ph type="sldNum" sz="quarter" idx="12"/>
          </p:nvPr>
        </p:nvSpPr>
        <p:spPr/>
        <p:txBody>
          <a:bodyPr/>
          <a:lstStyle/>
          <a:p>
            <a:fld id="{87B38E54-94CE-4098-98FF-B9DD5071DB3D}" type="slidenum">
              <a:rPr lang="en-US" smtClean="0"/>
              <a:t>2</a:t>
            </a:fld>
            <a:endParaRPr lang="en-US"/>
          </a:p>
        </p:txBody>
      </p:sp>
    </p:spTree>
    <p:extLst>
      <p:ext uri="{BB962C8B-B14F-4D97-AF65-F5344CB8AC3E}">
        <p14:creationId xmlns:p14="http://schemas.microsoft.com/office/powerpoint/2010/main" val="8271377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A9750-8893-4647-8D81-6EC7EFBC818C}"/>
              </a:ext>
            </a:extLst>
          </p:cNvPr>
          <p:cNvSpPr>
            <a:spLocks noGrp="1"/>
          </p:cNvSpPr>
          <p:nvPr>
            <p:ph type="title"/>
          </p:nvPr>
        </p:nvSpPr>
        <p:spPr/>
        <p:txBody>
          <a:bodyPr>
            <a:normAutofit fontScale="90000"/>
          </a:bodyPr>
          <a:lstStyle/>
          <a:p>
            <a:r>
              <a:rPr lang="en-US" dirty="0"/>
              <a:t>If Structures are Important, then Unmapped Should Be Repeatable</a:t>
            </a:r>
          </a:p>
        </p:txBody>
      </p:sp>
      <p:sp>
        <p:nvSpPr>
          <p:cNvPr id="3" name="Content Placeholder 2">
            <a:extLst>
              <a:ext uri="{FF2B5EF4-FFF2-40B4-BE49-F238E27FC236}">
                <a16:creationId xmlns:a16="http://schemas.microsoft.com/office/drawing/2014/main" id="{D96FAE2D-0716-4957-A85A-C786E51F1A55}"/>
              </a:ext>
            </a:extLst>
          </p:cNvPr>
          <p:cNvSpPr>
            <a:spLocks noGrp="1"/>
          </p:cNvSpPr>
          <p:nvPr>
            <p:ph idx="1"/>
          </p:nvPr>
        </p:nvSpPr>
        <p:spPr>
          <a:xfrm>
            <a:off x="4648200" y="1066800"/>
            <a:ext cx="4191000" cy="5029200"/>
          </a:xfrm>
        </p:spPr>
        <p:txBody>
          <a:bodyPr>
            <a:normAutofit fontScale="62500" lnSpcReduction="20000"/>
          </a:bodyPr>
          <a:lstStyle/>
          <a:p>
            <a:r>
              <a:rPr lang="en-US" dirty="0"/>
              <a:t>High input, high mapping rate samples done with whole transcriptome. Low levels of unmapped reads are dominated by sequencing errors of abundant transcripts (orange). Green indicates a case of a very short insert, and blue indicates sequences not yet characterized.</a:t>
            </a:r>
          </a:p>
          <a:p>
            <a:r>
              <a:rPr lang="en-US" dirty="0"/>
              <a:t>Surprisingly, there is an excellent correlation in reads between replicate assays. This suggests that unmapped reads arise from an underlying systematic cause rather than pure random digestion variability. This supports the idea that there may be certain DOs that contribute to unmapped that should be redesigned.</a:t>
            </a:r>
          </a:p>
        </p:txBody>
      </p:sp>
      <p:sp>
        <p:nvSpPr>
          <p:cNvPr id="4" name="Date Placeholder 3">
            <a:extLst>
              <a:ext uri="{FF2B5EF4-FFF2-40B4-BE49-F238E27FC236}">
                <a16:creationId xmlns:a16="http://schemas.microsoft.com/office/drawing/2014/main" id="{C7C9E987-A077-46B5-9F03-37C566C60370}"/>
              </a:ext>
            </a:extLst>
          </p:cNvPr>
          <p:cNvSpPr>
            <a:spLocks noGrp="1"/>
          </p:cNvSpPr>
          <p:nvPr>
            <p:ph type="dt" sz="half" idx="10"/>
          </p:nvPr>
        </p:nvSpPr>
        <p:spPr/>
        <p:txBody>
          <a:bodyPr/>
          <a:lstStyle/>
          <a:p>
            <a:fld id="{D216710F-EC0E-4641-A774-A1AB6C23D870}" type="datetime1">
              <a:rPr lang="en-US" smtClean="0"/>
              <a:t>11/8/2021</a:t>
            </a:fld>
            <a:endParaRPr lang="en-US" dirty="0"/>
          </a:p>
        </p:txBody>
      </p:sp>
      <p:sp>
        <p:nvSpPr>
          <p:cNvPr id="5" name="Footer Placeholder 4">
            <a:extLst>
              <a:ext uri="{FF2B5EF4-FFF2-40B4-BE49-F238E27FC236}">
                <a16:creationId xmlns:a16="http://schemas.microsoft.com/office/drawing/2014/main" id="{AB3C5A14-411A-48CE-8790-EB07200604F1}"/>
              </a:ext>
            </a:extLst>
          </p:cNvPr>
          <p:cNvSpPr>
            <a:spLocks noGrp="1"/>
          </p:cNvSpPr>
          <p:nvPr>
            <p:ph type="ftr" sz="quarter" idx="11"/>
          </p:nvPr>
        </p:nvSpPr>
        <p:spPr/>
        <p:txBody>
          <a:bodyPr/>
          <a:lstStyle/>
          <a:p>
            <a:r>
              <a:rPr lang="en-US"/>
              <a:t>CONFIDENTIAL</a:t>
            </a:r>
          </a:p>
        </p:txBody>
      </p:sp>
      <p:sp>
        <p:nvSpPr>
          <p:cNvPr id="6" name="Slide Number Placeholder 5">
            <a:extLst>
              <a:ext uri="{FF2B5EF4-FFF2-40B4-BE49-F238E27FC236}">
                <a16:creationId xmlns:a16="http://schemas.microsoft.com/office/drawing/2014/main" id="{EA34D3CD-FD0C-4898-AF43-233430AC4460}"/>
              </a:ext>
            </a:extLst>
          </p:cNvPr>
          <p:cNvSpPr>
            <a:spLocks noGrp="1"/>
          </p:cNvSpPr>
          <p:nvPr>
            <p:ph type="sldNum" sz="quarter" idx="12"/>
          </p:nvPr>
        </p:nvSpPr>
        <p:spPr/>
        <p:txBody>
          <a:bodyPr/>
          <a:lstStyle/>
          <a:p>
            <a:fld id="{87B38E54-94CE-4098-98FF-B9DD5071DB3D}" type="slidenum">
              <a:rPr lang="en-US" smtClean="0"/>
              <a:t>3</a:t>
            </a:fld>
            <a:endParaRPr lang="en-US"/>
          </a:p>
        </p:txBody>
      </p:sp>
      <p:pic>
        <p:nvPicPr>
          <p:cNvPr id="8" name="Picture 7">
            <a:extLst>
              <a:ext uri="{FF2B5EF4-FFF2-40B4-BE49-F238E27FC236}">
                <a16:creationId xmlns:a16="http://schemas.microsoft.com/office/drawing/2014/main" id="{F975B902-3E44-42FF-AD14-54ACF69781C1}"/>
              </a:ext>
            </a:extLst>
          </p:cNvPr>
          <p:cNvPicPr>
            <a:picLocks noChangeAspect="1"/>
          </p:cNvPicPr>
          <p:nvPr/>
        </p:nvPicPr>
        <p:blipFill>
          <a:blip r:embed="rId2"/>
          <a:stretch>
            <a:fillRect/>
          </a:stretch>
        </p:blipFill>
        <p:spPr>
          <a:xfrm>
            <a:off x="434454" y="1066800"/>
            <a:ext cx="4114800" cy="4114800"/>
          </a:xfrm>
          <a:prstGeom prst="rect">
            <a:avLst/>
          </a:prstGeom>
        </p:spPr>
      </p:pic>
    </p:spTree>
    <p:extLst>
      <p:ext uri="{BB962C8B-B14F-4D97-AF65-F5344CB8AC3E}">
        <p14:creationId xmlns:p14="http://schemas.microsoft.com/office/powerpoint/2010/main" val="20964135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3955A-D12F-4F7A-A993-572B257A41E4}"/>
              </a:ext>
            </a:extLst>
          </p:cNvPr>
          <p:cNvSpPr>
            <a:spLocks noGrp="1"/>
          </p:cNvSpPr>
          <p:nvPr>
            <p:ph type="title"/>
          </p:nvPr>
        </p:nvSpPr>
        <p:spPr/>
        <p:txBody>
          <a:bodyPr/>
          <a:lstStyle/>
          <a:p>
            <a:r>
              <a:rPr lang="en-US" dirty="0"/>
              <a:t>Unmapped Reads vs DO Concentration</a:t>
            </a:r>
          </a:p>
        </p:txBody>
      </p:sp>
      <p:sp>
        <p:nvSpPr>
          <p:cNvPr id="3" name="Content Placeholder 2">
            <a:extLst>
              <a:ext uri="{FF2B5EF4-FFF2-40B4-BE49-F238E27FC236}">
                <a16:creationId xmlns:a16="http://schemas.microsoft.com/office/drawing/2014/main" id="{4152FDDD-D738-4488-89F5-BF01CAB26223}"/>
              </a:ext>
            </a:extLst>
          </p:cNvPr>
          <p:cNvSpPr>
            <a:spLocks noGrp="1"/>
          </p:cNvSpPr>
          <p:nvPr>
            <p:ph idx="1"/>
          </p:nvPr>
        </p:nvSpPr>
        <p:spPr>
          <a:xfrm>
            <a:off x="4648200" y="1219200"/>
            <a:ext cx="4038600" cy="4525963"/>
          </a:xfrm>
        </p:spPr>
        <p:txBody>
          <a:bodyPr>
            <a:normAutofit fontScale="62500" lnSpcReduction="20000"/>
          </a:bodyPr>
          <a:lstStyle/>
          <a:p>
            <a:r>
              <a:rPr lang="en-US" dirty="0"/>
              <a:t>One instance that results in high unmapped rates is high DO concentration in the 2-day assay.</a:t>
            </a:r>
          </a:p>
          <a:p>
            <a:r>
              <a:rPr lang="en-US" dirty="0"/>
              <a:t>Unmapped sequences fall into 2 distinct classes: one that is limited to the high DO condition (green arrow) and one that is common to both conditions, so independent of DO level (red arrow).</a:t>
            </a:r>
          </a:p>
          <a:p>
            <a:r>
              <a:rPr lang="en-US" dirty="0"/>
              <a:t>The DO-dependent group consists entirely of </a:t>
            </a:r>
            <a:r>
              <a:rPr lang="en-US" dirty="0" err="1"/>
              <a:t>misligation</a:t>
            </a:r>
            <a:r>
              <a:rPr lang="en-US" dirty="0"/>
              <a:t> products.</a:t>
            </a:r>
          </a:p>
          <a:p>
            <a:r>
              <a:rPr lang="en-US" dirty="0"/>
              <a:t>The DO-independent group consists entirely of short inserts.</a:t>
            </a:r>
          </a:p>
        </p:txBody>
      </p:sp>
      <p:sp>
        <p:nvSpPr>
          <p:cNvPr id="4" name="Date Placeholder 3">
            <a:extLst>
              <a:ext uri="{FF2B5EF4-FFF2-40B4-BE49-F238E27FC236}">
                <a16:creationId xmlns:a16="http://schemas.microsoft.com/office/drawing/2014/main" id="{50578855-DED7-40D1-B71D-D93F973747C9}"/>
              </a:ext>
            </a:extLst>
          </p:cNvPr>
          <p:cNvSpPr>
            <a:spLocks noGrp="1"/>
          </p:cNvSpPr>
          <p:nvPr>
            <p:ph type="dt" sz="half" idx="10"/>
          </p:nvPr>
        </p:nvSpPr>
        <p:spPr/>
        <p:txBody>
          <a:bodyPr/>
          <a:lstStyle/>
          <a:p>
            <a:fld id="{D216710F-EC0E-4641-A774-A1AB6C23D870}" type="datetime1">
              <a:rPr lang="en-US" smtClean="0"/>
              <a:t>11/9/2021</a:t>
            </a:fld>
            <a:endParaRPr lang="en-US" dirty="0"/>
          </a:p>
        </p:txBody>
      </p:sp>
      <p:sp>
        <p:nvSpPr>
          <p:cNvPr id="5" name="Footer Placeholder 4">
            <a:extLst>
              <a:ext uri="{FF2B5EF4-FFF2-40B4-BE49-F238E27FC236}">
                <a16:creationId xmlns:a16="http://schemas.microsoft.com/office/drawing/2014/main" id="{C3178080-8DC9-4592-88A6-69033956AD0F}"/>
              </a:ext>
            </a:extLst>
          </p:cNvPr>
          <p:cNvSpPr>
            <a:spLocks noGrp="1"/>
          </p:cNvSpPr>
          <p:nvPr>
            <p:ph type="ftr" sz="quarter" idx="11"/>
          </p:nvPr>
        </p:nvSpPr>
        <p:spPr/>
        <p:txBody>
          <a:bodyPr/>
          <a:lstStyle/>
          <a:p>
            <a:r>
              <a:rPr lang="en-US"/>
              <a:t>CONFIDENTIAL</a:t>
            </a:r>
          </a:p>
        </p:txBody>
      </p:sp>
      <p:sp>
        <p:nvSpPr>
          <p:cNvPr id="6" name="Slide Number Placeholder 5">
            <a:extLst>
              <a:ext uri="{FF2B5EF4-FFF2-40B4-BE49-F238E27FC236}">
                <a16:creationId xmlns:a16="http://schemas.microsoft.com/office/drawing/2014/main" id="{857EEEED-A163-4EDC-AF98-A088463EE337}"/>
              </a:ext>
            </a:extLst>
          </p:cNvPr>
          <p:cNvSpPr>
            <a:spLocks noGrp="1"/>
          </p:cNvSpPr>
          <p:nvPr>
            <p:ph type="sldNum" sz="quarter" idx="12"/>
          </p:nvPr>
        </p:nvSpPr>
        <p:spPr/>
        <p:txBody>
          <a:bodyPr/>
          <a:lstStyle/>
          <a:p>
            <a:fld id="{87B38E54-94CE-4098-98FF-B9DD5071DB3D}" type="slidenum">
              <a:rPr lang="en-US" smtClean="0"/>
              <a:t>4</a:t>
            </a:fld>
            <a:endParaRPr lang="en-US"/>
          </a:p>
        </p:txBody>
      </p:sp>
      <p:pic>
        <p:nvPicPr>
          <p:cNvPr id="7" name="Picture 6">
            <a:extLst>
              <a:ext uri="{FF2B5EF4-FFF2-40B4-BE49-F238E27FC236}">
                <a16:creationId xmlns:a16="http://schemas.microsoft.com/office/drawing/2014/main" id="{34DCEC28-6859-4249-BFC6-10DB208A82F8}"/>
              </a:ext>
            </a:extLst>
          </p:cNvPr>
          <p:cNvPicPr>
            <a:picLocks noChangeAspect="1"/>
          </p:cNvPicPr>
          <p:nvPr/>
        </p:nvPicPr>
        <p:blipFill>
          <a:blip r:embed="rId2"/>
          <a:stretch>
            <a:fillRect/>
          </a:stretch>
        </p:blipFill>
        <p:spPr>
          <a:xfrm>
            <a:off x="228600" y="990600"/>
            <a:ext cx="4191000" cy="4191000"/>
          </a:xfrm>
          <a:prstGeom prst="rect">
            <a:avLst/>
          </a:prstGeom>
        </p:spPr>
      </p:pic>
      <p:sp>
        <p:nvSpPr>
          <p:cNvPr id="9" name="Arrow: Right 8">
            <a:extLst>
              <a:ext uri="{FF2B5EF4-FFF2-40B4-BE49-F238E27FC236}">
                <a16:creationId xmlns:a16="http://schemas.microsoft.com/office/drawing/2014/main" id="{7ADF482C-BDAD-4D30-985C-EB10FCD90A8E}"/>
              </a:ext>
            </a:extLst>
          </p:cNvPr>
          <p:cNvSpPr/>
          <p:nvPr/>
        </p:nvSpPr>
        <p:spPr>
          <a:xfrm rot="10800000">
            <a:off x="3352800" y="4191000"/>
            <a:ext cx="381000" cy="228600"/>
          </a:xfrm>
          <a:prstGeom prst="rightArrow">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Arrow: Right 9">
            <a:extLst>
              <a:ext uri="{FF2B5EF4-FFF2-40B4-BE49-F238E27FC236}">
                <a16:creationId xmlns:a16="http://schemas.microsoft.com/office/drawing/2014/main" id="{9837C911-C1A7-4126-BE16-219BBBFB8AF1}"/>
              </a:ext>
            </a:extLst>
          </p:cNvPr>
          <p:cNvSpPr/>
          <p:nvPr/>
        </p:nvSpPr>
        <p:spPr>
          <a:xfrm rot="7976553">
            <a:off x="3528153" y="1627022"/>
            <a:ext cx="381000" cy="228600"/>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211148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6649B8-A6CC-42CC-8194-DDF35A56CE27}"/>
              </a:ext>
            </a:extLst>
          </p:cNvPr>
          <p:cNvSpPr>
            <a:spLocks noGrp="1"/>
          </p:cNvSpPr>
          <p:nvPr>
            <p:ph type="title"/>
          </p:nvPr>
        </p:nvSpPr>
        <p:spPr/>
        <p:txBody>
          <a:bodyPr/>
          <a:lstStyle/>
          <a:p>
            <a:r>
              <a:rPr lang="en-US" dirty="0"/>
              <a:t>Shorter Inserts at Later Cycle Numbers</a:t>
            </a:r>
          </a:p>
        </p:txBody>
      </p:sp>
      <p:graphicFrame>
        <p:nvGraphicFramePr>
          <p:cNvPr id="7" name="Table 7">
            <a:extLst>
              <a:ext uri="{FF2B5EF4-FFF2-40B4-BE49-F238E27FC236}">
                <a16:creationId xmlns:a16="http://schemas.microsoft.com/office/drawing/2014/main" id="{DA537EC8-30D7-4717-96D1-792094AA83EF}"/>
              </a:ext>
            </a:extLst>
          </p:cNvPr>
          <p:cNvGraphicFramePr>
            <a:graphicFrameLocks noGrp="1"/>
          </p:cNvGraphicFramePr>
          <p:nvPr>
            <p:ph idx="1"/>
            <p:extLst>
              <p:ext uri="{D42A27DB-BD31-4B8C-83A1-F6EECF244321}">
                <p14:modId xmlns:p14="http://schemas.microsoft.com/office/powerpoint/2010/main" val="1914378518"/>
              </p:ext>
            </p:extLst>
          </p:nvPr>
        </p:nvGraphicFramePr>
        <p:xfrm>
          <a:off x="475396" y="1219201"/>
          <a:ext cx="8305800" cy="2011680"/>
        </p:xfrm>
        <a:graphic>
          <a:graphicData uri="http://schemas.openxmlformats.org/drawingml/2006/table">
            <a:tbl>
              <a:tblPr firstRow="1" bandRow="1">
                <a:tableStyleId>{5C22544A-7EE6-4342-B048-85BDC9FD1C3A}</a:tableStyleId>
              </a:tblPr>
              <a:tblGrid>
                <a:gridCol w="2768600">
                  <a:extLst>
                    <a:ext uri="{9D8B030D-6E8A-4147-A177-3AD203B41FA5}">
                      <a16:colId xmlns:a16="http://schemas.microsoft.com/office/drawing/2014/main" val="3445919711"/>
                    </a:ext>
                  </a:extLst>
                </a:gridCol>
                <a:gridCol w="2768600">
                  <a:extLst>
                    <a:ext uri="{9D8B030D-6E8A-4147-A177-3AD203B41FA5}">
                      <a16:colId xmlns:a16="http://schemas.microsoft.com/office/drawing/2014/main" val="2963145445"/>
                    </a:ext>
                  </a:extLst>
                </a:gridCol>
                <a:gridCol w="2768600">
                  <a:extLst>
                    <a:ext uri="{9D8B030D-6E8A-4147-A177-3AD203B41FA5}">
                      <a16:colId xmlns:a16="http://schemas.microsoft.com/office/drawing/2014/main" val="2103369385"/>
                    </a:ext>
                  </a:extLst>
                </a:gridCol>
              </a:tblGrid>
              <a:tr h="215900">
                <a:tc>
                  <a:txBody>
                    <a:bodyPr/>
                    <a:lstStyle/>
                    <a:p>
                      <a:r>
                        <a:rPr lang="en-US" sz="1600" dirty="0"/>
                        <a:t>Counts at 10 cycles</a:t>
                      </a:r>
                    </a:p>
                  </a:txBody>
                  <a:tcPr/>
                </a:tc>
                <a:tc>
                  <a:txBody>
                    <a:bodyPr/>
                    <a:lstStyle/>
                    <a:p>
                      <a:r>
                        <a:rPr lang="en-US" sz="1600" dirty="0"/>
                        <a:t>Counts at 16 cycles</a:t>
                      </a:r>
                    </a:p>
                  </a:txBody>
                  <a:tcPr/>
                </a:tc>
                <a:tc>
                  <a:txBody>
                    <a:bodyPr/>
                    <a:lstStyle/>
                    <a:p>
                      <a:r>
                        <a:rPr lang="en-US" sz="1600" dirty="0"/>
                        <a:t>Insert</a:t>
                      </a:r>
                    </a:p>
                  </a:txBody>
                  <a:tcPr/>
                </a:tc>
                <a:extLst>
                  <a:ext uri="{0D108BD9-81ED-4DB2-BD59-A6C34878D82A}">
                    <a16:rowId xmlns:a16="http://schemas.microsoft.com/office/drawing/2014/main" val="3911147173"/>
                  </a:ext>
                </a:extLst>
              </a:tr>
              <a:tr h="215900">
                <a:tc>
                  <a:txBody>
                    <a:bodyPr/>
                    <a:lstStyle/>
                    <a:p>
                      <a:r>
                        <a:rPr lang="en-US" sz="1600" dirty="0"/>
                        <a:t>2142</a:t>
                      </a:r>
                    </a:p>
                  </a:txBody>
                  <a:tcPr/>
                </a:tc>
                <a:tc>
                  <a:txBody>
                    <a:bodyPr/>
                    <a:lstStyle/>
                    <a:p>
                      <a:r>
                        <a:rPr lang="en-US" sz="1600" dirty="0"/>
                        <a:t>5140</a:t>
                      </a:r>
                    </a:p>
                  </a:txBody>
                  <a:tcPr/>
                </a:tc>
                <a:tc>
                  <a:txBody>
                    <a:bodyPr/>
                    <a:lstStyle/>
                    <a:p>
                      <a:pPr algn="r"/>
                      <a:r>
                        <a:rPr lang="en-US" sz="1600" dirty="0"/>
                        <a:t>GTTC-PLS*</a:t>
                      </a:r>
                    </a:p>
                  </a:txBody>
                  <a:tcPr/>
                </a:tc>
                <a:extLst>
                  <a:ext uri="{0D108BD9-81ED-4DB2-BD59-A6C34878D82A}">
                    <a16:rowId xmlns:a16="http://schemas.microsoft.com/office/drawing/2014/main" val="1087968075"/>
                  </a:ext>
                </a:extLst>
              </a:tr>
              <a:tr h="215900">
                <a:tc>
                  <a:txBody>
                    <a:bodyPr/>
                    <a:lstStyle/>
                    <a:p>
                      <a:r>
                        <a:rPr lang="en-US" sz="1600" dirty="0"/>
                        <a:t>1632</a:t>
                      </a:r>
                    </a:p>
                  </a:txBody>
                  <a:tcPr/>
                </a:tc>
                <a:tc>
                  <a:txBody>
                    <a:bodyPr/>
                    <a:lstStyle/>
                    <a:p>
                      <a:r>
                        <a:rPr lang="en-US" sz="1600" dirty="0"/>
                        <a:t>4231</a:t>
                      </a:r>
                    </a:p>
                  </a:txBody>
                  <a:tcPr/>
                </a:tc>
                <a:tc>
                  <a:txBody>
                    <a:bodyPr/>
                    <a:lstStyle/>
                    <a:p>
                      <a:pPr algn="r"/>
                      <a:r>
                        <a:rPr lang="en-US" sz="1600" dirty="0"/>
                        <a:t>TC-PLS</a:t>
                      </a:r>
                    </a:p>
                  </a:txBody>
                  <a:tcPr/>
                </a:tc>
                <a:extLst>
                  <a:ext uri="{0D108BD9-81ED-4DB2-BD59-A6C34878D82A}">
                    <a16:rowId xmlns:a16="http://schemas.microsoft.com/office/drawing/2014/main" val="1222652586"/>
                  </a:ext>
                </a:extLst>
              </a:tr>
              <a:tr h="215900">
                <a:tc>
                  <a:txBody>
                    <a:bodyPr/>
                    <a:lstStyle/>
                    <a:p>
                      <a:r>
                        <a:rPr lang="en-US" sz="1600" dirty="0"/>
                        <a:t>551</a:t>
                      </a:r>
                    </a:p>
                  </a:txBody>
                  <a:tcPr/>
                </a:tc>
                <a:tc>
                  <a:txBody>
                    <a:bodyPr/>
                    <a:lstStyle/>
                    <a:p>
                      <a:r>
                        <a:rPr lang="en-US" sz="1600" dirty="0"/>
                        <a:t>1767</a:t>
                      </a:r>
                    </a:p>
                  </a:txBody>
                  <a:tcPr/>
                </a:tc>
                <a:tc>
                  <a:txBody>
                    <a:bodyPr/>
                    <a:lstStyle/>
                    <a:p>
                      <a:pPr algn="r"/>
                      <a:r>
                        <a:rPr lang="en-US" sz="1600" dirty="0"/>
                        <a:t>CTCTTG-PLS</a:t>
                      </a:r>
                    </a:p>
                  </a:txBody>
                  <a:tcPr/>
                </a:tc>
                <a:extLst>
                  <a:ext uri="{0D108BD9-81ED-4DB2-BD59-A6C34878D82A}">
                    <a16:rowId xmlns:a16="http://schemas.microsoft.com/office/drawing/2014/main" val="3401260855"/>
                  </a:ext>
                </a:extLst>
              </a:tr>
              <a:tr h="215900">
                <a:tc>
                  <a:txBody>
                    <a:bodyPr/>
                    <a:lstStyle/>
                    <a:p>
                      <a:r>
                        <a:rPr lang="en-US" sz="1600" dirty="0"/>
                        <a:t>516</a:t>
                      </a:r>
                    </a:p>
                  </a:txBody>
                  <a:tcPr/>
                </a:tc>
                <a:tc>
                  <a:txBody>
                    <a:bodyPr/>
                    <a:lstStyle/>
                    <a:p>
                      <a:r>
                        <a:rPr lang="en-US" sz="1600" dirty="0"/>
                        <a:t>1553</a:t>
                      </a:r>
                    </a:p>
                  </a:txBody>
                  <a:tcPr/>
                </a:tc>
                <a:tc>
                  <a:txBody>
                    <a:bodyPr/>
                    <a:lstStyle/>
                    <a:p>
                      <a:pPr algn="r"/>
                      <a:r>
                        <a:rPr lang="en-US" sz="1600" dirty="0"/>
                        <a:t>G-PLS</a:t>
                      </a:r>
                    </a:p>
                  </a:txBody>
                  <a:tcPr/>
                </a:tc>
                <a:extLst>
                  <a:ext uri="{0D108BD9-81ED-4DB2-BD59-A6C34878D82A}">
                    <a16:rowId xmlns:a16="http://schemas.microsoft.com/office/drawing/2014/main" val="2143235976"/>
                  </a:ext>
                </a:extLst>
              </a:tr>
              <a:tr h="215900">
                <a:tc>
                  <a:txBody>
                    <a:bodyPr/>
                    <a:lstStyle/>
                    <a:p>
                      <a:r>
                        <a:rPr lang="en-US" sz="1600" dirty="0"/>
                        <a:t>267</a:t>
                      </a:r>
                    </a:p>
                  </a:txBody>
                  <a:tcPr/>
                </a:tc>
                <a:tc>
                  <a:txBody>
                    <a:bodyPr/>
                    <a:lstStyle/>
                    <a:p>
                      <a:r>
                        <a:rPr lang="en-US" sz="1600" dirty="0"/>
                        <a:t>1116</a:t>
                      </a:r>
                    </a:p>
                  </a:txBody>
                  <a:tcPr/>
                </a:tc>
                <a:tc>
                  <a:txBody>
                    <a:bodyPr/>
                    <a:lstStyle/>
                    <a:p>
                      <a:pPr algn="r"/>
                      <a:r>
                        <a:rPr lang="en-US" sz="1600" dirty="0"/>
                        <a:t>TATTTT-PLS</a:t>
                      </a:r>
                    </a:p>
                  </a:txBody>
                  <a:tcPr/>
                </a:tc>
                <a:extLst>
                  <a:ext uri="{0D108BD9-81ED-4DB2-BD59-A6C34878D82A}">
                    <a16:rowId xmlns:a16="http://schemas.microsoft.com/office/drawing/2014/main" val="153006832"/>
                  </a:ext>
                </a:extLst>
              </a:tr>
            </a:tbl>
          </a:graphicData>
        </a:graphic>
      </p:graphicFrame>
      <p:sp>
        <p:nvSpPr>
          <p:cNvPr id="4" name="Date Placeholder 3">
            <a:extLst>
              <a:ext uri="{FF2B5EF4-FFF2-40B4-BE49-F238E27FC236}">
                <a16:creationId xmlns:a16="http://schemas.microsoft.com/office/drawing/2014/main" id="{C9BF745A-43FC-48EF-83FF-05AA9F5F73B9}"/>
              </a:ext>
            </a:extLst>
          </p:cNvPr>
          <p:cNvSpPr>
            <a:spLocks noGrp="1"/>
          </p:cNvSpPr>
          <p:nvPr>
            <p:ph type="dt" sz="half" idx="10"/>
          </p:nvPr>
        </p:nvSpPr>
        <p:spPr/>
        <p:txBody>
          <a:bodyPr/>
          <a:lstStyle/>
          <a:p>
            <a:fld id="{D216710F-EC0E-4641-A774-A1AB6C23D870}" type="datetime1">
              <a:rPr lang="en-US" smtClean="0"/>
              <a:t>11/8/2021</a:t>
            </a:fld>
            <a:endParaRPr lang="en-US" dirty="0"/>
          </a:p>
        </p:txBody>
      </p:sp>
      <p:sp>
        <p:nvSpPr>
          <p:cNvPr id="5" name="Footer Placeholder 4">
            <a:extLst>
              <a:ext uri="{FF2B5EF4-FFF2-40B4-BE49-F238E27FC236}">
                <a16:creationId xmlns:a16="http://schemas.microsoft.com/office/drawing/2014/main" id="{8327C4F5-EBDB-47EE-9826-EFBBAEFB804B}"/>
              </a:ext>
            </a:extLst>
          </p:cNvPr>
          <p:cNvSpPr>
            <a:spLocks noGrp="1"/>
          </p:cNvSpPr>
          <p:nvPr>
            <p:ph type="ftr" sz="quarter" idx="11"/>
          </p:nvPr>
        </p:nvSpPr>
        <p:spPr/>
        <p:txBody>
          <a:bodyPr/>
          <a:lstStyle/>
          <a:p>
            <a:r>
              <a:rPr lang="en-US"/>
              <a:t>CONFIDENTIAL</a:t>
            </a:r>
          </a:p>
        </p:txBody>
      </p:sp>
      <p:sp>
        <p:nvSpPr>
          <p:cNvPr id="6" name="Slide Number Placeholder 5">
            <a:extLst>
              <a:ext uri="{FF2B5EF4-FFF2-40B4-BE49-F238E27FC236}">
                <a16:creationId xmlns:a16="http://schemas.microsoft.com/office/drawing/2014/main" id="{CCEF84EC-A35A-4B7C-A2FC-282A7722D8BE}"/>
              </a:ext>
            </a:extLst>
          </p:cNvPr>
          <p:cNvSpPr>
            <a:spLocks noGrp="1"/>
          </p:cNvSpPr>
          <p:nvPr>
            <p:ph type="sldNum" sz="quarter" idx="12"/>
          </p:nvPr>
        </p:nvSpPr>
        <p:spPr/>
        <p:txBody>
          <a:bodyPr/>
          <a:lstStyle/>
          <a:p>
            <a:fld id="{87B38E54-94CE-4098-98FF-B9DD5071DB3D}" type="slidenum">
              <a:rPr lang="en-US" smtClean="0"/>
              <a:t>5</a:t>
            </a:fld>
            <a:endParaRPr lang="en-US"/>
          </a:p>
        </p:txBody>
      </p:sp>
      <p:graphicFrame>
        <p:nvGraphicFramePr>
          <p:cNvPr id="8" name="Table 7">
            <a:extLst>
              <a:ext uri="{FF2B5EF4-FFF2-40B4-BE49-F238E27FC236}">
                <a16:creationId xmlns:a16="http://schemas.microsoft.com/office/drawing/2014/main" id="{6DEEA550-55D8-4449-99CC-6F5263F9C820}"/>
              </a:ext>
            </a:extLst>
          </p:cNvPr>
          <p:cNvGraphicFramePr>
            <a:graphicFrameLocks/>
          </p:cNvGraphicFramePr>
          <p:nvPr>
            <p:extLst>
              <p:ext uri="{D42A27DB-BD31-4B8C-83A1-F6EECF244321}">
                <p14:modId xmlns:p14="http://schemas.microsoft.com/office/powerpoint/2010/main" val="1758223312"/>
              </p:ext>
            </p:extLst>
          </p:nvPr>
        </p:nvGraphicFramePr>
        <p:xfrm>
          <a:off x="475397" y="3582352"/>
          <a:ext cx="8305800" cy="2011680"/>
        </p:xfrm>
        <a:graphic>
          <a:graphicData uri="http://schemas.openxmlformats.org/drawingml/2006/table">
            <a:tbl>
              <a:tblPr firstRow="1" bandRow="1">
                <a:tableStyleId>{5C22544A-7EE6-4342-B048-85BDC9FD1C3A}</a:tableStyleId>
              </a:tblPr>
              <a:tblGrid>
                <a:gridCol w="2768600">
                  <a:extLst>
                    <a:ext uri="{9D8B030D-6E8A-4147-A177-3AD203B41FA5}">
                      <a16:colId xmlns:a16="http://schemas.microsoft.com/office/drawing/2014/main" val="3445919711"/>
                    </a:ext>
                  </a:extLst>
                </a:gridCol>
                <a:gridCol w="2768600">
                  <a:extLst>
                    <a:ext uri="{9D8B030D-6E8A-4147-A177-3AD203B41FA5}">
                      <a16:colId xmlns:a16="http://schemas.microsoft.com/office/drawing/2014/main" val="2963145445"/>
                    </a:ext>
                  </a:extLst>
                </a:gridCol>
                <a:gridCol w="2768600">
                  <a:extLst>
                    <a:ext uri="{9D8B030D-6E8A-4147-A177-3AD203B41FA5}">
                      <a16:colId xmlns:a16="http://schemas.microsoft.com/office/drawing/2014/main" val="2103369385"/>
                    </a:ext>
                  </a:extLst>
                </a:gridCol>
              </a:tblGrid>
              <a:tr h="276050">
                <a:tc>
                  <a:txBody>
                    <a:bodyPr/>
                    <a:lstStyle/>
                    <a:p>
                      <a:r>
                        <a:rPr lang="en-US" sz="1600" dirty="0"/>
                        <a:t>Counts at 10 cycles</a:t>
                      </a:r>
                    </a:p>
                  </a:txBody>
                  <a:tcPr/>
                </a:tc>
                <a:tc>
                  <a:txBody>
                    <a:bodyPr/>
                    <a:lstStyle/>
                    <a:p>
                      <a:r>
                        <a:rPr lang="en-US" sz="1600" dirty="0"/>
                        <a:t>Counts at 16 cycles</a:t>
                      </a:r>
                    </a:p>
                  </a:txBody>
                  <a:tcPr/>
                </a:tc>
                <a:tc>
                  <a:txBody>
                    <a:bodyPr/>
                    <a:lstStyle/>
                    <a:p>
                      <a:r>
                        <a:rPr lang="en-US" sz="1600" dirty="0"/>
                        <a:t>Insert</a:t>
                      </a:r>
                    </a:p>
                  </a:txBody>
                  <a:tcPr/>
                </a:tc>
                <a:extLst>
                  <a:ext uri="{0D108BD9-81ED-4DB2-BD59-A6C34878D82A}">
                    <a16:rowId xmlns:a16="http://schemas.microsoft.com/office/drawing/2014/main" val="3911147173"/>
                  </a:ext>
                </a:extLst>
              </a:tr>
              <a:tr h="276050">
                <a:tc>
                  <a:txBody>
                    <a:bodyPr/>
                    <a:lstStyle/>
                    <a:p>
                      <a:r>
                        <a:rPr lang="en-US" sz="1600" dirty="0"/>
                        <a:t>2718</a:t>
                      </a:r>
                    </a:p>
                  </a:txBody>
                  <a:tcPr/>
                </a:tc>
                <a:tc>
                  <a:txBody>
                    <a:bodyPr/>
                    <a:lstStyle/>
                    <a:p>
                      <a:r>
                        <a:rPr lang="en-US" sz="1600" dirty="0"/>
                        <a:t>501</a:t>
                      </a:r>
                    </a:p>
                  </a:txBody>
                  <a:tcPr/>
                </a:tc>
                <a:tc>
                  <a:txBody>
                    <a:bodyPr/>
                    <a:lstStyle/>
                    <a:p>
                      <a:pPr algn="r"/>
                      <a:r>
                        <a:rPr lang="en-US" sz="1600" dirty="0"/>
                        <a:t>TTGTTGCTATCAGT-PLS</a:t>
                      </a:r>
                    </a:p>
                  </a:txBody>
                  <a:tcPr/>
                </a:tc>
                <a:extLst>
                  <a:ext uri="{0D108BD9-81ED-4DB2-BD59-A6C34878D82A}">
                    <a16:rowId xmlns:a16="http://schemas.microsoft.com/office/drawing/2014/main" val="1087968075"/>
                  </a:ext>
                </a:extLst>
              </a:tr>
              <a:tr h="276050">
                <a:tc>
                  <a:txBody>
                    <a:bodyPr/>
                    <a:lstStyle/>
                    <a:p>
                      <a:r>
                        <a:rPr lang="en-US" sz="1600" dirty="0"/>
                        <a:t>1535</a:t>
                      </a:r>
                    </a:p>
                  </a:txBody>
                  <a:tcPr/>
                </a:tc>
                <a:tc>
                  <a:txBody>
                    <a:bodyPr/>
                    <a:lstStyle/>
                    <a:p>
                      <a:r>
                        <a:rPr lang="en-US" sz="1600" dirty="0"/>
                        <a:t>132</a:t>
                      </a:r>
                    </a:p>
                  </a:txBody>
                  <a:tcPr/>
                </a:tc>
                <a:tc>
                  <a:txBody>
                    <a:bodyPr/>
                    <a:lstStyle/>
                    <a:p>
                      <a:pPr algn="r"/>
                      <a:r>
                        <a:rPr lang="en-US" sz="1600" dirty="0"/>
                        <a:t>CAGGAC-PLS</a:t>
                      </a:r>
                    </a:p>
                  </a:txBody>
                  <a:tcPr/>
                </a:tc>
                <a:extLst>
                  <a:ext uri="{0D108BD9-81ED-4DB2-BD59-A6C34878D82A}">
                    <a16:rowId xmlns:a16="http://schemas.microsoft.com/office/drawing/2014/main" val="1222652586"/>
                  </a:ext>
                </a:extLst>
              </a:tr>
              <a:tr h="276050">
                <a:tc>
                  <a:txBody>
                    <a:bodyPr/>
                    <a:lstStyle/>
                    <a:p>
                      <a:r>
                        <a:rPr lang="en-US" sz="1600" dirty="0"/>
                        <a:t>1392</a:t>
                      </a:r>
                    </a:p>
                  </a:txBody>
                  <a:tcPr/>
                </a:tc>
                <a:tc>
                  <a:txBody>
                    <a:bodyPr/>
                    <a:lstStyle/>
                    <a:p>
                      <a:r>
                        <a:rPr lang="en-US" sz="1600" dirty="0"/>
                        <a:t>34</a:t>
                      </a:r>
                    </a:p>
                  </a:txBody>
                  <a:tcPr/>
                </a:tc>
                <a:tc>
                  <a:txBody>
                    <a:bodyPr/>
                    <a:lstStyle/>
                    <a:p>
                      <a:pPr algn="r"/>
                      <a:r>
                        <a:rPr lang="en-US" sz="1600" dirty="0"/>
                        <a:t>TCTGCTTTGATGTGTC-PLS</a:t>
                      </a:r>
                    </a:p>
                  </a:txBody>
                  <a:tcPr/>
                </a:tc>
                <a:extLst>
                  <a:ext uri="{0D108BD9-81ED-4DB2-BD59-A6C34878D82A}">
                    <a16:rowId xmlns:a16="http://schemas.microsoft.com/office/drawing/2014/main" val="3401260855"/>
                  </a:ext>
                </a:extLst>
              </a:tr>
              <a:tr h="276050">
                <a:tc>
                  <a:txBody>
                    <a:bodyPr/>
                    <a:lstStyle/>
                    <a:p>
                      <a:r>
                        <a:rPr lang="en-US" sz="1600" dirty="0"/>
                        <a:t>1042</a:t>
                      </a:r>
                    </a:p>
                  </a:txBody>
                  <a:tcPr/>
                </a:tc>
                <a:tc>
                  <a:txBody>
                    <a:bodyPr/>
                    <a:lstStyle/>
                    <a:p>
                      <a:r>
                        <a:rPr lang="en-US" sz="1600" dirty="0"/>
                        <a:t>34</a:t>
                      </a:r>
                    </a:p>
                  </a:txBody>
                  <a:tcPr/>
                </a:tc>
                <a:tc>
                  <a:txBody>
                    <a:bodyPr/>
                    <a:lstStyle/>
                    <a:p>
                      <a:pPr algn="r"/>
                      <a:r>
                        <a:rPr lang="en-US" sz="1600" dirty="0"/>
                        <a:t>TTGCAAGGA-PLS</a:t>
                      </a:r>
                    </a:p>
                  </a:txBody>
                  <a:tcPr/>
                </a:tc>
                <a:extLst>
                  <a:ext uri="{0D108BD9-81ED-4DB2-BD59-A6C34878D82A}">
                    <a16:rowId xmlns:a16="http://schemas.microsoft.com/office/drawing/2014/main" val="2143235976"/>
                  </a:ext>
                </a:extLst>
              </a:tr>
              <a:tr h="276050">
                <a:tc>
                  <a:txBody>
                    <a:bodyPr/>
                    <a:lstStyle/>
                    <a:p>
                      <a:r>
                        <a:rPr lang="en-US" sz="1600" dirty="0"/>
                        <a:t>790</a:t>
                      </a:r>
                    </a:p>
                  </a:txBody>
                  <a:tcPr/>
                </a:tc>
                <a:tc>
                  <a:txBody>
                    <a:bodyPr/>
                    <a:lstStyle/>
                    <a:p>
                      <a:r>
                        <a:rPr lang="en-US" sz="1600" dirty="0"/>
                        <a:t>20</a:t>
                      </a:r>
                    </a:p>
                  </a:txBody>
                  <a:tcPr/>
                </a:tc>
                <a:tc>
                  <a:txBody>
                    <a:bodyPr/>
                    <a:lstStyle/>
                    <a:p>
                      <a:pPr algn="r"/>
                      <a:r>
                        <a:rPr lang="en-US" sz="1600" dirty="0"/>
                        <a:t>TGAAAGTTAA-PLS</a:t>
                      </a:r>
                    </a:p>
                  </a:txBody>
                  <a:tcPr/>
                </a:tc>
                <a:extLst>
                  <a:ext uri="{0D108BD9-81ED-4DB2-BD59-A6C34878D82A}">
                    <a16:rowId xmlns:a16="http://schemas.microsoft.com/office/drawing/2014/main" val="2556725449"/>
                  </a:ext>
                </a:extLst>
              </a:tr>
            </a:tbl>
          </a:graphicData>
        </a:graphic>
      </p:graphicFrame>
      <p:sp>
        <p:nvSpPr>
          <p:cNvPr id="9" name="TextBox 8">
            <a:extLst>
              <a:ext uri="{FF2B5EF4-FFF2-40B4-BE49-F238E27FC236}">
                <a16:creationId xmlns:a16="http://schemas.microsoft.com/office/drawing/2014/main" id="{981E7B91-AAEE-4981-82E4-AC547D5B5AA9}"/>
              </a:ext>
            </a:extLst>
          </p:cNvPr>
          <p:cNvSpPr txBox="1"/>
          <p:nvPr/>
        </p:nvSpPr>
        <p:spPr>
          <a:xfrm>
            <a:off x="405228" y="914400"/>
            <a:ext cx="4801314" cy="369332"/>
          </a:xfrm>
          <a:prstGeom prst="rect">
            <a:avLst/>
          </a:prstGeom>
          <a:noFill/>
        </p:spPr>
        <p:txBody>
          <a:bodyPr wrap="none" rtlCol="0">
            <a:spAutoFit/>
          </a:bodyPr>
          <a:lstStyle/>
          <a:p>
            <a:r>
              <a:rPr lang="en-US" dirty="0"/>
              <a:t>Seqs that are more frequent at 16 cycles	</a:t>
            </a:r>
          </a:p>
        </p:txBody>
      </p:sp>
      <p:sp>
        <p:nvSpPr>
          <p:cNvPr id="10" name="TextBox 9">
            <a:extLst>
              <a:ext uri="{FF2B5EF4-FFF2-40B4-BE49-F238E27FC236}">
                <a16:creationId xmlns:a16="http://schemas.microsoft.com/office/drawing/2014/main" id="{196DEAA5-24D7-4DC4-8B3A-649B9B426072}"/>
              </a:ext>
            </a:extLst>
          </p:cNvPr>
          <p:cNvSpPr txBox="1"/>
          <p:nvPr/>
        </p:nvSpPr>
        <p:spPr>
          <a:xfrm>
            <a:off x="381000" y="3276600"/>
            <a:ext cx="3055324" cy="369332"/>
          </a:xfrm>
          <a:prstGeom prst="rect">
            <a:avLst/>
          </a:prstGeom>
          <a:noFill/>
        </p:spPr>
        <p:txBody>
          <a:bodyPr wrap="none" rtlCol="0">
            <a:spAutoFit/>
          </a:bodyPr>
          <a:lstStyle/>
          <a:p>
            <a:r>
              <a:rPr lang="en-US" dirty="0"/>
              <a:t>Seqs that are rarer at 16 cycles</a:t>
            </a:r>
          </a:p>
        </p:txBody>
      </p:sp>
      <p:sp>
        <p:nvSpPr>
          <p:cNvPr id="11" name="TextBox 10">
            <a:extLst>
              <a:ext uri="{FF2B5EF4-FFF2-40B4-BE49-F238E27FC236}">
                <a16:creationId xmlns:a16="http://schemas.microsoft.com/office/drawing/2014/main" id="{88D5B940-0F08-4128-B88C-8A394B46A14F}"/>
              </a:ext>
            </a:extLst>
          </p:cNvPr>
          <p:cNvSpPr txBox="1"/>
          <p:nvPr/>
        </p:nvSpPr>
        <p:spPr>
          <a:xfrm>
            <a:off x="5257800" y="5592007"/>
            <a:ext cx="3651641" cy="307777"/>
          </a:xfrm>
          <a:prstGeom prst="rect">
            <a:avLst/>
          </a:prstGeom>
          <a:noFill/>
        </p:spPr>
        <p:txBody>
          <a:bodyPr wrap="none" rtlCol="0">
            <a:spAutoFit/>
          </a:bodyPr>
          <a:lstStyle/>
          <a:p>
            <a:r>
              <a:rPr lang="en-US" sz="1400" dirty="0"/>
              <a:t>*PLS = primer landing site, the end of the insert</a:t>
            </a:r>
          </a:p>
        </p:txBody>
      </p:sp>
      <p:sp>
        <p:nvSpPr>
          <p:cNvPr id="12" name="TextBox 11">
            <a:extLst>
              <a:ext uri="{FF2B5EF4-FFF2-40B4-BE49-F238E27FC236}">
                <a16:creationId xmlns:a16="http://schemas.microsoft.com/office/drawing/2014/main" id="{F3D664D1-4711-4AE2-8C87-DCB89864CFC6}"/>
              </a:ext>
            </a:extLst>
          </p:cNvPr>
          <p:cNvSpPr txBox="1"/>
          <p:nvPr/>
        </p:nvSpPr>
        <p:spPr>
          <a:xfrm>
            <a:off x="457200" y="5790525"/>
            <a:ext cx="3165995" cy="369332"/>
          </a:xfrm>
          <a:prstGeom prst="rect">
            <a:avLst/>
          </a:prstGeom>
          <a:noFill/>
        </p:spPr>
        <p:txBody>
          <a:bodyPr wrap="none" rtlCol="0">
            <a:spAutoFit/>
          </a:bodyPr>
          <a:lstStyle/>
          <a:p>
            <a:r>
              <a:rPr lang="en-US" dirty="0"/>
              <a:t>Insert shortening is progressive.</a:t>
            </a:r>
          </a:p>
        </p:txBody>
      </p:sp>
    </p:spTree>
    <p:extLst>
      <p:ext uri="{BB962C8B-B14F-4D97-AF65-F5344CB8AC3E}">
        <p14:creationId xmlns:p14="http://schemas.microsoft.com/office/powerpoint/2010/main" val="36675883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28E63-B58C-4749-8056-9AEBB7724634}"/>
              </a:ext>
            </a:extLst>
          </p:cNvPr>
          <p:cNvSpPr>
            <a:spLocks noGrp="1"/>
          </p:cNvSpPr>
          <p:nvPr>
            <p:ph type="title"/>
          </p:nvPr>
        </p:nvSpPr>
        <p:spPr/>
        <p:txBody>
          <a:bodyPr/>
          <a:lstStyle/>
          <a:p>
            <a:r>
              <a:rPr lang="en-US" dirty="0"/>
              <a:t>Shortened Inserts Across Tissues</a:t>
            </a:r>
          </a:p>
        </p:txBody>
      </p:sp>
      <p:sp>
        <p:nvSpPr>
          <p:cNvPr id="3" name="Content Placeholder 2">
            <a:extLst>
              <a:ext uri="{FF2B5EF4-FFF2-40B4-BE49-F238E27FC236}">
                <a16:creationId xmlns:a16="http://schemas.microsoft.com/office/drawing/2014/main" id="{F3D2779B-96F0-44D4-90F3-6DADE6CFFF86}"/>
              </a:ext>
            </a:extLst>
          </p:cNvPr>
          <p:cNvSpPr>
            <a:spLocks noGrp="1"/>
          </p:cNvSpPr>
          <p:nvPr>
            <p:ph idx="1"/>
          </p:nvPr>
        </p:nvSpPr>
        <p:spPr>
          <a:xfrm>
            <a:off x="4724400" y="914400"/>
            <a:ext cx="4191000" cy="5105400"/>
          </a:xfrm>
        </p:spPr>
        <p:txBody>
          <a:bodyPr>
            <a:normAutofit fontScale="55000" lnSpcReduction="20000"/>
          </a:bodyPr>
          <a:lstStyle/>
          <a:p>
            <a:r>
              <a:rPr lang="en-US" dirty="0"/>
              <a:t>The great majority of unmapped reads for 100 ng inputs of high-quality RNA is due to sequencing errors (not shown). Frequent unmapped reads due to sequencing errors correlate with tissue-specific expression.</a:t>
            </a:r>
          </a:p>
          <a:p>
            <a:r>
              <a:rPr lang="en-US" dirty="0"/>
              <a:t>In contrast, the frequency of short inserts is consistent across 10 tissues. This is shown here, where the UDO primer landing site is shown in </a:t>
            </a:r>
            <a:r>
              <a:rPr lang="en-US" dirty="0">
                <a:solidFill>
                  <a:srgbClr val="FF0000"/>
                </a:solidFill>
              </a:rPr>
              <a:t>red</a:t>
            </a:r>
            <a:r>
              <a:rPr lang="en-US" dirty="0"/>
              <a:t> text.</a:t>
            </a:r>
          </a:p>
          <a:p>
            <a:r>
              <a:rPr lang="en-US" dirty="0"/>
              <a:t>This consistency suggests that the short insert product is independent of RNA target expression level.</a:t>
            </a:r>
          </a:p>
          <a:p>
            <a:r>
              <a:rPr lang="en-US" dirty="0"/>
              <a:t>Note the discontinuity in frequency at a given position, where there are no examples of short sequences starting at positions 20 to 30.</a:t>
            </a:r>
          </a:p>
        </p:txBody>
      </p:sp>
      <p:sp>
        <p:nvSpPr>
          <p:cNvPr id="4" name="Date Placeholder 3">
            <a:extLst>
              <a:ext uri="{FF2B5EF4-FFF2-40B4-BE49-F238E27FC236}">
                <a16:creationId xmlns:a16="http://schemas.microsoft.com/office/drawing/2014/main" id="{A6C70D2B-9616-4FE0-B4F4-B425D071820E}"/>
              </a:ext>
            </a:extLst>
          </p:cNvPr>
          <p:cNvSpPr>
            <a:spLocks noGrp="1"/>
          </p:cNvSpPr>
          <p:nvPr>
            <p:ph type="dt" sz="half" idx="10"/>
          </p:nvPr>
        </p:nvSpPr>
        <p:spPr/>
        <p:txBody>
          <a:bodyPr/>
          <a:lstStyle/>
          <a:p>
            <a:fld id="{D216710F-EC0E-4641-A774-A1AB6C23D870}" type="datetime1">
              <a:rPr lang="en-US" smtClean="0"/>
              <a:t>11/8/2021</a:t>
            </a:fld>
            <a:endParaRPr lang="en-US" dirty="0"/>
          </a:p>
        </p:txBody>
      </p:sp>
      <p:sp>
        <p:nvSpPr>
          <p:cNvPr id="5" name="Footer Placeholder 4">
            <a:extLst>
              <a:ext uri="{FF2B5EF4-FFF2-40B4-BE49-F238E27FC236}">
                <a16:creationId xmlns:a16="http://schemas.microsoft.com/office/drawing/2014/main" id="{762E441F-1011-49D3-BEEE-F7C616751563}"/>
              </a:ext>
            </a:extLst>
          </p:cNvPr>
          <p:cNvSpPr>
            <a:spLocks noGrp="1"/>
          </p:cNvSpPr>
          <p:nvPr>
            <p:ph type="ftr" sz="quarter" idx="11"/>
          </p:nvPr>
        </p:nvSpPr>
        <p:spPr/>
        <p:txBody>
          <a:bodyPr/>
          <a:lstStyle/>
          <a:p>
            <a:r>
              <a:rPr lang="en-US"/>
              <a:t>CONFIDENTIAL</a:t>
            </a:r>
          </a:p>
        </p:txBody>
      </p:sp>
      <p:sp>
        <p:nvSpPr>
          <p:cNvPr id="6" name="Slide Number Placeholder 5">
            <a:extLst>
              <a:ext uri="{FF2B5EF4-FFF2-40B4-BE49-F238E27FC236}">
                <a16:creationId xmlns:a16="http://schemas.microsoft.com/office/drawing/2014/main" id="{F38A596E-E466-47F1-A07E-8129AF2BB010}"/>
              </a:ext>
            </a:extLst>
          </p:cNvPr>
          <p:cNvSpPr>
            <a:spLocks noGrp="1"/>
          </p:cNvSpPr>
          <p:nvPr>
            <p:ph type="sldNum" sz="quarter" idx="12"/>
          </p:nvPr>
        </p:nvSpPr>
        <p:spPr/>
        <p:txBody>
          <a:bodyPr/>
          <a:lstStyle/>
          <a:p>
            <a:fld id="{87B38E54-94CE-4098-98FF-B9DD5071DB3D}" type="slidenum">
              <a:rPr lang="en-US" smtClean="0"/>
              <a:t>6</a:t>
            </a:fld>
            <a:endParaRPr lang="en-US"/>
          </a:p>
        </p:txBody>
      </p:sp>
      <p:pic>
        <p:nvPicPr>
          <p:cNvPr id="7" name="Picture 6">
            <a:extLst>
              <a:ext uri="{FF2B5EF4-FFF2-40B4-BE49-F238E27FC236}">
                <a16:creationId xmlns:a16="http://schemas.microsoft.com/office/drawing/2014/main" id="{71F9EAE0-A55D-4575-9FF7-EF28FFBE41AD}"/>
              </a:ext>
            </a:extLst>
          </p:cNvPr>
          <p:cNvPicPr>
            <a:picLocks noChangeAspect="1"/>
          </p:cNvPicPr>
          <p:nvPr/>
        </p:nvPicPr>
        <p:blipFill>
          <a:blip r:embed="rId2"/>
          <a:stretch>
            <a:fillRect/>
          </a:stretch>
        </p:blipFill>
        <p:spPr>
          <a:xfrm>
            <a:off x="567452" y="914400"/>
            <a:ext cx="4046696" cy="5486400"/>
          </a:xfrm>
          <a:prstGeom prst="rect">
            <a:avLst/>
          </a:prstGeom>
        </p:spPr>
      </p:pic>
    </p:spTree>
    <p:extLst>
      <p:ext uri="{BB962C8B-B14F-4D97-AF65-F5344CB8AC3E}">
        <p14:creationId xmlns:p14="http://schemas.microsoft.com/office/powerpoint/2010/main" val="33251363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7DA477-97AF-4F8A-A6C6-7CCDCB1A6A51}"/>
              </a:ext>
            </a:extLst>
          </p:cNvPr>
          <p:cNvSpPr>
            <a:spLocks noGrp="1"/>
          </p:cNvSpPr>
          <p:nvPr>
            <p:ph type="title"/>
          </p:nvPr>
        </p:nvSpPr>
        <p:spPr/>
        <p:txBody>
          <a:bodyPr/>
          <a:lstStyle/>
          <a:p>
            <a:r>
              <a:rPr lang="en-US" dirty="0"/>
              <a:t>Frequency of Short Inserts by Position in Target</a:t>
            </a:r>
          </a:p>
        </p:txBody>
      </p:sp>
      <p:sp>
        <p:nvSpPr>
          <p:cNvPr id="3" name="Content Placeholder 2">
            <a:extLst>
              <a:ext uri="{FF2B5EF4-FFF2-40B4-BE49-F238E27FC236}">
                <a16:creationId xmlns:a16="http://schemas.microsoft.com/office/drawing/2014/main" id="{E1AEE017-EE31-4AE0-8DDE-CFACC040746C}"/>
              </a:ext>
            </a:extLst>
          </p:cNvPr>
          <p:cNvSpPr>
            <a:spLocks noGrp="1"/>
          </p:cNvSpPr>
          <p:nvPr>
            <p:ph idx="1"/>
          </p:nvPr>
        </p:nvSpPr>
        <p:spPr>
          <a:xfrm>
            <a:off x="457200" y="4191000"/>
            <a:ext cx="8229600" cy="1676400"/>
          </a:xfrm>
        </p:spPr>
        <p:txBody>
          <a:bodyPr>
            <a:normAutofit fontScale="62500" lnSpcReduction="20000"/>
          </a:bodyPr>
          <a:lstStyle/>
          <a:p>
            <a:r>
              <a:rPr lang="en-US" dirty="0"/>
              <a:t>The short insert is not found spanning the ligation point. This suggests that:</a:t>
            </a:r>
          </a:p>
          <a:p>
            <a:pPr lvl="1"/>
            <a:r>
              <a:rPr lang="en-US" dirty="0"/>
              <a:t>the ligated product is protected somehow from use as a template for insert shortening, or</a:t>
            </a:r>
          </a:p>
          <a:p>
            <a:pPr lvl="1"/>
            <a:r>
              <a:rPr lang="en-US" dirty="0"/>
              <a:t>the template for shortening is the free DOs rather than the ligated product.</a:t>
            </a:r>
          </a:p>
        </p:txBody>
      </p:sp>
      <p:sp>
        <p:nvSpPr>
          <p:cNvPr id="4" name="Date Placeholder 3">
            <a:extLst>
              <a:ext uri="{FF2B5EF4-FFF2-40B4-BE49-F238E27FC236}">
                <a16:creationId xmlns:a16="http://schemas.microsoft.com/office/drawing/2014/main" id="{9743B4E2-7077-4955-A2C2-CAA7D2FBDD94}"/>
              </a:ext>
            </a:extLst>
          </p:cNvPr>
          <p:cNvSpPr>
            <a:spLocks noGrp="1"/>
          </p:cNvSpPr>
          <p:nvPr>
            <p:ph type="dt" sz="half" idx="10"/>
          </p:nvPr>
        </p:nvSpPr>
        <p:spPr/>
        <p:txBody>
          <a:bodyPr/>
          <a:lstStyle/>
          <a:p>
            <a:fld id="{D216710F-EC0E-4641-A774-A1AB6C23D870}" type="datetime1">
              <a:rPr lang="en-US" smtClean="0"/>
              <a:t>11/9/2021</a:t>
            </a:fld>
            <a:endParaRPr lang="en-US" dirty="0"/>
          </a:p>
        </p:txBody>
      </p:sp>
      <p:sp>
        <p:nvSpPr>
          <p:cNvPr id="5" name="Footer Placeholder 4">
            <a:extLst>
              <a:ext uri="{FF2B5EF4-FFF2-40B4-BE49-F238E27FC236}">
                <a16:creationId xmlns:a16="http://schemas.microsoft.com/office/drawing/2014/main" id="{01687261-4538-4237-826F-C8F19D43D8F8}"/>
              </a:ext>
            </a:extLst>
          </p:cNvPr>
          <p:cNvSpPr>
            <a:spLocks noGrp="1"/>
          </p:cNvSpPr>
          <p:nvPr>
            <p:ph type="ftr" sz="quarter" idx="11"/>
          </p:nvPr>
        </p:nvSpPr>
        <p:spPr/>
        <p:txBody>
          <a:bodyPr/>
          <a:lstStyle/>
          <a:p>
            <a:r>
              <a:rPr lang="en-US"/>
              <a:t>CONFIDENTIAL</a:t>
            </a:r>
          </a:p>
        </p:txBody>
      </p:sp>
      <p:sp>
        <p:nvSpPr>
          <p:cNvPr id="6" name="Slide Number Placeholder 5">
            <a:extLst>
              <a:ext uri="{FF2B5EF4-FFF2-40B4-BE49-F238E27FC236}">
                <a16:creationId xmlns:a16="http://schemas.microsoft.com/office/drawing/2014/main" id="{0ECDCA22-B0F7-4A5A-8667-F94EE15EAC9C}"/>
              </a:ext>
            </a:extLst>
          </p:cNvPr>
          <p:cNvSpPr>
            <a:spLocks noGrp="1"/>
          </p:cNvSpPr>
          <p:nvPr>
            <p:ph type="sldNum" sz="quarter" idx="12"/>
          </p:nvPr>
        </p:nvSpPr>
        <p:spPr/>
        <p:txBody>
          <a:bodyPr/>
          <a:lstStyle/>
          <a:p>
            <a:fld id="{87B38E54-94CE-4098-98FF-B9DD5071DB3D}" type="slidenum">
              <a:rPr lang="en-US" smtClean="0"/>
              <a:t>7</a:t>
            </a:fld>
            <a:endParaRPr lang="en-US"/>
          </a:p>
        </p:txBody>
      </p:sp>
      <p:pic>
        <p:nvPicPr>
          <p:cNvPr id="7" name="Picture 6">
            <a:extLst>
              <a:ext uri="{FF2B5EF4-FFF2-40B4-BE49-F238E27FC236}">
                <a16:creationId xmlns:a16="http://schemas.microsoft.com/office/drawing/2014/main" id="{CC6E10DF-937F-4E6E-811A-C54DF1F9C79B}"/>
              </a:ext>
            </a:extLst>
          </p:cNvPr>
          <p:cNvPicPr>
            <a:picLocks noChangeAspect="1"/>
          </p:cNvPicPr>
          <p:nvPr/>
        </p:nvPicPr>
        <p:blipFill>
          <a:blip r:embed="rId2"/>
          <a:stretch>
            <a:fillRect/>
          </a:stretch>
        </p:blipFill>
        <p:spPr>
          <a:xfrm>
            <a:off x="1822465" y="1219200"/>
            <a:ext cx="5499069" cy="2755631"/>
          </a:xfrm>
          <a:prstGeom prst="rect">
            <a:avLst/>
          </a:prstGeom>
        </p:spPr>
      </p:pic>
    </p:spTree>
    <p:extLst>
      <p:ext uri="{BB962C8B-B14F-4D97-AF65-F5344CB8AC3E}">
        <p14:creationId xmlns:p14="http://schemas.microsoft.com/office/powerpoint/2010/main" val="14294874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CEFE61-6754-4F7E-B6B9-8B43236BA51A}"/>
              </a:ext>
            </a:extLst>
          </p:cNvPr>
          <p:cNvSpPr>
            <a:spLocks noGrp="1"/>
          </p:cNvSpPr>
          <p:nvPr>
            <p:ph type="title"/>
          </p:nvPr>
        </p:nvSpPr>
        <p:spPr/>
        <p:txBody>
          <a:bodyPr/>
          <a:lstStyle/>
          <a:p>
            <a:r>
              <a:rPr lang="en-US" dirty="0"/>
              <a:t>Short Insert Templates</a:t>
            </a:r>
          </a:p>
        </p:txBody>
      </p:sp>
      <p:sp>
        <p:nvSpPr>
          <p:cNvPr id="3" name="Content Placeholder 2">
            <a:extLst>
              <a:ext uri="{FF2B5EF4-FFF2-40B4-BE49-F238E27FC236}">
                <a16:creationId xmlns:a16="http://schemas.microsoft.com/office/drawing/2014/main" id="{B179E3F9-C1FF-40BB-8314-C698EC7486FC}"/>
              </a:ext>
            </a:extLst>
          </p:cNvPr>
          <p:cNvSpPr>
            <a:spLocks noGrp="1"/>
          </p:cNvSpPr>
          <p:nvPr>
            <p:ph idx="1"/>
          </p:nvPr>
        </p:nvSpPr>
        <p:spPr>
          <a:xfrm>
            <a:off x="457200" y="3124200"/>
            <a:ext cx="8229600" cy="1371600"/>
          </a:xfrm>
        </p:spPr>
        <p:txBody>
          <a:bodyPr>
            <a:normAutofit fontScale="70000" lnSpcReduction="20000"/>
          </a:bodyPr>
          <a:lstStyle/>
          <a:p>
            <a:r>
              <a:rPr lang="en-US" dirty="0"/>
              <a:t>Where the insert is the longest, the ligation product can be determined from the DDO/UDO fusion.</a:t>
            </a:r>
          </a:p>
          <a:p>
            <a:r>
              <a:rPr lang="en-US" dirty="0"/>
              <a:t>Of the sequences examined, most are the product of </a:t>
            </a:r>
            <a:r>
              <a:rPr lang="en-US" dirty="0" err="1"/>
              <a:t>misligation</a:t>
            </a:r>
            <a:r>
              <a:rPr lang="en-US" dirty="0"/>
              <a:t>. Note also the frequent simple repeats.</a:t>
            </a:r>
          </a:p>
        </p:txBody>
      </p:sp>
      <p:sp>
        <p:nvSpPr>
          <p:cNvPr id="4" name="Date Placeholder 3">
            <a:extLst>
              <a:ext uri="{FF2B5EF4-FFF2-40B4-BE49-F238E27FC236}">
                <a16:creationId xmlns:a16="http://schemas.microsoft.com/office/drawing/2014/main" id="{C0AA5552-CF9C-4C64-BC41-72C59A71A64E}"/>
              </a:ext>
            </a:extLst>
          </p:cNvPr>
          <p:cNvSpPr>
            <a:spLocks noGrp="1"/>
          </p:cNvSpPr>
          <p:nvPr>
            <p:ph type="dt" sz="half" idx="10"/>
          </p:nvPr>
        </p:nvSpPr>
        <p:spPr/>
        <p:txBody>
          <a:bodyPr/>
          <a:lstStyle/>
          <a:p>
            <a:fld id="{D216710F-EC0E-4641-A774-A1AB6C23D870}" type="datetime1">
              <a:rPr lang="en-US" smtClean="0"/>
              <a:t>11/9/2021</a:t>
            </a:fld>
            <a:endParaRPr lang="en-US" dirty="0"/>
          </a:p>
        </p:txBody>
      </p:sp>
      <p:sp>
        <p:nvSpPr>
          <p:cNvPr id="5" name="Footer Placeholder 4">
            <a:extLst>
              <a:ext uri="{FF2B5EF4-FFF2-40B4-BE49-F238E27FC236}">
                <a16:creationId xmlns:a16="http://schemas.microsoft.com/office/drawing/2014/main" id="{C9993A8C-A6F9-4DFD-80F8-930277C1AE98}"/>
              </a:ext>
            </a:extLst>
          </p:cNvPr>
          <p:cNvSpPr>
            <a:spLocks noGrp="1"/>
          </p:cNvSpPr>
          <p:nvPr>
            <p:ph type="ftr" sz="quarter" idx="11"/>
          </p:nvPr>
        </p:nvSpPr>
        <p:spPr/>
        <p:txBody>
          <a:bodyPr/>
          <a:lstStyle/>
          <a:p>
            <a:r>
              <a:rPr lang="en-US"/>
              <a:t>CONFIDENTIAL</a:t>
            </a:r>
          </a:p>
        </p:txBody>
      </p:sp>
      <p:sp>
        <p:nvSpPr>
          <p:cNvPr id="6" name="Slide Number Placeholder 5">
            <a:extLst>
              <a:ext uri="{FF2B5EF4-FFF2-40B4-BE49-F238E27FC236}">
                <a16:creationId xmlns:a16="http://schemas.microsoft.com/office/drawing/2014/main" id="{562CCF6A-FD70-4921-9480-F0340AF00D91}"/>
              </a:ext>
            </a:extLst>
          </p:cNvPr>
          <p:cNvSpPr>
            <a:spLocks noGrp="1"/>
          </p:cNvSpPr>
          <p:nvPr>
            <p:ph type="sldNum" sz="quarter" idx="12"/>
          </p:nvPr>
        </p:nvSpPr>
        <p:spPr/>
        <p:txBody>
          <a:bodyPr/>
          <a:lstStyle/>
          <a:p>
            <a:fld id="{87B38E54-94CE-4098-98FF-B9DD5071DB3D}" type="slidenum">
              <a:rPr lang="en-US" smtClean="0"/>
              <a:t>8</a:t>
            </a:fld>
            <a:endParaRPr lang="en-US"/>
          </a:p>
        </p:txBody>
      </p:sp>
      <p:pic>
        <p:nvPicPr>
          <p:cNvPr id="8" name="Picture 7">
            <a:extLst>
              <a:ext uri="{FF2B5EF4-FFF2-40B4-BE49-F238E27FC236}">
                <a16:creationId xmlns:a16="http://schemas.microsoft.com/office/drawing/2014/main" id="{44986170-B959-47B1-8497-61BFD7F1E4AA}"/>
              </a:ext>
            </a:extLst>
          </p:cNvPr>
          <p:cNvPicPr>
            <a:picLocks noChangeAspect="1"/>
          </p:cNvPicPr>
          <p:nvPr/>
        </p:nvPicPr>
        <p:blipFill>
          <a:blip r:embed="rId2"/>
          <a:stretch>
            <a:fillRect/>
          </a:stretch>
        </p:blipFill>
        <p:spPr>
          <a:xfrm>
            <a:off x="641087" y="990600"/>
            <a:ext cx="7861826" cy="1905000"/>
          </a:xfrm>
          <a:prstGeom prst="rect">
            <a:avLst/>
          </a:prstGeom>
        </p:spPr>
      </p:pic>
    </p:spTree>
    <p:extLst>
      <p:ext uri="{BB962C8B-B14F-4D97-AF65-F5344CB8AC3E}">
        <p14:creationId xmlns:p14="http://schemas.microsoft.com/office/powerpoint/2010/main" val="21207584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7987D-F7DE-4910-BD55-4AE4ECE84E8A}"/>
              </a:ext>
            </a:extLst>
          </p:cNvPr>
          <p:cNvSpPr>
            <a:spLocks noGrp="1"/>
          </p:cNvSpPr>
          <p:nvPr>
            <p:ph type="title"/>
          </p:nvPr>
        </p:nvSpPr>
        <p:spPr/>
        <p:txBody>
          <a:bodyPr/>
          <a:lstStyle/>
          <a:p>
            <a:r>
              <a:rPr lang="en-US" sz="3200" dirty="0"/>
              <a:t>TempO-Seq Biochemical Steps</a:t>
            </a:r>
            <a:endParaRPr lang="en-US" dirty="0"/>
          </a:p>
        </p:txBody>
      </p:sp>
      <p:sp>
        <p:nvSpPr>
          <p:cNvPr id="3" name="Content Placeholder 2">
            <a:extLst>
              <a:ext uri="{FF2B5EF4-FFF2-40B4-BE49-F238E27FC236}">
                <a16:creationId xmlns:a16="http://schemas.microsoft.com/office/drawing/2014/main" id="{33444188-52D3-44DD-9E76-328CC817200E}"/>
              </a:ext>
            </a:extLst>
          </p:cNvPr>
          <p:cNvSpPr>
            <a:spLocks noGrp="1"/>
          </p:cNvSpPr>
          <p:nvPr>
            <p:ph idx="1"/>
          </p:nvPr>
        </p:nvSpPr>
        <p:spPr>
          <a:xfrm>
            <a:off x="5882445" y="1219200"/>
            <a:ext cx="3185354" cy="4952999"/>
          </a:xfrm>
        </p:spPr>
        <p:txBody>
          <a:bodyPr>
            <a:normAutofit lnSpcReduction="10000"/>
          </a:bodyPr>
          <a:lstStyle/>
          <a:p>
            <a:r>
              <a:rPr lang="en-US" sz="1600" dirty="0"/>
              <a:t>Schematic for one RNA target is shown.</a:t>
            </a:r>
          </a:p>
          <a:p>
            <a:r>
              <a:rPr lang="en-US" sz="1600" dirty="0"/>
              <a:t>Each target is exposed to a ~1000-fold excess of detector oligos (DOs). </a:t>
            </a:r>
          </a:p>
          <a:p>
            <a:r>
              <a:rPr lang="en-US" sz="1600" dirty="0"/>
              <a:t>Each test starts with 3 </a:t>
            </a:r>
            <a:r>
              <a:rPr lang="en-US" sz="1600" dirty="0" err="1"/>
              <a:t>fmol</a:t>
            </a:r>
            <a:r>
              <a:rPr lang="en-US" sz="1600" dirty="0"/>
              <a:t> of DOs per target. After digestion and ligation, there should be ~3 </a:t>
            </a:r>
            <a:r>
              <a:rPr lang="en-US" sz="1600" dirty="0" err="1"/>
              <a:t>amol</a:t>
            </a:r>
            <a:r>
              <a:rPr lang="en-US" sz="1600" dirty="0"/>
              <a:t> of DOs per target as amplifiable template.</a:t>
            </a:r>
          </a:p>
          <a:p>
            <a:r>
              <a:rPr lang="en-US" sz="1600" dirty="0"/>
              <a:t>Each amplification starts with 20 </a:t>
            </a:r>
            <a:r>
              <a:rPr lang="en-US" sz="1600" dirty="0" err="1"/>
              <a:t>pmol</a:t>
            </a:r>
            <a:r>
              <a:rPr lang="en-US" sz="1600" dirty="0"/>
              <a:t> of each primer. In the WT assay, there would be ~60 </a:t>
            </a:r>
            <a:r>
              <a:rPr lang="en-US" sz="1600" dirty="0" err="1"/>
              <a:t>fmol</a:t>
            </a:r>
            <a:r>
              <a:rPr lang="en-US" sz="1600" dirty="0"/>
              <a:t> of amplifiable templates. That means a ~300-fold greater number of primers to templates, sufficient to efficiently amplify all templates from the first cycle for maximum sensitivity and repeatability.</a:t>
            </a:r>
          </a:p>
          <a:p>
            <a:endParaRPr lang="en-US" sz="1600" dirty="0"/>
          </a:p>
        </p:txBody>
      </p:sp>
      <p:sp>
        <p:nvSpPr>
          <p:cNvPr id="4" name="Date Placeholder 3">
            <a:extLst>
              <a:ext uri="{FF2B5EF4-FFF2-40B4-BE49-F238E27FC236}">
                <a16:creationId xmlns:a16="http://schemas.microsoft.com/office/drawing/2014/main" id="{4996EE50-8E08-4A0A-9AE6-AB5CA75EFCD7}"/>
              </a:ext>
            </a:extLst>
          </p:cNvPr>
          <p:cNvSpPr>
            <a:spLocks noGrp="1"/>
          </p:cNvSpPr>
          <p:nvPr>
            <p:ph type="dt" sz="half" idx="10"/>
          </p:nvPr>
        </p:nvSpPr>
        <p:spPr/>
        <p:txBody>
          <a:bodyPr/>
          <a:lstStyle/>
          <a:p>
            <a:fld id="{D216710F-EC0E-4641-A774-A1AB6C23D870}" type="datetime1">
              <a:rPr lang="en-US" smtClean="0"/>
              <a:t>11/8/2021</a:t>
            </a:fld>
            <a:endParaRPr lang="en-US" dirty="0"/>
          </a:p>
        </p:txBody>
      </p:sp>
      <p:sp>
        <p:nvSpPr>
          <p:cNvPr id="5" name="Footer Placeholder 4">
            <a:extLst>
              <a:ext uri="{FF2B5EF4-FFF2-40B4-BE49-F238E27FC236}">
                <a16:creationId xmlns:a16="http://schemas.microsoft.com/office/drawing/2014/main" id="{80A5B2F1-02CB-42DA-B546-77B44A55E93A}"/>
              </a:ext>
            </a:extLst>
          </p:cNvPr>
          <p:cNvSpPr>
            <a:spLocks noGrp="1"/>
          </p:cNvSpPr>
          <p:nvPr>
            <p:ph type="ftr" sz="quarter" idx="11"/>
          </p:nvPr>
        </p:nvSpPr>
        <p:spPr/>
        <p:txBody>
          <a:bodyPr/>
          <a:lstStyle/>
          <a:p>
            <a:r>
              <a:rPr lang="en-US"/>
              <a:t>CONFIDENTIAL</a:t>
            </a:r>
          </a:p>
        </p:txBody>
      </p:sp>
      <p:sp>
        <p:nvSpPr>
          <p:cNvPr id="6" name="Slide Number Placeholder 5">
            <a:extLst>
              <a:ext uri="{FF2B5EF4-FFF2-40B4-BE49-F238E27FC236}">
                <a16:creationId xmlns:a16="http://schemas.microsoft.com/office/drawing/2014/main" id="{9D6F5217-A6FA-4E34-ACDE-457738DAEAC1}"/>
              </a:ext>
            </a:extLst>
          </p:cNvPr>
          <p:cNvSpPr>
            <a:spLocks noGrp="1"/>
          </p:cNvSpPr>
          <p:nvPr>
            <p:ph type="sldNum" sz="quarter" idx="12"/>
          </p:nvPr>
        </p:nvSpPr>
        <p:spPr/>
        <p:txBody>
          <a:bodyPr/>
          <a:lstStyle/>
          <a:p>
            <a:fld id="{87B38E54-94CE-4098-98FF-B9DD5071DB3D}" type="slidenum">
              <a:rPr lang="en-US" smtClean="0"/>
              <a:t>9</a:t>
            </a:fld>
            <a:endParaRPr lang="en-US"/>
          </a:p>
        </p:txBody>
      </p:sp>
      <p:grpSp>
        <p:nvGrpSpPr>
          <p:cNvPr id="7" name="Group 6">
            <a:extLst>
              <a:ext uri="{FF2B5EF4-FFF2-40B4-BE49-F238E27FC236}">
                <a16:creationId xmlns:a16="http://schemas.microsoft.com/office/drawing/2014/main" id="{A22A2812-158C-4E9B-84DE-DDDCC16B8CE9}"/>
              </a:ext>
            </a:extLst>
          </p:cNvPr>
          <p:cNvGrpSpPr/>
          <p:nvPr/>
        </p:nvGrpSpPr>
        <p:grpSpPr>
          <a:xfrm>
            <a:off x="4322636" y="1810457"/>
            <a:ext cx="649452" cy="173816"/>
            <a:chOff x="10414672" y="912220"/>
            <a:chExt cx="713833" cy="191047"/>
          </a:xfrm>
        </p:grpSpPr>
        <p:cxnSp>
          <p:nvCxnSpPr>
            <p:cNvPr id="8" name="Straight Connector 7">
              <a:extLst>
                <a:ext uri="{FF2B5EF4-FFF2-40B4-BE49-F238E27FC236}">
                  <a16:creationId xmlns:a16="http://schemas.microsoft.com/office/drawing/2014/main" id="{DE15B1B6-521F-4B59-91CD-EAA1F410C5C8}"/>
                </a:ext>
              </a:extLst>
            </p:cNvPr>
            <p:cNvCxnSpPr>
              <a:cxnSpLocks/>
            </p:cNvCxnSpPr>
            <p:nvPr/>
          </p:nvCxnSpPr>
          <p:spPr>
            <a:xfrm flipH="1" flipV="1">
              <a:off x="10414672" y="917317"/>
              <a:ext cx="358250" cy="0"/>
            </a:xfrm>
            <a:prstGeom prst="line">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7EFD305F-4F90-4919-BA54-A179C88794C6}"/>
                </a:ext>
              </a:extLst>
            </p:cNvPr>
            <p:cNvCxnSpPr>
              <a:cxnSpLocks/>
            </p:cNvCxnSpPr>
            <p:nvPr/>
          </p:nvCxnSpPr>
          <p:spPr>
            <a:xfrm flipH="1" flipV="1">
              <a:off x="10757818" y="912220"/>
              <a:ext cx="370687" cy="191047"/>
            </a:xfrm>
            <a:prstGeom prst="line">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grpSp>
      <p:grpSp>
        <p:nvGrpSpPr>
          <p:cNvPr id="10" name="Group 9">
            <a:extLst>
              <a:ext uri="{FF2B5EF4-FFF2-40B4-BE49-F238E27FC236}">
                <a16:creationId xmlns:a16="http://schemas.microsoft.com/office/drawing/2014/main" id="{98B94055-C245-4DC7-A61B-1A01FFDE2ECA}"/>
              </a:ext>
            </a:extLst>
          </p:cNvPr>
          <p:cNvGrpSpPr/>
          <p:nvPr/>
        </p:nvGrpSpPr>
        <p:grpSpPr>
          <a:xfrm>
            <a:off x="4878929" y="1771879"/>
            <a:ext cx="835770" cy="202800"/>
            <a:chOff x="6269472" y="486884"/>
            <a:chExt cx="918621" cy="222904"/>
          </a:xfrm>
        </p:grpSpPr>
        <p:cxnSp>
          <p:nvCxnSpPr>
            <p:cNvPr id="11" name="Straight Connector 10">
              <a:extLst>
                <a:ext uri="{FF2B5EF4-FFF2-40B4-BE49-F238E27FC236}">
                  <a16:creationId xmlns:a16="http://schemas.microsoft.com/office/drawing/2014/main" id="{3F8F3ADF-9195-426F-9CBB-A2D834137A01}"/>
                </a:ext>
              </a:extLst>
            </p:cNvPr>
            <p:cNvCxnSpPr/>
            <p:nvPr/>
          </p:nvCxnSpPr>
          <p:spPr>
            <a:xfrm>
              <a:off x="6829843" y="537794"/>
              <a:ext cx="35825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18512D7-465B-41BB-AEA8-EEB78683723F}"/>
                </a:ext>
              </a:extLst>
            </p:cNvPr>
            <p:cNvCxnSpPr/>
            <p:nvPr/>
          </p:nvCxnSpPr>
          <p:spPr>
            <a:xfrm>
              <a:off x="6269472" y="537794"/>
              <a:ext cx="358250" cy="0"/>
            </a:xfrm>
            <a:prstGeom prst="line">
              <a:avLst/>
            </a:prstGeom>
            <a:ln w="28575">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3" name="Group 12">
              <a:extLst>
                <a:ext uri="{FF2B5EF4-FFF2-40B4-BE49-F238E27FC236}">
                  <a16:creationId xmlns:a16="http://schemas.microsoft.com/office/drawing/2014/main" id="{B2B1485A-7E63-4FD4-935B-DBB50C2C1715}"/>
                </a:ext>
              </a:extLst>
            </p:cNvPr>
            <p:cNvGrpSpPr/>
            <p:nvPr/>
          </p:nvGrpSpPr>
          <p:grpSpPr>
            <a:xfrm flipH="1">
              <a:off x="6554267" y="486884"/>
              <a:ext cx="352299" cy="222904"/>
              <a:chOff x="3202738" y="1213572"/>
              <a:chExt cx="899213" cy="398302"/>
            </a:xfrm>
          </p:grpSpPr>
          <p:sp>
            <p:nvSpPr>
              <p:cNvPr id="14" name="Oval 13">
                <a:extLst>
                  <a:ext uri="{FF2B5EF4-FFF2-40B4-BE49-F238E27FC236}">
                    <a16:creationId xmlns:a16="http://schemas.microsoft.com/office/drawing/2014/main" id="{316DB154-F241-41CE-A64C-8FB7C434AA2E}"/>
                  </a:ext>
                </a:extLst>
              </p:cNvPr>
              <p:cNvSpPr/>
              <p:nvPr/>
            </p:nvSpPr>
            <p:spPr>
              <a:xfrm>
                <a:off x="3202738" y="1227826"/>
                <a:ext cx="899213" cy="384048"/>
              </a:xfrm>
              <a:prstGeom prst="ellipse">
                <a:avLst/>
              </a:prstGeom>
              <a:noFill/>
              <a:ln w="28575">
                <a:solidFill>
                  <a:srgbClr val="FF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5" name="Rectangle 14">
                <a:extLst>
                  <a:ext uri="{FF2B5EF4-FFF2-40B4-BE49-F238E27FC236}">
                    <a16:creationId xmlns:a16="http://schemas.microsoft.com/office/drawing/2014/main" id="{884A5CD3-7B3D-41F5-9136-ADECF03B357E}"/>
                  </a:ext>
                </a:extLst>
              </p:cNvPr>
              <p:cNvSpPr/>
              <p:nvPr/>
            </p:nvSpPr>
            <p:spPr>
              <a:xfrm>
                <a:off x="3331197" y="1238135"/>
                <a:ext cx="642295" cy="51206"/>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6" name="Rectangle 15">
                <a:extLst>
                  <a:ext uri="{FF2B5EF4-FFF2-40B4-BE49-F238E27FC236}">
                    <a16:creationId xmlns:a16="http://schemas.microsoft.com/office/drawing/2014/main" id="{91581DFA-9703-4039-937C-F61ED71C0BF9}"/>
                  </a:ext>
                </a:extLst>
              </p:cNvPr>
              <p:cNvSpPr/>
              <p:nvPr/>
            </p:nvSpPr>
            <p:spPr>
              <a:xfrm>
                <a:off x="3284124" y="1213572"/>
                <a:ext cx="700178" cy="15167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grpSp>
      </p:grpSp>
      <p:sp>
        <p:nvSpPr>
          <p:cNvPr id="17" name="TextBox 16">
            <a:extLst>
              <a:ext uri="{FF2B5EF4-FFF2-40B4-BE49-F238E27FC236}">
                <a16:creationId xmlns:a16="http://schemas.microsoft.com/office/drawing/2014/main" id="{65E8F4B3-A0B1-4DBE-AB82-09EB5CFEB926}"/>
              </a:ext>
            </a:extLst>
          </p:cNvPr>
          <p:cNvSpPr txBox="1"/>
          <p:nvPr/>
        </p:nvSpPr>
        <p:spPr>
          <a:xfrm>
            <a:off x="723752" y="1466103"/>
            <a:ext cx="634708" cy="210013"/>
          </a:xfrm>
          <a:prstGeom prst="rect">
            <a:avLst/>
          </a:prstGeom>
          <a:noFill/>
          <a:ln w="19050">
            <a:noFill/>
          </a:ln>
        </p:spPr>
        <p:txBody>
          <a:bodyPr wrap="none" rtlCol="0">
            <a:spAutoFit/>
          </a:bodyPr>
          <a:lstStyle/>
          <a:p>
            <a:r>
              <a:rPr lang="en-US" sz="900" dirty="0"/>
              <a:t>RNA target</a:t>
            </a:r>
          </a:p>
        </p:txBody>
      </p:sp>
      <p:cxnSp>
        <p:nvCxnSpPr>
          <p:cNvPr id="18" name="Straight Connector 17">
            <a:extLst>
              <a:ext uri="{FF2B5EF4-FFF2-40B4-BE49-F238E27FC236}">
                <a16:creationId xmlns:a16="http://schemas.microsoft.com/office/drawing/2014/main" id="{86B6AB65-132D-41D4-85A6-FE50FBA7013A}"/>
              </a:ext>
            </a:extLst>
          </p:cNvPr>
          <p:cNvCxnSpPr/>
          <p:nvPr/>
        </p:nvCxnSpPr>
        <p:spPr>
          <a:xfrm>
            <a:off x="780270" y="1507182"/>
            <a:ext cx="2770482" cy="0"/>
          </a:xfrm>
          <a:prstGeom prst="line">
            <a:avLst/>
          </a:prstGeom>
          <a:ln w="28575">
            <a:solidFill>
              <a:schemeClr val="accent6"/>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80EED6A8-0123-4101-81F3-D717B4DA1A46}"/>
              </a:ext>
            </a:extLst>
          </p:cNvPr>
          <p:cNvSpPr txBox="1"/>
          <p:nvPr/>
        </p:nvSpPr>
        <p:spPr>
          <a:xfrm>
            <a:off x="765656" y="1122732"/>
            <a:ext cx="3071156" cy="336022"/>
          </a:xfrm>
          <a:prstGeom prst="rect">
            <a:avLst/>
          </a:prstGeom>
          <a:noFill/>
        </p:spPr>
        <p:txBody>
          <a:bodyPr wrap="none" rtlCol="0">
            <a:spAutoFit/>
          </a:bodyPr>
          <a:lstStyle/>
          <a:p>
            <a:r>
              <a:rPr lang="en-US" dirty="0"/>
              <a:t>1) Contact sample with probe pair</a:t>
            </a:r>
          </a:p>
        </p:txBody>
      </p:sp>
      <p:grpSp>
        <p:nvGrpSpPr>
          <p:cNvPr id="20" name="Group 19">
            <a:extLst>
              <a:ext uri="{FF2B5EF4-FFF2-40B4-BE49-F238E27FC236}">
                <a16:creationId xmlns:a16="http://schemas.microsoft.com/office/drawing/2014/main" id="{8E758D16-797E-4CD9-BB1F-2762A50DB42C}"/>
              </a:ext>
            </a:extLst>
          </p:cNvPr>
          <p:cNvGrpSpPr/>
          <p:nvPr/>
        </p:nvGrpSpPr>
        <p:grpSpPr>
          <a:xfrm>
            <a:off x="5220153" y="1361310"/>
            <a:ext cx="649452" cy="173816"/>
            <a:chOff x="10414672" y="912220"/>
            <a:chExt cx="713833" cy="191047"/>
          </a:xfrm>
        </p:grpSpPr>
        <p:cxnSp>
          <p:nvCxnSpPr>
            <p:cNvPr id="21" name="Straight Connector 20">
              <a:extLst>
                <a:ext uri="{FF2B5EF4-FFF2-40B4-BE49-F238E27FC236}">
                  <a16:creationId xmlns:a16="http://schemas.microsoft.com/office/drawing/2014/main" id="{1DC10F84-417A-44BA-A2C1-5A04CD2662BE}"/>
                </a:ext>
              </a:extLst>
            </p:cNvPr>
            <p:cNvCxnSpPr>
              <a:cxnSpLocks/>
            </p:cNvCxnSpPr>
            <p:nvPr/>
          </p:nvCxnSpPr>
          <p:spPr>
            <a:xfrm flipH="1" flipV="1">
              <a:off x="10414672" y="917317"/>
              <a:ext cx="358250" cy="0"/>
            </a:xfrm>
            <a:prstGeom prst="line">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73DEA586-4A0C-4A12-8B05-62F6B8D17E54}"/>
                </a:ext>
              </a:extLst>
            </p:cNvPr>
            <p:cNvCxnSpPr>
              <a:cxnSpLocks/>
            </p:cNvCxnSpPr>
            <p:nvPr/>
          </p:nvCxnSpPr>
          <p:spPr>
            <a:xfrm flipH="1" flipV="1">
              <a:off x="10757818" y="912220"/>
              <a:ext cx="370687" cy="191047"/>
            </a:xfrm>
            <a:prstGeom prst="line">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grpSp>
      <p:grpSp>
        <p:nvGrpSpPr>
          <p:cNvPr id="23" name="Group 22">
            <a:extLst>
              <a:ext uri="{FF2B5EF4-FFF2-40B4-BE49-F238E27FC236}">
                <a16:creationId xmlns:a16="http://schemas.microsoft.com/office/drawing/2014/main" id="{76517CCF-62B5-427B-9597-64CFE781AE83}"/>
              </a:ext>
            </a:extLst>
          </p:cNvPr>
          <p:cNvGrpSpPr/>
          <p:nvPr/>
        </p:nvGrpSpPr>
        <p:grpSpPr>
          <a:xfrm>
            <a:off x="4890555" y="1625045"/>
            <a:ext cx="835770" cy="202800"/>
            <a:chOff x="6269472" y="486884"/>
            <a:chExt cx="918621" cy="222904"/>
          </a:xfrm>
        </p:grpSpPr>
        <p:cxnSp>
          <p:nvCxnSpPr>
            <p:cNvPr id="24" name="Straight Connector 23">
              <a:extLst>
                <a:ext uri="{FF2B5EF4-FFF2-40B4-BE49-F238E27FC236}">
                  <a16:creationId xmlns:a16="http://schemas.microsoft.com/office/drawing/2014/main" id="{BFB36CB7-91A5-437F-980B-E22ED1062FC7}"/>
                </a:ext>
              </a:extLst>
            </p:cNvPr>
            <p:cNvCxnSpPr/>
            <p:nvPr/>
          </p:nvCxnSpPr>
          <p:spPr>
            <a:xfrm>
              <a:off x="6829843" y="537794"/>
              <a:ext cx="35825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EC0292B-1E16-4129-BE5B-949822C307AA}"/>
                </a:ext>
              </a:extLst>
            </p:cNvPr>
            <p:cNvCxnSpPr/>
            <p:nvPr/>
          </p:nvCxnSpPr>
          <p:spPr>
            <a:xfrm>
              <a:off x="6269472" y="537794"/>
              <a:ext cx="358250" cy="0"/>
            </a:xfrm>
            <a:prstGeom prst="line">
              <a:avLst/>
            </a:prstGeom>
            <a:ln w="28575">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26" name="Group 25">
              <a:extLst>
                <a:ext uri="{FF2B5EF4-FFF2-40B4-BE49-F238E27FC236}">
                  <a16:creationId xmlns:a16="http://schemas.microsoft.com/office/drawing/2014/main" id="{13ECF2F7-9393-4AB8-B64C-B8217B13DC13}"/>
                </a:ext>
              </a:extLst>
            </p:cNvPr>
            <p:cNvGrpSpPr/>
            <p:nvPr/>
          </p:nvGrpSpPr>
          <p:grpSpPr>
            <a:xfrm flipH="1">
              <a:off x="6554267" y="486884"/>
              <a:ext cx="352299" cy="222904"/>
              <a:chOff x="3202738" y="1213572"/>
              <a:chExt cx="899213" cy="398302"/>
            </a:xfrm>
          </p:grpSpPr>
          <p:sp>
            <p:nvSpPr>
              <p:cNvPr id="27" name="Oval 26">
                <a:extLst>
                  <a:ext uri="{FF2B5EF4-FFF2-40B4-BE49-F238E27FC236}">
                    <a16:creationId xmlns:a16="http://schemas.microsoft.com/office/drawing/2014/main" id="{FC873348-688E-49FB-88DF-5A506AE6E1BB}"/>
                  </a:ext>
                </a:extLst>
              </p:cNvPr>
              <p:cNvSpPr/>
              <p:nvPr/>
            </p:nvSpPr>
            <p:spPr>
              <a:xfrm>
                <a:off x="3202738" y="1227826"/>
                <a:ext cx="899213" cy="384048"/>
              </a:xfrm>
              <a:prstGeom prst="ellipse">
                <a:avLst/>
              </a:prstGeom>
              <a:noFill/>
              <a:ln w="28575">
                <a:solidFill>
                  <a:srgbClr val="FF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28" name="Rectangle 27">
                <a:extLst>
                  <a:ext uri="{FF2B5EF4-FFF2-40B4-BE49-F238E27FC236}">
                    <a16:creationId xmlns:a16="http://schemas.microsoft.com/office/drawing/2014/main" id="{E43C94DE-7E0C-4530-887F-77D2471918A8}"/>
                  </a:ext>
                </a:extLst>
              </p:cNvPr>
              <p:cNvSpPr/>
              <p:nvPr/>
            </p:nvSpPr>
            <p:spPr>
              <a:xfrm>
                <a:off x="3331197" y="1238135"/>
                <a:ext cx="642295" cy="51206"/>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29" name="Rectangle 28">
                <a:extLst>
                  <a:ext uri="{FF2B5EF4-FFF2-40B4-BE49-F238E27FC236}">
                    <a16:creationId xmlns:a16="http://schemas.microsoft.com/office/drawing/2014/main" id="{45F3D556-1E00-46CE-A1F4-F70313F1AE9B}"/>
                  </a:ext>
                </a:extLst>
              </p:cNvPr>
              <p:cNvSpPr/>
              <p:nvPr/>
            </p:nvSpPr>
            <p:spPr>
              <a:xfrm>
                <a:off x="3284124" y="1213572"/>
                <a:ext cx="700178" cy="15167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grpSp>
      </p:grpSp>
      <p:grpSp>
        <p:nvGrpSpPr>
          <p:cNvPr id="30" name="Group 29">
            <a:extLst>
              <a:ext uri="{FF2B5EF4-FFF2-40B4-BE49-F238E27FC236}">
                <a16:creationId xmlns:a16="http://schemas.microsoft.com/office/drawing/2014/main" id="{683EB078-7254-47BA-A28A-9018CF69A92C}"/>
              </a:ext>
            </a:extLst>
          </p:cNvPr>
          <p:cNvGrpSpPr/>
          <p:nvPr/>
        </p:nvGrpSpPr>
        <p:grpSpPr>
          <a:xfrm>
            <a:off x="4546800" y="1267633"/>
            <a:ext cx="649452" cy="173816"/>
            <a:chOff x="10414672" y="912220"/>
            <a:chExt cx="713833" cy="191047"/>
          </a:xfrm>
        </p:grpSpPr>
        <p:cxnSp>
          <p:nvCxnSpPr>
            <p:cNvPr id="31" name="Straight Connector 30">
              <a:extLst>
                <a:ext uri="{FF2B5EF4-FFF2-40B4-BE49-F238E27FC236}">
                  <a16:creationId xmlns:a16="http://schemas.microsoft.com/office/drawing/2014/main" id="{387BAE80-C072-47A4-8FA4-A379FC60E789}"/>
                </a:ext>
              </a:extLst>
            </p:cNvPr>
            <p:cNvCxnSpPr>
              <a:cxnSpLocks/>
            </p:cNvCxnSpPr>
            <p:nvPr/>
          </p:nvCxnSpPr>
          <p:spPr>
            <a:xfrm flipH="1" flipV="1">
              <a:off x="10414672" y="917317"/>
              <a:ext cx="358250" cy="0"/>
            </a:xfrm>
            <a:prstGeom prst="line">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D9B32E1E-35AF-4B1A-A0FE-D6CD600340CE}"/>
                </a:ext>
              </a:extLst>
            </p:cNvPr>
            <p:cNvCxnSpPr>
              <a:cxnSpLocks/>
            </p:cNvCxnSpPr>
            <p:nvPr/>
          </p:nvCxnSpPr>
          <p:spPr>
            <a:xfrm flipH="1" flipV="1">
              <a:off x="10757818" y="912220"/>
              <a:ext cx="370687" cy="191047"/>
            </a:xfrm>
            <a:prstGeom prst="line">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grpSp>
      <p:grpSp>
        <p:nvGrpSpPr>
          <p:cNvPr id="33" name="Group 32">
            <a:extLst>
              <a:ext uri="{FF2B5EF4-FFF2-40B4-BE49-F238E27FC236}">
                <a16:creationId xmlns:a16="http://schemas.microsoft.com/office/drawing/2014/main" id="{3A04FED5-E13D-4176-8416-164E0CFF5401}"/>
              </a:ext>
            </a:extLst>
          </p:cNvPr>
          <p:cNvGrpSpPr/>
          <p:nvPr/>
        </p:nvGrpSpPr>
        <p:grpSpPr>
          <a:xfrm>
            <a:off x="4250840" y="1562330"/>
            <a:ext cx="835770" cy="202800"/>
            <a:chOff x="6269472" y="486884"/>
            <a:chExt cx="918621" cy="222904"/>
          </a:xfrm>
        </p:grpSpPr>
        <p:cxnSp>
          <p:nvCxnSpPr>
            <p:cNvPr id="34" name="Straight Connector 33">
              <a:extLst>
                <a:ext uri="{FF2B5EF4-FFF2-40B4-BE49-F238E27FC236}">
                  <a16:creationId xmlns:a16="http://schemas.microsoft.com/office/drawing/2014/main" id="{E190CE40-8B09-4D63-A7B6-8BD85FB6DEAB}"/>
                </a:ext>
              </a:extLst>
            </p:cNvPr>
            <p:cNvCxnSpPr/>
            <p:nvPr/>
          </p:nvCxnSpPr>
          <p:spPr>
            <a:xfrm>
              <a:off x="6829843" y="537794"/>
              <a:ext cx="35825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A326AEB-2000-4D6D-A52C-4DF9F0B9C6E2}"/>
                </a:ext>
              </a:extLst>
            </p:cNvPr>
            <p:cNvCxnSpPr/>
            <p:nvPr/>
          </p:nvCxnSpPr>
          <p:spPr>
            <a:xfrm>
              <a:off x="6269472" y="537794"/>
              <a:ext cx="358250" cy="0"/>
            </a:xfrm>
            <a:prstGeom prst="line">
              <a:avLst/>
            </a:prstGeom>
            <a:ln w="28575">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36" name="Group 35">
              <a:extLst>
                <a:ext uri="{FF2B5EF4-FFF2-40B4-BE49-F238E27FC236}">
                  <a16:creationId xmlns:a16="http://schemas.microsoft.com/office/drawing/2014/main" id="{E45B5BE0-8329-40CD-9A26-45BE5B543A2E}"/>
                </a:ext>
              </a:extLst>
            </p:cNvPr>
            <p:cNvGrpSpPr/>
            <p:nvPr/>
          </p:nvGrpSpPr>
          <p:grpSpPr>
            <a:xfrm flipH="1">
              <a:off x="6554267" y="486884"/>
              <a:ext cx="352299" cy="222904"/>
              <a:chOff x="3202738" y="1213572"/>
              <a:chExt cx="899213" cy="398302"/>
            </a:xfrm>
          </p:grpSpPr>
          <p:sp>
            <p:nvSpPr>
              <p:cNvPr id="37" name="Oval 36">
                <a:extLst>
                  <a:ext uri="{FF2B5EF4-FFF2-40B4-BE49-F238E27FC236}">
                    <a16:creationId xmlns:a16="http://schemas.microsoft.com/office/drawing/2014/main" id="{B6F4B19E-5127-416A-88B0-5F8D4D814351}"/>
                  </a:ext>
                </a:extLst>
              </p:cNvPr>
              <p:cNvSpPr/>
              <p:nvPr/>
            </p:nvSpPr>
            <p:spPr>
              <a:xfrm>
                <a:off x="3202738" y="1227826"/>
                <a:ext cx="899213" cy="384048"/>
              </a:xfrm>
              <a:prstGeom prst="ellipse">
                <a:avLst/>
              </a:prstGeom>
              <a:noFill/>
              <a:ln w="28575">
                <a:solidFill>
                  <a:srgbClr val="FF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38" name="Rectangle 37">
                <a:extLst>
                  <a:ext uri="{FF2B5EF4-FFF2-40B4-BE49-F238E27FC236}">
                    <a16:creationId xmlns:a16="http://schemas.microsoft.com/office/drawing/2014/main" id="{FABA5185-F283-4BFF-9735-828C1F3CF5B4}"/>
                  </a:ext>
                </a:extLst>
              </p:cNvPr>
              <p:cNvSpPr/>
              <p:nvPr/>
            </p:nvSpPr>
            <p:spPr>
              <a:xfrm>
                <a:off x="3331197" y="1238135"/>
                <a:ext cx="642295" cy="51206"/>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39" name="Rectangle 38">
                <a:extLst>
                  <a:ext uri="{FF2B5EF4-FFF2-40B4-BE49-F238E27FC236}">
                    <a16:creationId xmlns:a16="http://schemas.microsoft.com/office/drawing/2014/main" id="{4F52141D-3CD2-4597-BADD-773F0CD1FDA0}"/>
                  </a:ext>
                </a:extLst>
              </p:cNvPr>
              <p:cNvSpPr/>
              <p:nvPr/>
            </p:nvSpPr>
            <p:spPr>
              <a:xfrm>
                <a:off x="3284124" y="1213572"/>
                <a:ext cx="700178" cy="15167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grpSp>
      </p:grpSp>
      <p:grpSp>
        <p:nvGrpSpPr>
          <p:cNvPr id="40" name="Group 39">
            <a:extLst>
              <a:ext uri="{FF2B5EF4-FFF2-40B4-BE49-F238E27FC236}">
                <a16:creationId xmlns:a16="http://schemas.microsoft.com/office/drawing/2014/main" id="{B0B6F396-7C46-4211-AE03-1A83D9982053}"/>
              </a:ext>
            </a:extLst>
          </p:cNvPr>
          <p:cNvGrpSpPr/>
          <p:nvPr/>
        </p:nvGrpSpPr>
        <p:grpSpPr>
          <a:xfrm>
            <a:off x="5133845" y="1455958"/>
            <a:ext cx="649452" cy="173816"/>
            <a:chOff x="10414672" y="912220"/>
            <a:chExt cx="713833" cy="191047"/>
          </a:xfrm>
        </p:grpSpPr>
        <p:cxnSp>
          <p:nvCxnSpPr>
            <p:cNvPr id="41" name="Straight Connector 40">
              <a:extLst>
                <a:ext uri="{FF2B5EF4-FFF2-40B4-BE49-F238E27FC236}">
                  <a16:creationId xmlns:a16="http://schemas.microsoft.com/office/drawing/2014/main" id="{0B5105CC-2E49-4C55-A952-27EC76BC3CC4}"/>
                </a:ext>
              </a:extLst>
            </p:cNvPr>
            <p:cNvCxnSpPr>
              <a:cxnSpLocks/>
            </p:cNvCxnSpPr>
            <p:nvPr/>
          </p:nvCxnSpPr>
          <p:spPr>
            <a:xfrm flipH="1" flipV="1">
              <a:off x="10414672" y="917317"/>
              <a:ext cx="358250" cy="0"/>
            </a:xfrm>
            <a:prstGeom prst="line">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CFB4D977-BB79-4CF9-930E-D888847EB5CC}"/>
                </a:ext>
              </a:extLst>
            </p:cNvPr>
            <p:cNvCxnSpPr>
              <a:cxnSpLocks/>
            </p:cNvCxnSpPr>
            <p:nvPr/>
          </p:nvCxnSpPr>
          <p:spPr>
            <a:xfrm flipH="1" flipV="1">
              <a:off x="10757818" y="912220"/>
              <a:ext cx="370687" cy="191047"/>
            </a:xfrm>
            <a:prstGeom prst="line">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grpSp>
      <p:grpSp>
        <p:nvGrpSpPr>
          <p:cNvPr id="43" name="Group 42">
            <a:extLst>
              <a:ext uri="{FF2B5EF4-FFF2-40B4-BE49-F238E27FC236}">
                <a16:creationId xmlns:a16="http://schemas.microsoft.com/office/drawing/2014/main" id="{F621F87D-1F28-4102-A77D-9F37935787E6}"/>
              </a:ext>
            </a:extLst>
          </p:cNvPr>
          <p:cNvGrpSpPr/>
          <p:nvPr/>
        </p:nvGrpSpPr>
        <p:grpSpPr>
          <a:xfrm>
            <a:off x="4287691" y="1416857"/>
            <a:ext cx="835770" cy="202800"/>
            <a:chOff x="6269472" y="486884"/>
            <a:chExt cx="918621" cy="222904"/>
          </a:xfrm>
        </p:grpSpPr>
        <p:cxnSp>
          <p:nvCxnSpPr>
            <p:cNvPr id="44" name="Straight Connector 43">
              <a:extLst>
                <a:ext uri="{FF2B5EF4-FFF2-40B4-BE49-F238E27FC236}">
                  <a16:creationId xmlns:a16="http://schemas.microsoft.com/office/drawing/2014/main" id="{09C16A55-2DC4-4F41-B641-FE496EACE59E}"/>
                </a:ext>
              </a:extLst>
            </p:cNvPr>
            <p:cNvCxnSpPr/>
            <p:nvPr/>
          </p:nvCxnSpPr>
          <p:spPr>
            <a:xfrm>
              <a:off x="6829843" y="537794"/>
              <a:ext cx="35825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14E05077-9017-4C59-B7CF-B695CDFB2097}"/>
                </a:ext>
              </a:extLst>
            </p:cNvPr>
            <p:cNvCxnSpPr/>
            <p:nvPr/>
          </p:nvCxnSpPr>
          <p:spPr>
            <a:xfrm>
              <a:off x="6269472" y="537794"/>
              <a:ext cx="358250" cy="0"/>
            </a:xfrm>
            <a:prstGeom prst="line">
              <a:avLst/>
            </a:prstGeom>
            <a:ln w="28575">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46" name="Group 45">
              <a:extLst>
                <a:ext uri="{FF2B5EF4-FFF2-40B4-BE49-F238E27FC236}">
                  <a16:creationId xmlns:a16="http://schemas.microsoft.com/office/drawing/2014/main" id="{E7BA5243-7E0D-4ADD-AE2F-D5D18BA8B131}"/>
                </a:ext>
              </a:extLst>
            </p:cNvPr>
            <p:cNvGrpSpPr/>
            <p:nvPr/>
          </p:nvGrpSpPr>
          <p:grpSpPr>
            <a:xfrm flipH="1">
              <a:off x="6554267" y="486884"/>
              <a:ext cx="352299" cy="222904"/>
              <a:chOff x="3202738" y="1213572"/>
              <a:chExt cx="899213" cy="398302"/>
            </a:xfrm>
          </p:grpSpPr>
          <p:sp>
            <p:nvSpPr>
              <p:cNvPr id="47" name="Oval 46">
                <a:extLst>
                  <a:ext uri="{FF2B5EF4-FFF2-40B4-BE49-F238E27FC236}">
                    <a16:creationId xmlns:a16="http://schemas.microsoft.com/office/drawing/2014/main" id="{9AA12D4A-6C2E-4AD1-BCC6-534BBC30E486}"/>
                  </a:ext>
                </a:extLst>
              </p:cNvPr>
              <p:cNvSpPr/>
              <p:nvPr/>
            </p:nvSpPr>
            <p:spPr>
              <a:xfrm>
                <a:off x="3202738" y="1227826"/>
                <a:ext cx="899213" cy="384048"/>
              </a:xfrm>
              <a:prstGeom prst="ellipse">
                <a:avLst/>
              </a:prstGeom>
              <a:noFill/>
              <a:ln w="28575">
                <a:solidFill>
                  <a:srgbClr val="FF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48" name="Rectangle 47">
                <a:extLst>
                  <a:ext uri="{FF2B5EF4-FFF2-40B4-BE49-F238E27FC236}">
                    <a16:creationId xmlns:a16="http://schemas.microsoft.com/office/drawing/2014/main" id="{5302F954-B968-4FFA-8672-D62EB7BFB92F}"/>
                  </a:ext>
                </a:extLst>
              </p:cNvPr>
              <p:cNvSpPr/>
              <p:nvPr/>
            </p:nvSpPr>
            <p:spPr>
              <a:xfrm>
                <a:off x="3331197" y="1238135"/>
                <a:ext cx="642295" cy="51206"/>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49" name="Rectangle 48">
                <a:extLst>
                  <a:ext uri="{FF2B5EF4-FFF2-40B4-BE49-F238E27FC236}">
                    <a16:creationId xmlns:a16="http://schemas.microsoft.com/office/drawing/2014/main" id="{10A72BD2-C79B-4458-A4E8-89531FA961A2}"/>
                  </a:ext>
                </a:extLst>
              </p:cNvPr>
              <p:cNvSpPr/>
              <p:nvPr/>
            </p:nvSpPr>
            <p:spPr>
              <a:xfrm>
                <a:off x="3284124" y="1213572"/>
                <a:ext cx="700178" cy="15167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grpSp>
      </p:grpSp>
      <p:sp>
        <p:nvSpPr>
          <p:cNvPr id="50" name="TextBox 49">
            <a:extLst>
              <a:ext uri="{FF2B5EF4-FFF2-40B4-BE49-F238E27FC236}">
                <a16:creationId xmlns:a16="http://schemas.microsoft.com/office/drawing/2014/main" id="{9DAD0FF8-9714-4082-9744-0D0195772B8C}"/>
              </a:ext>
            </a:extLst>
          </p:cNvPr>
          <p:cNvSpPr txBox="1"/>
          <p:nvPr/>
        </p:nvSpPr>
        <p:spPr>
          <a:xfrm flipH="1">
            <a:off x="3757690" y="1329761"/>
            <a:ext cx="227431" cy="336022"/>
          </a:xfrm>
          <a:prstGeom prst="rect">
            <a:avLst/>
          </a:prstGeom>
          <a:noFill/>
        </p:spPr>
        <p:txBody>
          <a:bodyPr wrap="square" rtlCol="0">
            <a:spAutoFit/>
          </a:bodyPr>
          <a:lstStyle/>
          <a:p>
            <a:r>
              <a:rPr lang="en-US" dirty="0"/>
              <a:t>+</a:t>
            </a:r>
          </a:p>
        </p:txBody>
      </p:sp>
      <p:sp>
        <p:nvSpPr>
          <p:cNvPr id="51" name="TextBox 50">
            <a:extLst>
              <a:ext uri="{FF2B5EF4-FFF2-40B4-BE49-F238E27FC236}">
                <a16:creationId xmlns:a16="http://schemas.microsoft.com/office/drawing/2014/main" id="{FDCF4039-6856-4226-BA62-4562E0F53DE9}"/>
              </a:ext>
            </a:extLst>
          </p:cNvPr>
          <p:cNvSpPr txBox="1"/>
          <p:nvPr/>
        </p:nvSpPr>
        <p:spPr>
          <a:xfrm>
            <a:off x="1668069" y="1636047"/>
            <a:ext cx="2516371" cy="280018"/>
          </a:xfrm>
          <a:prstGeom prst="rect">
            <a:avLst/>
          </a:prstGeom>
          <a:noFill/>
        </p:spPr>
        <p:txBody>
          <a:bodyPr wrap="none" rtlCol="0">
            <a:spAutoFit/>
          </a:bodyPr>
          <a:lstStyle/>
          <a:p>
            <a:r>
              <a:rPr lang="en-US" sz="1400" dirty="0"/>
              <a:t>probe pair with multiple sequences</a:t>
            </a:r>
          </a:p>
        </p:txBody>
      </p:sp>
      <p:cxnSp>
        <p:nvCxnSpPr>
          <p:cNvPr id="52" name="Straight Connector 51">
            <a:extLst>
              <a:ext uri="{FF2B5EF4-FFF2-40B4-BE49-F238E27FC236}">
                <a16:creationId xmlns:a16="http://schemas.microsoft.com/office/drawing/2014/main" id="{7C5F0CD5-69FA-432D-9199-C049AFA7758B}"/>
              </a:ext>
            </a:extLst>
          </p:cNvPr>
          <p:cNvCxnSpPr/>
          <p:nvPr/>
        </p:nvCxnSpPr>
        <p:spPr>
          <a:xfrm>
            <a:off x="804985" y="2402943"/>
            <a:ext cx="2770482" cy="0"/>
          </a:xfrm>
          <a:prstGeom prst="line">
            <a:avLst/>
          </a:prstGeom>
          <a:ln w="28575">
            <a:solidFill>
              <a:schemeClr val="accent6"/>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B70FFE89-1C4E-4A5C-AC5C-CA5386B748D7}"/>
              </a:ext>
            </a:extLst>
          </p:cNvPr>
          <p:cNvSpPr txBox="1"/>
          <p:nvPr/>
        </p:nvSpPr>
        <p:spPr>
          <a:xfrm>
            <a:off x="765656" y="1977117"/>
            <a:ext cx="2377528" cy="336022"/>
          </a:xfrm>
          <a:prstGeom prst="rect">
            <a:avLst/>
          </a:prstGeom>
          <a:noFill/>
        </p:spPr>
        <p:txBody>
          <a:bodyPr wrap="none" rtlCol="0">
            <a:spAutoFit/>
          </a:bodyPr>
          <a:lstStyle/>
          <a:p>
            <a:r>
              <a:rPr lang="en-US" dirty="0"/>
              <a:t>2) Probes bind RNA target</a:t>
            </a:r>
          </a:p>
        </p:txBody>
      </p:sp>
      <p:sp>
        <p:nvSpPr>
          <p:cNvPr id="54" name="TextBox 53">
            <a:extLst>
              <a:ext uri="{FF2B5EF4-FFF2-40B4-BE49-F238E27FC236}">
                <a16:creationId xmlns:a16="http://schemas.microsoft.com/office/drawing/2014/main" id="{65ADD847-9A0A-43A3-8A3F-95C15C1271BF}"/>
              </a:ext>
            </a:extLst>
          </p:cNvPr>
          <p:cNvSpPr txBox="1"/>
          <p:nvPr/>
        </p:nvSpPr>
        <p:spPr>
          <a:xfrm flipH="1">
            <a:off x="3705266" y="2232729"/>
            <a:ext cx="227431" cy="336022"/>
          </a:xfrm>
          <a:prstGeom prst="rect">
            <a:avLst/>
          </a:prstGeom>
          <a:noFill/>
        </p:spPr>
        <p:txBody>
          <a:bodyPr wrap="square" rtlCol="0">
            <a:spAutoFit/>
          </a:bodyPr>
          <a:lstStyle/>
          <a:p>
            <a:r>
              <a:rPr lang="en-US" dirty="0"/>
              <a:t>+</a:t>
            </a:r>
          </a:p>
        </p:txBody>
      </p:sp>
      <p:grpSp>
        <p:nvGrpSpPr>
          <p:cNvPr id="55" name="Group 54">
            <a:extLst>
              <a:ext uri="{FF2B5EF4-FFF2-40B4-BE49-F238E27FC236}">
                <a16:creationId xmlns:a16="http://schemas.microsoft.com/office/drawing/2014/main" id="{38E777E0-59F6-4F1D-A53E-CAA4D776FE2C}"/>
              </a:ext>
            </a:extLst>
          </p:cNvPr>
          <p:cNvGrpSpPr/>
          <p:nvPr/>
        </p:nvGrpSpPr>
        <p:grpSpPr>
          <a:xfrm>
            <a:off x="4285785" y="2676973"/>
            <a:ext cx="649452" cy="173816"/>
            <a:chOff x="10414672" y="912220"/>
            <a:chExt cx="713833" cy="191047"/>
          </a:xfrm>
        </p:grpSpPr>
        <p:cxnSp>
          <p:nvCxnSpPr>
            <p:cNvPr id="56" name="Straight Connector 55">
              <a:extLst>
                <a:ext uri="{FF2B5EF4-FFF2-40B4-BE49-F238E27FC236}">
                  <a16:creationId xmlns:a16="http://schemas.microsoft.com/office/drawing/2014/main" id="{65884B5B-39F7-4CCB-AED9-7951C3C4D463}"/>
                </a:ext>
              </a:extLst>
            </p:cNvPr>
            <p:cNvCxnSpPr>
              <a:cxnSpLocks/>
            </p:cNvCxnSpPr>
            <p:nvPr/>
          </p:nvCxnSpPr>
          <p:spPr>
            <a:xfrm flipH="1" flipV="1">
              <a:off x="10414672" y="917317"/>
              <a:ext cx="358250" cy="0"/>
            </a:xfrm>
            <a:prstGeom prst="line">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99BE9FE8-557F-4D2E-B601-04E314B7EBD2}"/>
                </a:ext>
              </a:extLst>
            </p:cNvPr>
            <p:cNvCxnSpPr>
              <a:cxnSpLocks/>
            </p:cNvCxnSpPr>
            <p:nvPr/>
          </p:nvCxnSpPr>
          <p:spPr>
            <a:xfrm flipH="1" flipV="1">
              <a:off x="10757818" y="912220"/>
              <a:ext cx="370687" cy="191047"/>
            </a:xfrm>
            <a:prstGeom prst="line">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grpSp>
      <p:grpSp>
        <p:nvGrpSpPr>
          <p:cNvPr id="58" name="Group 57">
            <a:extLst>
              <a:ext uri="{FF2B5EF4-FFF2-40B4-BE49-F238E27FC236}">
                <a16:creationId xmlns:a16="http://schemas.microsoft.com/office/drawing/2014/main" id="{E3F01B2F-1867-4F7D-BB37-41B048EB9A15}"/>
              </a:ext>
            </a:extLst>
          </p:cNvPr>
          <p:cNvGrpSpPr/>
          <p:nvPr/>
        </p:nvGrpSpPr>
        <p:grpSpPr>
          <a:xfrm>
            <a:off x="1567733" y="2417178"/>
            <a:ext cx="835770" cy="202800"/>
            <a:chOff x="6269472" y="486884"/>
            <a:chExt cx="918621" cy="222904"/>
          </a:xfrm>
        </p:grpSpPr>
        <p:cxnSp>
          <p:nvCxnSpPr>
            <p:cNvPr id="59" name="Straight Connector 58">
              <a:extLst>
                <a:ext uri="{FF2B5EF4-FFF2-40B4-BE49-F238E27FC236}">
                  <a16:creationId xmlns:a16="http://schemas.microsoft.com/office/drawing/2014/main" id="{DE2C5620-603C-4427-A740-5F482A565456}"/>
                </a:ext>
              </a:extLst>
            </p:cNvPr>
            <p:cNvCxnSpPr/>
            <p:nvPr/>
          </p:nvCxnSpPr>
          <p:spPr>
            <a:xfrm>
              <a:off x="6829843" y="537794"/>
              <a:ext cx="35825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D059CB03-27C1-43F3-9079-BDD79B92146F}"/>
                </a:ext>
              </a:extLst>
            </p:cNvPr>
            <p:cNvCxnSpPr/>
            <p:nvPr/>
          </p:nvCxnSpPr>
          <p:spPr>
            <a:xfrm>
              <a:off x="6269472" y="537794"/>
              <a:ext cx="358250" cy="0"/>
            </a:xfrm>
            <a:prstGeom prst="line">
              <a:avLst/>
            </a:prstGeom>
            <a:ln w="28575">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61" name="Group 60">
              <a:extLst>
                <a:ext uri="{FF2B5EF4-FFF2-40B4-BE49-F238E27FC236}">
                  <a16:creationId xmlns:a16="http://schemas.microsoft.com/office/drawing/2014/main" id="{710ABDED-A14D-4659-AFE8-BEB0D8512D51}"/>
                </a:ext>
              </a:extLst>
            </p:cNvPr>
            <p:cNvGrpSpPr/>
            <p:nvPr/>
          </p:nvGrpSpPr>
          <p:grpSpPr>
            <a:xfrm flipH="1">
              <a:off x="6554267" y="486884"/>
              <a:ext cx="352299" cy="222904"/>
              <a:chOff x="3202738" y="1213572"/>
              <a:chExt cx="899213" cy="398302"/>
            </a:xfrm>
          </p:grpSpPr>
          <p:sp>
            <p:nvSpPr>
              <p:cNvPr id="62" name="Oval 61">
                <a:extLst>
                  <a:ext uri="{FF2B5EF4-FFF2-40B4-BE49-F238E27FC236}">
                    <a16:creationId xmlns:a16="http://schemas.microsoft.com/office/drawing/2014/main" id="{D75B4091-205D-46C6-89B5-FC96A0B7B561}"/>
                  </a:ext>
                </a:extLst>
              </p:cNvPr>
              <p:cNvSpPr/>
              <p:nvPr/>
            </p:nvSpPr>
            <p:spPr>
              <a:xfrm>
                <a:off x="3202738" y="1227826"/>
                <a:ext cx="899213" cy="384048"/>
              </a:xfrm>
              <a:prstGeom prst="ellipse">
                <a:avLst/>
              </a:prstGeom>
              <a:noFill/>
              <a:ln w="28575">
                <a:solidFill>
                  <a:srgbClr val="FF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63" name="Rectangle 62">
                <a:extLst>
                  <a:ext uri="{FF2B5EF4-FFF2-40B4-BE49-F238E27FC236}">
                    <a16:creationId xmlns:a16="http://schemas.microsoft.com/office/drawing/2014/main" id="{F5120B27-1490-41A2-8A3A-4D2547350CDE}"/>
                  </a:ext>
                </a:extLst>
              </p:cNvPr>
              <p:cNvSpPr/>
              <p:nvPr/>
            </p:nvSpPr>
            <p:spPr>
              <a:xfrm>
                <a:off x="3331197" y="1238135"/>
                <a:ext cx="642295" cy="51206"/>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64" name="Rectangle 63">
                <a:extLst>
                  <a:ext uri="{FF2B5EF4-FFF2-40B4-BE49-F238E27FC236}">
                    <a16:creationId xmlns:a16="http://schemas.microsoft.com/office/drawing/2014/main" id="{944EED71-11F7-4E3E-974F-7BF6ABDE4D88}"/>
                  </a:ext>
                </a:extLst>
              </p:cNvPr>
              <p:cNvSpPr/>
              <p:nvPr/>
            </p:nvSpPr>
            <p:spPr>
              <a:xfrm>
                <a:off x="3284124" y="1213572"/>
                <a:ext cx="700178" cy="15167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grpSp>
      </p:grpSp>
      <p:grpSp>
        <p:nvGrpSpPr>
          <p:cNvPr id="65" name="Group 64">
            <a:extLst>
              <a:ext uri="{FF2B5EF4-FFF2-40B4-BE49-F238E27FC236}">
                <a16:creationId xmlns:a16="http://schemas.microsoft.com/office/drawing/2014/main" id="{B9F66ED1-38DB-4BF3-BF7F-B30679C827D3}"/>
              </a:ext>
            </a:extLst>
          </p:cNvPr>
          <p:cNvGrpSpPr/>
          <p:nvPr/>
        </p:nvGrpSpPr>
        <p:grpSpPr>
          <a:xfrm>
            <a:off x="5183302" y="2227826"/>
            <a:ext cx="649452" cy="173816"/>
            <a:chOff x="10414672" y="912220"/>
            <a:chExt cx="713833" cy="191047"/>
          </a:xfrm>
        </p:grpSpPr>
        <p:cxnSp>
          <p:nvCxnSpPr>
            <p:cNvPr id="66" name="Straight Connector 65">
              <a:extLst>
                <a:ext uri="{FF2B5EF4-FFF2-40B4-BE49-F238E27FC236}">
                  <a16:creationId xmlns:a16="http://schemas.microsoft.com/office/drawing/2014/main" id="{7C9860F1-323E-4CC3-9A7C-A295C467AC2F}"/>
                </a:ext>
              </a:extLst>
            </p:cNvPr>
            <p:cNvCxnSpPr>
              <a:cxnSpLocks/>
            </p:cNvCxnSpPr>
            <p:nvPr/>
          </p:nvCxnSpPr>
          <p:spPr>
            <a:xfrm flipH="1" flipV="1">
              <a:off x="10414672" y="917317"/>
              <a:ext cx="358250" cy="0"/>
            </a:xfrm>
            <a:prstGeom prst="line">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41FA4D80-7B56-43C8-B6EA-A58A49C5B972}"/>
                </a:ext>
              </a:extLst>
            </p:cNvPr>
            <p:cNvCxnSpPr>
              <a:cxnSpLocks/>
            </p:cNvCxnSpPr>
            <p:nvPr/>
          </p:nvCxnSpPr>
          <p:spPr>
            <a:xfrm flipH="1" flipV="1">
              <a:off x="10757818" y="912220"/>
              <a:ext cx="370687" cy="191047"/>
            </a:xfrm>
            <a:prstGeom prst="line">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grpSp>
      <p:grpSp>
        <p:nvGrpSpPr>
          <p:cNvPr id="68" name="Group 67">
            <a:extLst>
              <a:ext uri="{FF2B5EF4-FFF2-40B4-BE49-F238E27FC236}">
                <a16:creationId xmlns:a16="http://schemas.microsoft.com/office/drawing/2014/main" id="{16DB3D91-D111-4FB7-8AE5-2E750893EB19}"/>
              </a:ext>
            </a:extLst>
          </p:cNvPr>
          <p:cNvGrpSpPr/>
          <p:nvPr/>
        </p:nvGrpSpPr>
        <p:grpSpPr>
          <a:xfrm>
            <a:off x="4853704" y="2491561"/>
            <a:ext cx="835770" cy="202800"/>
            <a:chOff x="6269472" y="486884"/>
            <a:chExt cx="918621" cy="222904"/>
          </a:xfrm>
        </p:grpSpPr>
        <p:cxnSp>
          <p:nvCxnSpPr>
            <p:cNvPr id="69" name="Straight Connector 68">
              <a:extLst>
                <a:ext uri="{FF2B5EF4-FFF2-40B4-BE49-F238E27FC236}">
                  <a16:creationId xmlns:a16="http://schemas.microsoft.com/office/drawing/2014/main" id="{69894021-721C-4D8D-A1E3-116A11ED71C3}"/>
                </a:ext>
              </a:extLst>
            </p:cNvPr>
            <p:cNvCxnSpPr/>
            <p:nvPr/>
          </p:nvCxnSpPr>
          <p:spPr>
            <a:xfrm>
              <a:off x="6829843" y="537794"/>
              <a:ext cx="35825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92D41E01-7369-48CC-BEF6-8D618E9F2756}"/>
                </a:ext>
              </a:extLst>
            </p:cNvPr>
            <p:cNvCxnSpPr/>
            <p:nvPr/>
          </p:nvCxnSpPr>
          <p:spPr>
            <a:xfrm>
              <a:off x="6269472" y="537794"/>
              <a:ext cx="358250" cy="0"/>
            </a:xfrm>
            <a:prstGeom prst="line">
              <a:avLst/>
            </a:prstGeom>
            <a:ln w="28575">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71" name="Group 70">
              <a:extLst>
                <a:ext uri="{FF2B5EF4-FFF2-40B4-BE49-F238E27FC236}">
                  <a16:creationId xmlns:a16="http://schemas.microsoft.com/office/drawing/2014/main" id="{76E08AE3-111B-4926-B7C8-D350505C0E6F}"/>
                </a:ext>
              </a:extLst>
            </p:cNvPr>
            <p:cNvGrpSpPr/>
            <p:nvPr/>
          </p:nvGrpSpPr>
          <p:grpSpPr>
            <a:xfrm flipH="1">
              <a:off x="6554267" y="486884"/>
              <a:ext cx="352299" cy="222904"/>
              <a:chOff x="3202738" y="1213572"/>
              <a:chExt cx="899213" cy="398302"/>
            </a:xfrm>
          </p:grpSpPr>
          <p:sp>
            <p:nvSpPr>
              <p:cNvPr id="72" name="Oval 71">
                <a:extLst>
                  <a:ext uri="{FF2B5EF4-FFF2-40B4-BE49-F238E27FC236}">
                    <a16:creationId xmlns:a16="http://schemas.microsoft.com/office/drawing/2014/main" id="{1D9015D9-051E-49A3-8B4B-6AAA7CA457AA}"/>
                  </a:ext>
                </a:extLst>
              </p:cNvPr>
              <p:cNvSpPr/>
              <p:nvPr/>
            </p:nvSpPr>
            <p:spPr>
              <a:xfrm>
                <a:off x="3202738" y="1227826"/>
                <a:ext cx="899213" cy="384048"/>
              </a:xfrm>
              <a:prstGeom prst="ellipse">
                <a:avLst/>
              </a:prstGeom>
              <a:noFill/>
              <a:ln w="28575">
                <a:solidFill>
                  <a:srgbClr val="FF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73" name="Rectangle 72">
                <a:extLst>
                  <a:ext uri="{FF2B5EF4-FFF2-40B4-BE49-F238E27FC236}">
                    <a16:creationId xmlns:a16="http://schemas.microsoft.com/office/drawing/2014/main" id="{68965C08-5AE1-4B8D-939F-3C6C56793A5A}"/>
                  </a:ext>
                </a:extLst>
              </p:cNvPr>
              <p:cNvSpPr/>
              <p:nvPr/>
            </p:nvSpPr>
            <p:spPr>
              <a:xfrm>
                <a:off x="3331197" y="1238135"/>
                <a:ext cx="642295" cy="51206"/>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74" name="Rectangle 73">
                <a:extLst>
                  <a:ext uri="{FF2B5EF4-FFF2-40B4-BE49-F238E27FC236}">
                    <a16:creationId xmlns:a16="http://schemas.microsoft.com/office/drawing/2014/main" id="{006FFE2A-5694-4D5F-BD46-A4DD3174E894}"/>
                  </a:ext>
                </a:extLst>
              </p:cNvPr>
              <p:cNvSpPr/>
              <p:nvPr/>
            </p:nvSpPr>
            <p:spPr>
              <a:xfrm>
                <a:off x="3284124" y="1213572"/>
                <a:ext cx="700178" cy="15167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grpSp>
      </p:grpSp>
      <p:grpSp>
        <p:nvGrpSpPr>
          <p:cNvPr id="75" name="Group 74">
            <a:extLst>
              <a:ext uri="{FF2B5EF4-FFF2-40B4-BE49-F238E27FC236}">
                <a16:creationId xmlns:a16="http://schemas.microsoft.com/office/drawing/2014/main" id="{0E777AFC-2241-4C4E-8572-FC9EEDA26823}"/>
              </a:ext>
            </a:extLst>
          </p:cNvPr>
          <p:cNvGrpSpPr/>
          <p:nvPr/>
        </p:nvGrpSpPr>
        <p:grpSpPr>
          <a:xfrm>
            <a:off x="2413859" y="2459672"/>
            <a:ext cx="649452" cy="173816"/>
            <a:chOff x="10414672" y="912220"/>
            <a:chExt cx="713833" cy="191047"/>
          </a:xfrm>
        </p:grpSpPr>
        <p:cxnSp>
          <p:nvCxnSpPr>
            <p:cNvPr id="76" name="Straight Connector 75">
              <a:extLst>
                <a:ext uri="{FF2B5EF4-FFF2-40B4-BE49-F238E27FC236}">
                  <a16:creationId xmlns:a16="http://schemas.microsoft.com/office/drawing/2014/main" id="{D318F31F-D479-4CF4-9797-C99C5C4BBAFD}"/>
                </a:ext>
              </a:extLst>
            </p:cNvPr>
            <p:cNvCxnSpPr>
              <a:cxnSpLocks/>
            </p:cNvCxnSpPr>
            <p:nvPr/>
          </p:nvCxnSpPr>
          <p:spPr>
            <a:xfrm flipH="1" flipV="1">
              <a:off x="10414672" y="917317"/>
              <a:ext cx="358250" cy="0"/>
            </a:xfrm>
            <a:prstGeom prst="line">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6EBC3403-7067-4D14-8FCE-C31219ACBD22}"/>
                </a:ext>
              </a:extLst>
            </p:cNvPr>
            <p:cNvCxnSpPr>
              <a:cxnSpLocks/>
            </p:cNvCxnSpPr>
            <p:nvPr/>
          </p:nvCxnSpPr>
          <p:spPr>
            <a:xfrm flipH="1" flipV="1">
              <a:off x="10757818" y="912220"/>
              <a:ext cx="370687" cy="191047"/>
            </a:xfrm>
            <a:prstGeom prst="line">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grpSp>
      <p:grpSp>
        <p:nvGrpSpPr>
          <p:cNvPr id="78" name="Group 77">
            <a:extLst>
              <a:ext uri="{FF2B5EF4-FFF2-40B4-BE49-F238E27FC236}">
                <a16:creationId xmlns:a16="http://schemas.microsoft.com/office/drawing/2014/main" id="{526067D6-B8B9-4694-9E6B-E115B734F33A}"/>
              </a:ext>
            </a:extLst>
          </p:cNvPr>
          <p:cNvGrpSpPr/>
          <p:nvPr/>
        </p:nvGrpSpPr>
        <p:grpSpPr>
          <a:xfrm>
            <a:off x="4213989" y="2428846"/>
            <a:ext cx="835770" cy="202800"/>
            <a:chOff x="6269472" y="486884"/>
            <a:chExt cx="918621" cy="222904"/>
          </a:xfrm>
        </p:grpSpPr>
        <p:cxnSp>
          <p:nvCxnSpPr>
            <p:cNvPr id="79" name="Straight Connector 78">
              <a:extLst>
                <a:ext uri="{FF2B5EF4-FFF2-40B4-BE49-F238E27FC236}">
                  <a16:creationId xmlns:a16="http://schemas.microsoft.com/office/drawing/2014/main" id="{ED821AC1-1BAE-4869-A211-375F84195543}"/>
                </a:ext>
              </a:extLst>
            </p:cNvPr>
            <p:cNvCxnSpPr/>
            <p:nvPr/>
          </p:nvCxnSpPr>
          <p:spPr>
            <a:xfrm>
              <a:off x="6829843" y="537794"/>
              <a:ext cx="35825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19A31C88-BCFF-4980-B7BA-999611525726}"/>
                </a:ext>
              </a:extLst>
            </p:cNvPr>
            <p:cNvCxnSpPr/>
            <p:nvPr/>
          </p:nvCxnSpPr>
          <p:spPr>
            <a:xfrm>
              <a:off x="6269472" y="537794"/>
              <a:ext cx="358250" cy="0"/>
            </a:xfrm>
            <a:prstGeom prst="line">
              <a:avLst/>
            </a:prstGeom>
            <a:ln w="28575">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81" name="Group 80">
              <a:extLst>
                <a:ext uri="{FF2B5EF4-FFF2-40B4-BE49-F238E27FC236}">
                  <a16:creationId xmlns:a16="http://schemas.microsoft.com/office/drawing/2014/main" id="{3D9379D8-059A-463A-95A6-E7997EF3158F}"/>
                </a:ext>
              </a:extLst>
            </p:cNvPr>
            <p:cNvGrpSpPr/>
            <p:nvPr/>
          </p:nvGrpSpPr>
          <p:grpSpPr>
            <a:xfrm flipH="1">
              <a:off x="6554267" y="486884"/>
              <a:ext cx="352299" cy="222904"/>
              <a:chOff x="3202738" y="1213572"/>
              <a:chExt cx="899213" cy="398302"/>
            </a:xfrm>
          </p:grpSpPr>
          <p:sp>
            <p:nvSpPr>
              <p:cNvPr id="82" name="Oval 81">
                <a:extLst>
                  <a:ext uri="{FF2B5EF4-FFF2-40B4-BE49-F238E27FC236}">
                    <a16:creationId xmlns:a16="http://schemas.microsoft.com/office/drawing/2014/main" id="{475D23AD-B729-4A34-9778-64A9197CFAA9}"/>
                  </a:ext>
                </a:extLst>
              </p:cNvPr>
              <p:cNvSpPr/>
              <p:nvPr/>
            </p:nvSpPr>
            <p:spPr>
              <a:xfrm>
                <a:off x="3202738" y="1227826"/>
                <a:ext cx="899213" cy="384048"/>
              </a:xfrm>
              <a:prstGeom prst="ellipse">
                <a:avLst/>
              </a:prstGeom>
              <a:noFill/>
              <a:ln w="28575">
                <a:solidFill>
                  <a:srgbClr val="FF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83" name="Rectangle 82">
                <a:extLst>
                  <a:ext uri="{FF2B5EF4-FFF2-40B4-BE49-F238E27FC236}">
                    <a16:creationId xmlns:a16="http://schemas.microsoft.com/office/drawing/2014/main" id="{CAF2AD5F-2107-442D-A5C8-BD3CE58B681A}"/>
                  </a:ext>
                </a:extLst>
              </p:cNvPr>
              <p:cNvSpPr/>
              <p:nvPr/>
            </p:nvSpPr>
            <p:spPr>
              <a:xfrm>
                <a:off x="3331197" y="1238135"/>
                <a:ext cx="642295" cy="51206"/>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84" name="Rectangle 83">
                <a:extLst>
                  <a:ext uri="{FF2B5EF4-FFF2-40B4-BE49-F238E27FC236}">
                    <a16:creationId xmlns:a16="http://schemas.microsoft.com/office/drawing/2014/main" id="{9B71F451-24AA-4808-BF28-DDB245518FAC}"/>
                  </a:ext>
                </a:extLst>
              </p:cNvPr>
              <p:cNvSpPr/>
              <p:nvPr/>
            </p:nvSpPr>
            <p:spPr>
              <a:xfrm>
                <a:off x="3284124" y="1213572"/>
                <a:ext cx="700178" cy="15167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grpSp>
      </p:grpSp>
      <p:grpSp>
        <p:nvGrpSpPr>
          <p:cNvPr id="85" name="Group 84">
            <a:extLst>
              <a:ext uri="{FF2B5EF4-FFF2-40B4-BE49-F238E27FC236}">
                <a16:creationId xmlns:a16="http://schemas.microsoft.com/office/drawing/2014/main" id="{521CA7D8-4C48-4FCA-8CCD-19F90F41F382}"/>
              </a:ext>
            </a:extLst>
          </p:cNvPr>
          <p:cNvGrpSpPr/>
          <p:nvPr/>
        </p:nvGrpSpPr>
        <p:grpSpPr>
          <a:xfrm>
            <a:off x="5096994" y="2322474"/>
            <a:ext cx="649452" cy="173816"/>
            <a:chOff x="10414672" y="912220"/>
            <a:chExt cx="713833" cy="191047"/>
          </a:xfrm>
        </p:grpSpPr>
        <p:cxnSp>
          <p:nvCxnSpPr>
            <p:cNvPr id="86" name="Straight Connector 85">
              <a:extLst>
                <a:ext uri="{FF2B5EF4-FFF2-40B4-BE49-F238E27FC236}">
                  <a16:creationId xmlns:a16="http://schemas.microsoft.com/office/drawing/2014/main" id="{7F45FCF8-8A3B-44CE-B7A2-1951089521FD}"/>
                </a:ext>
              </a:extLst>
            </p:cNvPr>
            <p:cNvCxnSpPr>
              <a:cxnSpLocks/>
            </p:cNvCxnSpPr>
            <p:nvPr/>
          </p:nvCxnSpPr>
          <p:spPr>
            <a:xfrm flipH="1" flipV="1">
              <a:off x="10414672" y="917317"/>
              <a:ext cx="358250" cy="0"/>
            </a:xfrm>
            <a:prstGeom prst="line">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86E90938-C4E3-4F9F-A938-90BECB254DBD}"/>
                </a:ext>
              </a:extLst>
            </p:cNvPr>
            <p:cNvCxnSpPr>
              <a:cxnSpLocks/>
            </p:cNvCxnSpPr>
            <p:nvPr/>
          </p:nvCxnSpPr>
          <p:spPr>
            <a:xfrm flipH="1" flipV="1">
              <a:off x="10757818" y="912220"/>
              <a:ext cx="370687" cy="191047"/>
            </a:xfrm>
            <a:prstGeom prst="line">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grpSp>
      <p:grpSp>
        <p:nvGrpSpPr>
          <p:cNvPr id="88" name="Group 87">
            <a:extLst>
              <a:ext uri="{FF2B5EF4-FFF2-40B4-BE49-F238E27FC236}">
                <a16:creationId xmlns:a16="http://schemas.microsoft.com/office/drawing/2014/main" id="{2134B364-DDD4-4886-829F-D9B9785C4111}"/>
              </a:ext>
            </a:extLst>
          </p:cNvPr>
          <p:cNvGrpSpPr/>
          <p:nvPr/>
        </p:nvGrpSpPr>
        <p:grpSpPr>
          <a:xfrm>
            <a:off x="4250840" y="2283372"/>
            <a:ext cx="835770" cy="202800"/>
            <a:chOff x="6269472" y="486884"/>
            <a:chExt cx="918621" cy="222904"/>
          </a:xfrm>
        </p:grpSpPr>
        <p:cxnSp>
          <p:nvCxnSpPr>
            <p:cNvPr id="89" name="Straight Connector 88">
              <a:extLst>
                <a:ext uri="{FF2B5EF4-FFF2-40B4-BE49-F238E27FC236}">
                  <a16:creationId xmlns:a16="http://schemas.microsoft.com/office/drawing/2014/main" id="{1A162466-A8DB-440D-B6E0-C853B1231AD7}"/>
                </a:ext>
              </a:extLst>
            </p:cNvPr>
            <p:cNvCxnSpPr/>
            <p:nvPr/>
          </p:nvCxnSpPr>
          <p:spPr>
            <a:xfrm>
              <a:off x="6829843" y="537794"/>
              <a:ext cx="35825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85E851E8-CD06-46FA-A2D2-DF139C083632}"/>
                </a:ext>
              </a:extLst>
            </p:cNvPr>
            <p:cNvCxnSpPr/>
            <p:nvPr/>
          </p:nvCxnSpPr>
          <p:spPr>
            <a:xfrm>
              <a:off x="6269472" y="537794"/>
              <a:ext cx="358250" cy="0"/>
            </a:xfrm>
            <a:prstGeom prst="line">
              <a:avLst/>
            </a:prstGeom>
            <a:ln w="28575">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91" name="Group 90">
              <a:extLst>
                <a:ext uri="{FF2B5EF4-FFF2-40B4-BE49-F238E27FC236}">
                  <a16:creationId xmlns:a16="http://schemas.microsoft.com/office/drawing/2014/main" id="{3189DE1A-E436-4DF8-88F9-F94DFC4D222B}"/>
                </a:ext>
              </a:extLst>
            </p:cNvPr>
            <p:cNvGrpSpPr/>
            <p:nvPr/>
          </p:nvGrpSpPr>
          <p:grpSpPr>
            <a:xfrm flipH="1">
              <a:off x="6554267" y="486884"/>
              <a:ext cx="352299" cy="222904"/>
              <a:chOff x="3202738" y="1213572"/>
              <a:chExt cx="899213" cy="398302"/>
            </a:xfrm>
          </p:grpSpPr>
          <p:sp>
            <p:nvSpPr>
              <p:cNvPr id="92" name="Oval 91">
                <a:extLst>
                  <a:ext uri="{FF2B5EF4-FFF2-40B4-BE49-F238E27FC236}">
                    <a16:creationId xmlns:a16="http://schemas.microsoft.com/office/drawing/2014/main" id="{40C43391-35AF-4F2B-9B7C-FE44B16B8173}"/>
                  </a:ext>
                </a:extLst>
              </p:cNvPr>
              <p:cNvSpPr/>
              <p:nvPr/>
            </p:nvSpPr>
            <p:spPr>
              <a:xfrm>
                <a:off x="3202738" y="1227826"/>
                <a:ext cx="899213" cy="384048"/>
              </a:xfrm>
              <a:prstGeom prst="ellipse">
                <a:avLst/>
              </a:prstGeom>
              <a:noFill/>
              <a:ln w="28575">
                <a:solidFill>
                  <a:srgbClr val="FF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93" name="Rectangle 92">
                <a:extLst>
                  <a:ext uri="{FF2B5EF4-FFF2-40B4-BE49-F238E27FC236}">
                    <a16:creationId xmlns:a16="http://schemas.microsoft.com/office/drawing/2014/main" id="{279F96EE-2867-4351-AF9A-FE8252988E49}"/>
                  </a:ext>
                </a:extLst>
              </p:cNvPr>
              <p:cNvSpPr/>
              <p:nvPr/>
            </p:nvSpPr>
            <p:spPr>
              <a:xfrm>
                <a:off x="3331197" y="1238135"/>
                <a:ext cx="642295" cy="51206"/>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94" name="Rectangle 93">
                <a:extLst>
                  <a:ext uri="{FF2B5EF4-FFF2-40B4-BE49-F238E27FC236}">
                    <a16:creationId xmlns:a16="http://schemas.microsoft.com/office/drawing/2014/main" id="{7303E9D6-E5B9-4588-9AA5-A292C31064D2}"/>
                  </a:ext>
                </a:extLst>
              </p:cNvPr>
              <p:cNvSpPr/>
              <p:nvPr/>
            </p:nvSpPr>
            <p:spPr>
              <a:xfrm>
                <a:off x="3284124" y="1213572"/>
                <a:ext cx="700178" cy="15167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grpSp>
      </p:grpSp>
      <p:sp>
        <p:nvSpPr>
          <p:cNvPr id="95" name="TextBox 94">
            <a:extLst>
              <a:ext uri="{FF2B5EF4-FFF2-40B4-BE49-F238E27FC236}">
                <a16:creationId xmlns:a16="http://schemas.microsoft.com/office/drawing/2014/main" id="{64BDD854-69AC-4090-AC76-91DEB328D9FE}"/>
              </a:ext>
            </a:extLst>
          </p:cNvPr>
          <p:cNvSpPr txBox="1"/>
          <p:nvPr/>
        </p:nvSpPr>
        <p:spPr>
          <a:xfrm>
            <a:off x="4526392" y="2783621"/>
            <a:ext cx="1088278" cy="280018"/>
          </a:xfrm>
          <a:prstGeom prst="rect">
            <a:avLst/>
          </a:prstGeom>
          <a:noFill/>
        </p:spPr>
        <p:txBody>
          <a:bodyPr wrap="none" rtlCol="0">
            <a:spAutoFit/>
          </a:bodyPr>
          <a:lstStyle/>
          <a:p>
            <a:r>
              <a:rPr lang="en-US" sz="1400" dirty="0"/>
              <a:t>excess probes</a:t>
            </a:r>
          </a:p>
        </p:txBody>
      </p:sp>
      <p:cxnSp>
        <p:nvCxnSpPr>
          <p:cNvPr id="96" name="Straight Connector 95">
            <a:extLst>
              <a:ext uri="{FF2B5EF4-FFF2-40B4-BE49-F238E27FC236}">
                <a16:creationId xmlns:a16="http://schemas.microsoft.com/office/drawing/2014/main" id="{0FE79342-EC0D-4F2D-BB4A-38E65543D475}"/>
              </a:ext>
            </a:extLst>
          </p:cNvPr>
          <p:cNvCxnSpPr/>
          <p:nvPr/>
        </p:nvCxnSpPr>
        <p:spPr>
          <a:xfrm>
            <a:off x="836434" y="3439682"/>
            <a:ext cx="2770482" cy="0"/>
          </a:xfrm>
          <a:prstGeom prst="line">
            <a:avLst/>
          </a:prstGeom>
          <a:ln w="28575">
            <a:solidFill>
              <a:schemeClr val="accent6"/>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97" name="TextBox 96">
            <a:extLst>
              <a:ext uri="{FF2B5EF4-FFF2-40B4-BE49-F238E27FC236}">
                <a16:creationId xmlns:a16="http://schemas.microsoft.com/office/drawing/2014/main" id="{B055FBDC-2173-43BD-9084-198AB5508C83}"/>
              </a:ext>
            </a:extLst>
          </p:cNvPr>
          <p:cNvSpPr txBox="1"/>
          <p:nvPr/>
        </p:nvSpPr>
        <p:spPr>
          <a:xfrm>
            <a:off x="765656" y="3015525"/>
            <a:ext cx="2235099" cy="369332"/>
          </a:xfrm>
          <a:prstGeom prst="rect">
            <a:avLst/>
          </a:prstGeom>
          <a:noFill/>
        </p:spPr>
        <p:txBody>
          <a:bodyPr wrap="none" rtlCol="0">
            <a:spAutoFit/>
          </a:bodyPr>
          <a:lstStyle/>
          <a:p>
            <a:r>
              <a:rPr lang="en-US" dirty="0"/>
              <a:t>3) Add 3’ Exonuclease</a:t>
            </a:r>
          </a:p>
        </p:txBody>
      </p:sp>
      <p:grpSp>
        <p:nvGrpSpPr>
          <p:cNvPr id="98" name="Group 97">
            <a:extLst>
              <a:ext uri="{FF2B5EF4-FFF2-40B4-BE49-F238E27FC236}">
                <a16:creationId xmlns:a16="http://schemas.microsoft.com/office/drawing/2014/main" id="{1EF17A04-EBB7-4499-AE63-37296D1F92C7}"/>
              </a:ext>
            </a:extLst>
          </p:cNvPr>
          <p:cNvGrpSpPr/>
          <p:nvPr/>
        </p:nvGrpSpPr>
        <p:grpSpPr>
          <a:xfrm>
            <a:off x="1599183" y="3453917"/>
            <a:ext cx="835770" cy="202800"/>
            <a:chOff x="6269472" y="486884"/>
            <a:chExt cx="918621" cy="222904"/>
          </a:xfrm>
        </p:grpSpPr>
        <p:cxnSp>
          <p:nvCxnSpPr>
            <p:cNvPr id="99" name="Straight Connector 98">
              <a:extLst>
                <a:ext uri="{FF2B5EF4-FFF2-40B4-BE49-F238E27FC236}">
                  <a16:creationId xmlns:a16="http://schemas.microsoft.com/office/drawing/2014/main" id="{6248AD2B-6A89-4823-BA54-4329021E439B}"/>
                </a:ext>
              </a:extLst>
            </p:cNvPr>
            <p:cNvCxnSpPr/>
            <p:nvPr/>
          </p:nvCxnSpPr>
          <p:spPr>
            <a:xfrm>
              <a:off x="6829843" y="537794"/>
              <a:ext cx="35825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C803A2D3-43DE-4BDE-AA03-455692ED5EAF}"/>
                </a:ext>
              </a:extLst>
            </p:cNvPr>
            <p:cNvCxnSpPr/>
            <p:nvPr/>
          </p:nvCxnSpPr>
          <p:spPr>
            <a:xfrm>
              <a:off x="6269472" y="537794"/>
              <a:ext cx="358250" cy="0"/>
            </a:xfrm>
            <a:prstGeom prst="line">
              <a:avLst/>
            </a:prstGeom>
            <a:ln w="28575">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01" name="Group 100">
              <a:extLst>
                <a:ext uri="{FF2B5EF4-FFF2-40B4-BE49-F238E27FC236}">
                  <a16:creationId xmlns:a16="http://schemas.microsoft.com/office/drawing/2014/main" id="{A0B3194C-C47D-4A0C-B37B-B9884CB6EC8E}"/>
                </a:ext>
              </a:extLst>
            </p:cNvPr>
            <p:cNvGrpSpPr/>
            <p:nvPr/>
          </p:nvGrpSpPr>
          <p:grpSpPr>
            <a:xfrm flipH="1">
              <a:off x="6554267" y="486884"/>
              <a:ext cx="352299" cy="222904"/>
              <a:chOff x="3202738" y="1213572"/>
              <a:chExt cx="899213" cy="398302"/>
            </a:xfrm>
          </p:grpSpPr>
          <p:sp>
            <p:nvSpPr>
              <p:cNvPr id="102" name="Oval 101">
                <a:extLst>
                  <a:ext uri="{FF2B5EF4-FFF2-40B4-BE49-F238E27FC236}">
                    <a16:creationId xmlns:a16="http://schemas.microsoft.com/office/drawing/2014/main" id="{67FB465D-36B9-4BC3-B1B8-8267847BFCAE}"/>
                  </a:ext>
                </a:extLst>
              </p:cNvPr>
              <p:cNvSpPr/>
              <p:nvPr/>
            </p:nvSpPr>
            <p:spPr>
              <a:xfrm>
                <a:off x="3202738" y="1227826"/>
                <a:ext cx="899213" cy="384048"/>
              </a:xfrm>
              <a:prstGeom prst="ellipse">
                <a:avLst/>
              </a:prstGeom>
              <a:noFill/>
              <a:ln w="28575">
                <a:solidFill>
                  <a:srgbClr val="FF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03" name="Rectangle 102">
                <a:extLst>
                  <a:ext uri="{FF2B5EF4-FFF2-40B4-BE49-F238E27FC236}">
                    <a16:creationId xmlns:a16="http://schemas.microsoft.com/office/drawing/2014/main" id="{71A36435-C7B7-498E-BCF9-B0EC9E40B495}"/>
                  </a:ext>
                </a:extLst>
              </p:cNvPr>
              <p:cNvSpPr/>
              <p:nvPr/>
            </p:nvSpPr>
            <p:spPr>
              <a:xfrm>
                <a:off x="3331197" y="1238135"/>
                <a:ext cx="642295" cy="51206"/>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04" name="Rectangle 103">
                <a:extLst>
                  <a:ext uri="{FF2B5EF4-FFF2-40B4-BE49-F238E27FC236}">
                    <a16:creationId xmlns:a16="http://schemas.microsoft.com/office/drawing/2014/main" id="{7D0FBA83-67FA-4433-8317-32C64E866AB4}"/>
                  </a:ext>
                </a:extLst>
              </p:cNvPr>
              <p:cNvSpPr/>
              <p:nvPr/>
            </p:nvSpPr>
            <p:spPr>
              <a:xfrm>
                <a:off x="3284124" y="1213572"/>
                <a:ext cx="700178" cy="15167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grpSp>
      </p:grpSp>
      <p:grpSp>
        <p:nvGrpSpPr>
          <p:cNvPr id="105" name="Group 104">
            <a:extLst>
              <a:ext uri="{FF2B5EF4-FFF2-40B4-BE49-F238E27FC236}">
                <a16:creationId xmlns:a16="http://schemas.microsoft.com/office/drawing/2014/main" id="{1810AF36-94C2-4812-826C-71779B97D932}"/>
              </a:ext>
            </a:extLst>
          </p:cNvPr>
          <p:cNvGrpSpPr/>
          <p:nvPr/>
        </p:nvGrpSpPr>
        <p:grpSpPr>
          <a:xfrm>
            <a:off x="2445308" y="3496411"/>
            <a:ext cx="649452" cy="173816"/>
            <a:chOff x="10414672" y="912220"/>
            <a:chExt cx="713833" cy="191047"/>
          </a:xfrm>
        </p:grpSpPr>
        <p:cxnSp>
          <p:nvCxnSpPr>
            <p:cNvPr id="106" name="Straight Connector 105">
              <a:extLst>
                <a:ext uri="{FF2B5EF4-FFF2-40B4-BE49-F238E27FC236}">
                  <a16:creationId xmlns:a16="http://schemas.microsoft.com/office/drawing/2014/main" id="{D3557647-B2C7-4905-8AE0-AC5EDACF4488}"/>
                </a:ext>
              </a:extLst>
            </p:cNvPr>
            <p:cNvCxnSpPr>
              <a:cxnSpLocks/>
            </p:cNvCxnSpPr>
            <p:nvPr/>
          </p:nvCxnSpPr>
          <p:spPr>
            <a:xfrm flipH="1" flipV="1">
              <a:off x="10414672" y="917317"/>
              <a:ext cx="358250" cy="0"/>
            </a:xfrm>
            <a:prstGeom prst="line">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E2E3C8A0-9D3A-48CF-A21B-4B9FAD633CC9}"/>
                </a:ext>
              </a:extLst>
            </p:cNvPr>
            <p:cNvCxnSpPr>
              <a:cxnSpLocks/>
            </p:cNvCxnSpPr>
            <p:nvPr/>
          </p:nvCxnSpPr>
          <p:spPr>
            <a:xfrm flipH="1" flipV="1">
              <a:off x="10757818" y="912220"/>
              <a:ext cx="370687" cy="191047"/>
            </a:xfrm>
            <a:prstGeom prst="line">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grpSp>
      <p:cxnSp>
        <p:nvCxnSpPr>
          <p:cNvPr id="108" name="Straight Arrow Connector 107">
            <a:extLst>
              <a:ext uri="{FF2B5EF4-FFF2-40B4-BE49-F238E27FC236}">
                <a16:creationId xmlns:a16="http://schemas.microsoft.com/office/drawing/2014/main" id="{63DA79B6-ED33-44B1-A2B3-D0D5212DA10F}"/>
              </a:ext>
            </a:extLst>
          </p:cNvPr>
          <p:cNvCxnSpPr>
            <a:cxnSpLocks/>
          </p:cNvCxnSpPr>
          <p:nvPr/>
        </p:nvCxnSpPr>
        <p:spPr>
          <a:xfrm>
            <a:off x="3367511" y="1933446"/>
            <a:ext cx="0" cy="11639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9" name="Straight Arrow Connector 108">
            <a:extLst>
              <a:ext uri="{FF2B5EF4-FFF2-40B4-BE49-F238E27FC236}">
                <a16:creationId xmlns:a16="http://schemas.microsoft.com/office/drawing/2014/main" id="{2D60B02A-DAE8-4CDA-9A35-EB48369165D2}"/>
              </a:ext>
            </a:extLst>
          </p:cNvPr>
          <p:cNvCxnSpPr>
            <a:cxnSpLocks/>
          </p:cNvCxnSpPr>
          <p:nvPr/>
        </p:nvCxnSpPr>
        <p:spPr>
          <a:xfrm>
            <a:off x="3387408" y="2773271"/>
            <a:ext cx="0" cy="11639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0" name="TextBox 109">
            <a:extLst>
              <a:ext uri="{FF2B5EF4-FFF2-40B4-BE49-F238E27FC236}">
                <a16:creationId xmlns:a16="http://schemas.microsoft.com/office/drawing/2014/main" id="{8171C8FE-CAB0-4833-B86A-5147B66E889C}"/>
              </a:ext>
            </a:extLst>
          </p:cNvPr>
          <p:cNvSpPr txBox="1"/>
          <p:nvPr/>
        </p:nvSpPr>
        <p:spPr>
          <a:xfrm>
            <a:off x="3882945" y="3740084"/>
            <a:ext cx="2321213" cy="738664"/>
          </a:xfrm>
          <a:prstGeom prst="rect">
            <a:avLst/>
          </a:prstGeom>
          <a:noFill/>
        </p:spPr>
        <p:txBody>
          <a:bodyPr wrap="none" rtlCol="0">
            <a:spAutoFit/>
          </a:bodyPr>
          <a:lstStyle/>
          <a:p>
            <a:r>
              <a:rPr lang="en-US" sz="1400" dirty="0"/>
              <a:t>digested probes</a:t>
            </a:r>
          </a:p>
          <a:p>
            <a:r>
              <a:rPr lang="en-US" sz="1400" i="1" dirty="0">
                <a:solidFill>
                  <a:srgbClr val="00B0F0"/>
                </a:solidFill>
              </a:rPr>
              <a:t>and partially digested probes</a:t>
            </a:r>
          </a:p>
          <a:p>
            <a:r>
              <a:rPr lang="en-US" sz="1400" i="1" dirty="0">
                <a:solidFill>
                  <a:srgbClr val="00B0F0"/>
                </a:solidFill>
              </a:rPr>
              <a:t>due to secondary structures</a:t>
            </a:r>
          </a:p>
        </p:txBody>
      </p:sp>
      <p:sp>
        <p:nvSpPr>
          <p:cNvPr id="111" name="TextBox 110">
            <a:extLst>
              <a:ext uri="{FF2B5EF4-FFF2-40B4-BE49-F238E27FC236}">
                <a16:creationId xmlns:a16="http://schemas.microsoft.com/office/drawing/2014/main" id="{08FF68B9-5BC9-4024-84DB-7BA76CE94864}"/>
              </a:ext>
            </a:extLst>
          </p:cNvPr>
          <p:cNvSpPr txBox="1"/>
          <p:nvPr/>
        </p:nvSpPr>
        <p:spPr>
          <a:xfrm>
            <a:off x="1698501" y="3730780"/>
            <a:ext cx="1314334" cy="280018"/>
          </a:xfrm>
          <a:prstGeom prst="rect">
            <a:avLst/>
          </a:prstGeom>
          <a:noFill/>
        </p:spPr>
        <p:txBody>
          <a:bodyPr wrap="none" rtlCol="0">
            <a:spAutoFit/>
          </a:bodyPr>
          <a:lstStyle/>
          <a:p>
            <a:r>
              <a:rPr lang="en-US" sz="1400" dirty="0"/>
              <a:t>protected probes</a:t>
            </a:r>
          </a:p>
        </p:txBody>
      </p:sp>
      <p:cxnSp>
        <p:nvCxnSpPr>
          <p:cNvPr id="112" name="Straight Connector 111">
            <a:extLst>
              <a:ext uri="{FF2B5EF4-FFF2-40B4-BE49-F238E27FC236}">
                <a16:creationId xmlns:a16="http://schemas.microsoft.com/office/drawing/2014/main" id="{84F43982-1B14-488E-923D-A12DE4C0301E}"/>
              </a:ext>
            </a:extLst>
          </p:cNvPr>
          <p:cNvCxnSpPr/>
          <p:nvPr/>
        </p:nvCxnSpPr>
        <p:spPr>
          <a:xfrm>
            <a:off x="829870" y="4464513"/>
            <a:ext cx="2770482" cy="0"/>
          </a:xfrm>
          <a:prstGeom prst="line">
            <a:avLst/>
          </a:prstGeom>
          <a:ln w="28575">
            <a:solidFill>
              <a:schemeClr val="accent6"/>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113" name="Group 112">
            <a:extLst>
              <a:ext uri="{FF2B5EF4-FFF2-40B4-BE49-F238E27FC236}">
                <a16:creationId xmlns:a16="http://schemas.microsoft.com/office/drawing/2014/main" id="{2C7F8AD7-92A5-4D99-807D-63E03A873DFD}"/>
              </a:ext>
            </a:extLst>
          </p:cNvPr>
          <p:cNvGrpSpPr/>
          <p:nvPr/>
        </p:nvGrpSpPr>
        <p:grpSpPr>
          <a:xfrm>
            <a:off x="1592619" y="4478748"/>
            <a:ext cx="1175375" cy="202800"/>
            <a:chOff x="6269472" y="486884"/>
            <a:chExt cx="1291891" cy="222904"/>
          </a:xfrm>
        </p:grpSpPr>
        <p:cxnSp>
          <p:nvCxnSpPr>
            <p:cNvPr id="114" name="Straight Connector 113">
              <a:extLst>
                <a:ext uri="{FF2B5EF4-FFF2-40B4-BE49-F238E27FC236}">
                  <a16:creationId xmlns:a16="http://schemas.microsoft.com/office/drawing/2014/main" id="{EC4514F9-8959-4CC6-A23B-5094F478F85A}"/>
                </a:ext>
              </a:extLst>
            </p:cNvPr>
            <p:cNvCxnSpPr/>
            <p:nvPr/>
          </p:nvCxnSpPr>
          <p:spPr>
            <a:xfrm>
              <a:off x="6829843" y="537794"/>
              <a:ext cx="73152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84502867-FF19-45CC-BD9E-DBE7048F6B78}"/>
                </a:ext>
              </a:extLst>
            </p:cNvPr>
            <p:cNvCxnSpPr/>
            <p:nvPr/>
          </p:nvCxnSpPr>
          <p:spPr>
            <a:xfrm>
              <a:off x="6269472" y="537794"/>
              <a:ext cx="358250" cy="0"/>
            </a:xfrm>
            <a:prstGeom prst="line">
              <a:avLst/>
            </a:prstGeom>
            <a:ln w="28575">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16" name="Group 115">
              <a:extLst>
                <a:ext uri="{FF2B5EF4-FFF2-40B4-BE49-F238E27FC236}">
                  <a16:creationId xmlns:a16="http://schemas.microsoft.com/office/drawing/2014/main" id="{542C648F-88B9-4464-B631-9B393DAE0601}"/>
                </a:ext>
              </a:extLst>
            </p:cNvPr>
            <p:cNvGrpSpPr/>
            <p:nvPr/>
          </p:nvGrpSpPr>
          <p:grpSpPr>
            <a:xfrm flipH="1">
              <a:off x="6554267" y="486884"/>
              <a:ext cx="352299" cy="222904"/>
              <a:chOff x="3202738" y="1213572"/>
              <a:chExt cx="899213" cy="398302"/>
            </a:xfrm>
          </p:grpSpPr>
          <p:sp>
            <p:nvSpPr>
              <p:cNvPr id="117" name="Oval 116">
                <a:extLst>
                  <a:ext uri="{FF2B5EF4-FFF2-40B4-BE49-F238E27FC236}">
                    <a16:creationId xmlns:a16="http://schemas.microsoft.com/office/drawing/2014/main" id="{CCEEA0A3-9A0A-4CFB-A303-8172E49EF4E3}"/>
                  </a:ext>
                </a:extLst>
              </p:cNvPr>
              <p:cNvSpPr/>
              <p:nvPr/>
            </p:nvSpPr>
            <p:spPr>
              <a:xfrm>
                <a:off x="3202738" y="1227826"/>
                <a:ext cx="899213" cy="384048"/>
              </a:xfrm>
              <a:prstGeom prst="ellipse">
                <a:avLst/>
              </a:prstGeom>
              <a:noFill/>
              <a:ln w="28575">
                <a:solidFill>
                  <a:srgbClr val="FF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18" name="Rectangle 117">
                <a:extLst>
                  <a:ext uri="{FF2B5EF4-FFF2-40B4-BE49-F238E27FC236}">
                    <a16:creationId xmlns:a16="http://schemas.microsoft.com/office/drawing/2014/main" id="{A8564AB0-29E6-4B5C-89CF-17800689A663}"/>
                  </a:ext>
                </a:extLst>
              </p:cNvPr>
              <p:cNvSpPr/>
              <p:nvPr/>
            </p:nvSpPr>
            <p:spPr>
              <a:xfrm>
                <a:off x="3331197" y="1238135"/>
                <a:ext cx="642295" cy="51206"/>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19" name="Rectangle 118">
                <a:extLst>
                  <a:ext uri="{FF2B5EF4-FFF2-40B4-BE49-F238E27FC236}">
                    <a16:creationId xmlns:a16="http://schemas.microsoft.com/office/drawing/2014/main" id="{B5F5598D-248B-4BE4-BE5E-843451BA1223}"/>
                  </a:ext>
                </a:extLst>
              </p:cNvPr>
              <p:cNvSpPr/>
              <p:nvPr/>
            </p:nvSpPr>
            <p:spPr>
              <a:xfrm>
                <a:off x="3284124" y="1213572"/>
                <a:ext cx="700178" cy="15167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grpSp>
      </p:grpSp>
      <p:cxnSp>
        <p:nvCxnSpPr>
          <p:cNvPr id="120" name="Straight Connector 119">
            <a:extLst>
              <a:ext uri="{FF2B5EF4-FFF2-40B4-BE49-F238E27FC236}">
                <a16:creationId xmlns:a16="http://schemas.microsoft.com/office/drawing/2014/main" id="{400F1266-79DC-46B9-BB7B-34BC25DD11E2}"/>
              </a:ext>
            </a:extLst>
          </p:cNvPr>
          <p:cNvCxnSpPr>
            <a:cxnSpLocks/>
          </p:cNvCxnSpPr>
          <p:nvPr/>
        </p:nvCxnSpPr>
        <p:spPr>
          <a:xfrm flipH="1" flipV="1">
            <a:off x="2750941" y="4521242"/>
            <a:ext cx="337254" cy="173816"/>
          </a:xfrm>
          <a:prstGeom prst="line">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sp>
        <p:nvSpPr>
          <p:cNvPr id="121" name="TextBox 120">
            <a:extLst>
              <a:ext uri="{FF2B5EF4-FFF2-40B4-BE49-F238E27FC236}">
                <a16:creationId xmlns:a16="http://schemas.microsoft.com/office/drawing/2014/main" id="{CE3FEBA4-BF8D-4B1F-A0C9-877D2E6326AA}"/>
              </a:ext>
            </a:extLst>
          </p:cNvPr>
          <p:cNvSpPr txBox="1"/>
          <p:nvPr/>
        </p:nvSpPr>
        <p:spPr>
          <a:xfrm>
            <a:off x="1691937" y="4660414"/>
            <a:ext cx="1111438" cy="280018"/>
          </a:xfrm>
          <a:prstGeom prst="rect">
            <a:avLst/>
          </a:prstGeom>
          <a:noFill/>
        </p:spPr>
        <p:txBody>
          <a:bodyPr wrap="none" rtlCol="0">
            <a:spAutoFit/>
          </a:bodyPr>
          <a:lstStyle/>
          <a:p>
            <a:r>
              <a:rPr lang="en-US" sz="1400" dirty="0"/>
              <a:t>ligated probes</a:t>
            </a:r>
          </a:p>
        </p:txBody>
      </p:sp>
      <p:sp>
        <p:nvSpPr>
          <p:cNvPr id="122" name="TextBox 121">
            <a:extLst>
              <a:ext uri="{FF2B5EF4-FFF2-40B4-BE49-F238E27FC236}">
                <a16:creationId xmlns:a16="http://schemas.microsoft.com/office/drawing/2014/main" id="{F2F25D55-27B7-41A2-BC87-321A7FBBB310}"/>
              </a:ext>
            </a:extLst>
          </p:cNvPr>
          <p:cNvSpPr txBox="1"/>
          <p:nvPr/>
        </p:nvSpPr>
        <p:spPr>
          <a:xfrm>
            <a:off x="765656" y="4074088"/>
            <a:ext cx="1894148" cy="336022"/>
          </a:xfrm>
          <a:prstGeom prst="rect">
            <a:avLst/>
          </a:prstGeom>
          <a:noFill/>
        </p:spPr>
        <p:txBody>
          <a:bodyPr wrap="none" rtlCol="0">
            <a:spAutoFit/>
          </a:bodyPr>
          <a:lstStyle/>
          <a:p>
            <a:r>
              <a:rPr lang="en-US" dirty="0"/>
              <a:t>4) Ligate Probe Pairs</a:t>
            </a:r>
          </a:p>
        </p:txBody>
      </p:sp>
      <p:cxnSp>
        <p:nvCxnSpPr>
          <p:cNvPr id="123" name="Straight Arrow Connector 122">
            <a:extLst>
              <a:ext uri="{FF2B5EF4-FFF2-40B4-BE49-F238E27FC236}">
                <a16:creationId xmlns:a16="http://schemas.microsoft.com/office/drawing/2014/main" id="{D19C9324-E0A1-47C4-996B-BCB4248459F8}"/>
              </a:ext>
            </a:extLst>
          </p:cNvPr>
          <p:cNvCxnSpPr>
            <a:cxnSpLocks/>
          </p:cNvCxnSpPr>
          <p:nvPr/>
        </p:nvCxnSpPr>
        <p:spPr>
          <a:xfrm>
            <a:off x="3389478" y="4020162"/>
            <a:ext cx="0" cy="11639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24" name="Group 123">
            <a:extLst>
              <a:ext uri="{FF2B5EF4-FFF2-40B4-BE49-F238E27FC236}">
                <a16:creationId xmlns:a16="http://schemas.microsoft.com/office/drawing/2014/main" id="{8EB9F5D8-DBF8-49D7-896E-25C69377B62C}"/>
              </a:ext>
            </a:extLst>
          </p:cNvPr>
          <p:cNvGrpSpPr/>
          <p:nvPr/>
        </p:nvGrpSpPr>
        <p:grpSpPr>
          <a:xfrm>
            <a:off x="1564037" y="5421471"/>
            <a:ext cx="1175375" cy="202800"/>
            <a:chOff x="6269472" y="486884"/>
            <a:chExt cx="1291891" cy="222904"/>
          </a:xfrm>
        </p:grpSpPr>
        <p:cxnSp>
          <p:nvCxnSpPr>
            <p:cNvPr id="125" name="Straight Connector 124">
              <a:extLst>
                <a:ext uri="{FF2B5EF4-FFF2-40B4-BE49-F238E27FC236}">
                  <a16:creationId xmlns:a16="http://schemas.microsoft.com/office/drawing/2014/main" id="{B86BD62F-40C1-48D0-BFB0-04EC14F60B60}"/>
                </a:ext>
              </a:extLst>
            </p:cNvPr>
            <p:cNvCxnSpPr/>
            <p:nvPr/>
          </p:nvCxnSpPr>
          <p:spPr>
            <a:xfrm>
              <a:off x="6829843" y="537794"/>
              <a:ext cx="73152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B1568A0A-AE73-4D7D-A017-9CEC8DC995D8}"/>
                </a:ext>
              </a:extLst>
            </p:cNvPr>
            <p:cNvCxnSpPr/>
            <p:nvPr/>
          </p:nvCxnSpPr>
          <p:spPr>
            <a:xfrm>
              <a:off x="6269472" y="537794"/>
              <a:ext cx="358250" cy="0"/>
            </a:xfrm>
            <a:prstGeom prst="line">
              <a:avLst/>
            </a:prstGeom>
            <a:ln w="28575">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27" name="Group 126">
              <a:extLst>
                <a:ext uri="{FF2B5EF4-FFF2-40B4-BE49-F238E27FC236}">
                  <a16:creationId xmlns:a16="http://schemas.microsoft.com/office/drawing/2014/main" id="{CE759482-34EB-422F-A9D9-4181D97EECA3}"/>
                </a:ext>
              </a:extLst>
            </p:cNvPr>
            <p:cNvGrpSpPr/>
            <p:nvPr/>
          </p:nvGrpSpPr>
          <p:grpSpPr>
            <a:xfrm flipH="1">
              <a:off x="6554267" y="486884"/>
              <a:ext cx="352299" cy="222904"/>
              <a:chOff x="3202738" y="1213572"/>
              <a:chExt cx="899213" cy="398302"/>
            </a:xfrm>
          </p:grpSpPr>
          <p:sp>
            <p:nvSpPr>
              <p:cNvPr id="128" name="Oval 127">
                <a:extLst>
                  <a:ext uri="{FF2B5EF4-FFF2-40B4-BE49-F238E27FC236}">
                    <a16:creationId xmlns:a16="http://schemas.microsoft.com/office/drawing/2014/main" id="{D9EEE9F4-07AE-44E6-B56C-8AB4E776DFEC}"/>
                  </a:ext>
                </a:extLst>
              </p:cNvPr>
              <p:cNvSpPr/>
              <p:nvPr/>
            </p:nvSpPr>
            <p:spPr>
              <a:xfrm>
                <a:off x="3202738" y="1227826"/>
                <a:ext cx="899213" cy="384048"/>
              </a:xfrm>
              <a:prstGeom prst="ellipse">
                <a:avLst/>
              </a:prstGeom>
              <a:noFill/>
              <a:ln w="28575">
                <a:solidFill>
                  <a:srgbClr val="FF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29" name="Rectangle 128">
                <a:extLst>
                  <a:ext uri="{FF2B5EF4-FFF2-40B4-BE49-F238E27FC236}">
                    <a16:creationId xmlns:a16="http://schemas.microsoft.com/office/drawing/2014/main" id="{295D4ABC-C311-4DE3-8DE2-95E9E38B771D}"/>
                  </a:ext>
                </a:extLst>
              </p:cNvPr>
              <p:cNvSpPr/>
              <p:nvPr/>
            </p:nvSpPr>
            <p:spPr>
              <a:xfrm>
                <a:off x="3331197" y="1238135"/>
                <a:ext cx="642295" cy="51206"/>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30" name="Rectangle 129">
                <a:extLst>
                  <a:ext uri="{FF2B5EF4-FFF2-40B4-BE49-F238E27FC236}">
                    <a16:creationId xmlns:a16="http://schemas.microsoft.com/office/drawing/2014/main" id="{DE513B1C-1428-4CA9-B82F-44329D3F4953}"/>
                  </a:ext>
                </a:extLst>
              </p:cNvPr>
              <p:cNvSpPr/>
              <p:nvPr/>
            </p:nvSpPr>
            <p:spPr>
              <a:xfrm>
                <a:off x="3284124" y="1213572"/>
                <a:ext cx="700178" cy="15167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grpSp>
      </p:grpSp>
      <p:cxnSp>
        <p:nvCxnSpPr>
          <p:cNvPr id="131" name="Straight Connector 130">
            <a:extLst>
              <a:ext uri="{FF2B5EF4-FFF2-40B4-BE49-F238E27FC236}">
                <a16:creationId xmlns:a16="http://schemas.microsoft.com/office/drawing/2014/main" id="{057EC6EC-5E19-4AC7-B455-14BE2017F546}"/>
              </a:ext>
            </a:extLst>
          </p:cNvPr>
          <p:cNvCxnSpPr>
            <a:cxnSpLocks/>
          </p:cNvCxnSpPr>
          <p:nvPr/>
        </p:nvCxnSpPr>
        <p:spPr>
          <a:xfrm flipH="1" flipV="1">
            <a:off x="2722360" y="5463965"/>
            <a:ext cx="337254" cy="173816"/>
          </a:xfrm>
          <a:prstGeom prst="line">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sp>
        <p:nvSpPr>
          <p:cNvPr id="132" name="TextBox 131">
            <a:extLst>
              <a:ext uri="{FF2B5EF4-FFF2-40B4-BE49-F238E27FC236}">
                <a16:creationId xmlns:a16="http://schemas.microsoft.com/office/drawing/2014/main" id="{1078D78B-EE48-4912-8B84-F82FD4DA49CC}"/>
              </a:ext>
            </a:extLst>
          </p:cNvPr>
          <p:cNvSpPr txBox="1"/>
          <p:nvPr/>
        </p:nvSpPr>
        <p:spPr>
          <a:xfrm>
            <a:off x="765656" y="5023624"/>
            <a:ext cx="1042659" cy="336022"/>
          </a:xfrm>
          <a:prstGeom prst="rect">
            <a:avLst/>
          </a:prstGeom>
          <a:noFill/>
        </p:spPr>
        <p:txBody>
          <a:bodyPr wrap="none" rtlCol="0">
            <a:spAutoFit/>
          </a:bodyPr>
          <a:lstStyle/>
          <a:p>
            <a:r>
              <a:rPr lang="en-US" dirty="0"/>
              <a:t>5) Amplify</a:t>
            </a:r>
          </a:p>
        </p:txBody>
      </p:sp>
      <p:cxnSp>
        <p:nvCxnSpPr>
          <p:cNvPr id="133" name="Straight Arrow Connector 132">
            <a:extLst>
              <a:ext uri="{FF2B5EF4-FFF2-40B4-BE49-F238E27FC236}">
                <a16:creationId xmlns:a16="http://schemas.microsoft.com/office/drawing/2014/main" id="{8EEDAFE2-AED1-41F3-8568-7E6AABC635CC}"/>
              </a:ext>
            </a:extLst>
          </p:cNvPr>
          <p:cNvCxnSpPr>
            <a:cxnSpLocks/>
          </p:cNvCxnSpPr>
          <p:nvPr/>
        </p:nvCxnSpPr>
        <p:spPr>
          <a:xfrm>
            <a:off x="3360897" y="4962885"/>
            <a:ext cx="0" cy="11639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03CF1DE0-64F8-4412-BB39-547F857C0D3F}"/>
              </a:ext>
            </a:extLst>
          </p:cNvPr>
          <p:cNvCxnSpPr>
            <a:cxnSpLocks/>
          </p:cNvCxnSpPr>
          <p:nvPr/>
        </p:nvCxnSpPr>
        <p:spPr>
          <a:xfrm flipH="1" flipV="1">
            <a:off x="2717057" y="5555747"/>
            <a:ext cx="337254" cy="173816"/>
          </a:xfrm>
          <a:prstGeom prst="line">
            <a:avLst/>
          </a:prstGeom>
          <a:ln w="57150">
            <a:solidFill>
              <a:srgbClr val="92D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35" name="TextBox 134">
            <a:extLst>
              <a:ext uri="{FF2B5EF4-FFF2-40B4-BE49-F238E27FC236}">
                <a16:creationId xmlns:a16="http://schemas.microsoft.com/office/drawing/2014/main" id="{01A9F870-A843-40BB-A11E-4B267A0E8CA1}"/>
              </a:ext>
            </a:extLst>
          </p:cNvPr>
          <p:cNvSpPr txBox="1"/>
          <p:nvPr/>
        </p:nvSpPr>
        <p:spPr>
          <a:xfrm>
            <a:off x="1730703" y="5755872"/>
            <a:ext cx="1035833" cy="280018"/>
          </a:xfrm>
          <a:prstGeom prst="rect">
            <a:avLst/>
          </a:prstGeom>
          <a:noFill/>
        </p:spPr>
        <p:txBody>
          <a:bodyPr wrap="none" rtlCol="0">
            <a:spAutoFit/>
          </a:bodyPr>
          <a:lstStyle/>
          <a:p>
            <a:r>
              <a:rPr lang="en-US" sz="1400" dirty="0"/>
              <a:t>amplification</a:t>
            </a:r>
          </a:p>
        </p:txBody>
      </p:sp>
      <p:grpSp>
        <p:nvGrpSpPr>
          <p:cNvPr id="136" name="Group 135">
            <a:extLst>
              <a:ext uri="{FF2B5EF4-FFF2-40B4-BE49-F238E27FC236}">
                <a16:creationId xmlns:a16="http://schemas.microsoft.com/office/drawing/2014/main" id="{0E91DE7D-573D-4285-8525-56ED2EF54774}"/>
              </a:ext>
            </a:extLst>
          </p:cNvPr>
          <p:cNvGrpSpPr>
            <a:grpSpLocks noChangeAspect="1"/>
          </p:cNvGrpSpPr>
          <p:nvPr/>
        </p:nvGrpSpPr>
        <p:grpSpPr>
          <a:xfrm>
            <a:off x="1729356" y="5291491"/>
            <a:ext cx="540754" cy="429363"/>
            <a:chOff x="8251421" y="3727815"/>
            <a:chExt cx="963883" cy="914400"/>
          </a:xfrm>
        </p:grpSpPr>
        <p:sp>
          <p:nvSpPr>
            <p:cNvPr id="137" name="Arc 136">
              <a:extLst>
                <a:ext uri="{FF2B5EF4-FFF2-40B4-BE49-F238E27FC236}">
                  <a16:creationId xmlns:a16="http://schemas.microsoft.com/office/drawing/2014/main" id="{89C4773A-DF4C-4818-A92F-1AFA4367B90A}"/>
                </a:ext>
              </a:extLst>
            </p:cNvPr>
            <p:cNvSpPr/>
            <p:nvPr/>
          </p:nvSpPr>
          <p:spPr>
            <a:xfrm rot="5400000">
              <a:off x="8251421" y="3727815"/>
              <a:ext cx="914400" cy="914400"/>
            </a:xfrm>
            <a:prstGeom prst="arc">
              <a:avLst/>
            </a:prstGeom>
            <a:ln w="5715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8" name="Arc 137">
              <a:extLst>
                <a:ext uri="{FF2B5EF4-FFF2-40B4-BE49-F238E27FC236}">
                  <a16:creationId xmlns:a16="http://schemas.microsoft.com/office/drawing/2014/main" id="{FFF6A5C8-BCE8-435C-9598-EE27C79ECACA}"/>
                </a:ext>
              </a:extLst>
            </p:cNvPr>
            <p:cNvSpPr/>
            <p:nvPr/>
          </p:nvSpPr>
          <p:spPr>
            <a:xfrm rot="10800000">
              <a:off x="8300904" y="3727815"/>
              <a:ext cx="914400" cy="914400"/>
            </a:xfrm>
            <a:prstGeom prst="arc">
              <a:avLst/>
            </a:prstGeom>
            <a:ln w="571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39" name="Group 138">
            <a:extLst>
              <a:ext uri="{FF2B5EF4-FFF2-40B4-BE49-F238E27FC236}">
                <a16:creationId xmlns:a16="http://schemas.microsoft.com/office/drawing/2014/main" id="{BD4CFBBC-7437-499F-9578-052FD8D74EFB}"/>
              </a:ext>
            </a:extLst>
          </p:cNvPr>
          <p:cNvGrpSpPr/>
          <p:nvPr/>
        </p:nvGrpSpPr>
        <p:grpSpPr>
          <a:xfrm>
            <a:off x="4358845" y="5207525"/>
            <a:ext cx="1374094" cy="696445"/>
            <a:chOff x="5877636" y="4162567"/>
            <a:chExt cx="1374094" cy="696445"/>
          </a:xfrm>
        </p:grpSpPr>
        <p:grpSp>
          <p:nvGrpSpPr>
            <p:cNvPr id="140" name="Group 139">
              <a:extLst>
                <a:ext uri="{FF2B5EF4-FFF2-40B4-BE49-F238E27FC236}">
                  <a16:creationId xmlns:a16="http://schemas.microsoft.com/office/drawing/2014/main" id="{377429D5-F545-4203-A7F9-B0C7127FC458}"/>
                </a:ext>
              </a:extLst>
            </p:cNvPr>
            <p:cNvGrpSpPr/>
            <p:nvPr/>
          </p:nvGrpSpPr>
          <p:grpSpPr>
            <a:xfrm>
              <a:off x="5877636" y="4162567"/>
              <a:ext cx="1374094" cy="307777"/>
              <a:chOff x="5877636" y="4162567"/>
              <a:chExt cx="1374094" cy="307777"/>
            </a:xfrm>
          </p:grpSpPr>
          <p:cxnSp>
            <p:nvCxnSpPr>
              <p:cNvPr id="142" name="Straight Arrow Connector 141">
                <a:extLst>
                  <a:ext uri="{FF2B5EF4-FFF2-40B4-BE49-F238E27FC236}">
                    <a16:creationId xmlns:a16="http://schemas.microsoft.com/office/drawing/2014/main" id="{A76BE989-3FB0-42FB-85A0-35E87DD75538}"/>
                  </a:ext>
                </a:extLst>
              </p:cNvPr>
              <p:cNvCxnSpPr/>
              <p:nvPr/>
            </p:nvCxnSpPr>
            <p:spPr>
              <a:xfrm>
                <a:off x="6113444" y="4325987"/>
                <a:ext cx="853586"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3" name="TextBox 142">
                <a:extLst>
                  <a:ext uri="{FF2B5EF4-FFF2-40B4-BE49-F238E27FC236}">
                    <a16:creationId xmlns:a16="http://schemas.microsoft.com/office/drawing/2014/main" id="{4BE6006E-B064-4486-A5A2-C0AC4B93FA2D}"/>
                  </a:ext>
                </a:extLst>
              </p:cNvPr>
              <p:cNvSpPr txBox="1"/>
              <p:nvPr/>
            </p:nvSpPr>
            <p:spPr>
              <a:xfrm>
                <a:off x="5877636" y="4162567"/>
                <a:ext cx="1374094" cy="307777"/>
              </a:xfrm>
              <a:prstGeom prst="rect">
                <a:avLst/>
              </a:prstGeom>
              <a:noFill/>
            </p:spPr>
            <p:txBody>
              <a:bodyPr wrap="none" rtlCol="0">
                <a:spAutoFit/>
              </a:bodyPr>
              <a:lstStyle/>
              <a:p>
                <a:r>
                  <a:rPr lang="en-US" sz="1400" dirty="0"/>
                  <a:t>5’                       3’</a:t>
                </a:r>
              </a:p>
            </p:txBody>
          </p:sp>
        </p:grpSp>
        <p:sp>
          <p:nvSpPr>
            <p:cNvPr id="141" name="TextBox 140">
              <a:extLst>
                <a:ext uri="{FF2B5EF4-FFF2-40B4-BE49-F238E27FC236}">
                  <a16:creationId xmlns:a16="http://schemas.microsoft.com/office/drawing/2014/main" id="{795DE8BC-3C41-490F-BFB9-5D7564E3A497}"/>
                </a:ext>
              </a:extLst>
            </p:cNvPr>
            <p:cNvSpPr txBox="1"/>
            <p:nvPr/>
          </p:nvSpPr>
          <p:spPr>
            <a:xfrm>
              <a:off x="5915618" y="4335792"/>
              <a:ext cx="1316038" cy="523220"/>
            </a:xfrm>
            <a:prstGeom prst="rect">
              <a:avLst/>
            </a:prstGeom>
            <a:noFill/>
          </p:spPr>
          <p:txBody>
            <a:bodyPr wrap="square" rtlCol="0">
              <a:spAutoFit/>
            </a:bodyPr>
            <a:lstStyle/>
            <a:p>
              <a:r>
                <a:rPr lang="en-US" sz="1400" dirty="0"/>
                <a:t>oligo sequence orientation</a:t>
              </a:r>
            </a:p>
          </p:txBody>
        </p:sp>
      </p:grpSp>
    </p:spTree>
    <p:extLst>
      <p:ext uri="{BB962C8B-B14F-4D97-AF65-F5344CB8AC3E}">
        <p14:creationId xmlns:p14="http://schemas.microsoft.com/office/powerpoint/2010/main" val="1883886671"/>
      </p:ext>
    </p:extLst>
  </p:cSld>
  <p:clrMapOvr>
    <a:masterClrMapping/>
  </p:clrMapOvr>
</p:sld>
</file>

<file path=ppt/theme/theme1.xml><?xml version="1.0" encoding="utf-8"?>
<a:theme xmlns:a="http://schemas.openxmlformats.org/drawingml/2006/main" name="Green Logo">
  <a:themeElements>
    <a:clrScheme name="Green Logo 2">
      <a:dk1>
        <a:sysClr val="windowText" lastClr="000000"/>
      </a:dk1>
      <a:lt1>
        <a:sysClr val="window" lastClr="FFFFFF"/>
      </a:lt1>
      <a:dk2>
        <a:srgbClr val="595959"/>
      </a:dk2>
      <a:lt2>
        <a:srgbClr val="EEECE1"/>
      </a:lt2>
      <a:accent1>
        <a:srgbClr val="339933"/>
      </a:accent1>
      <a:accent2>
        <a:srgbClr val="C0504D"/>
      </a:accent2>
      <a:accent3>
        <a:srgbClr val="CCCC00"/>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43394</TotalTime>
  <Words>1419</Words>
  <Application>Microsoft Office PowerPoint</Application>
  <PresentationFormat>On-screen Show (4:3)</PresentationFormat>
  <Paragraphs>190</Paragraphs>
  <Slides>14</Slides>
  <Notes>0</Notes>
  <HiddenSlides>4</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Courier New</vt:lpstr>
      <vt:lpstr>Green Logo</vt:lpstr>
      <vt:lpstr>Further Tracking Down Unmapped Reads</vt:lpstr>
      <vt:lpstr>Overview</vt:lpstr>
      <vt:lpstr>If Structures are Important, then Unmapped Should Be Repeatable</vt:lpstr>
      <vt:lpstr>Unmapped Reads vs DO Concentration</vt:lpstr>
      <vt:lpstr>Shorter Inserts at Later Cycle Numbers</vt:lpstr>
      <vt:lpstr>Shortened Inserts Across Tissues</vt:lpstr>
      <vt:lpstr>Frequency of Short Inserts by Position in Target</vt:lpstr>
      <vt:lpstr>Short Insert Templates</vt:lpstr>
      <vt:lpstr>TempO-Seq Biochemical Steps</vt:lpstr>
      <vt:lpstr>Potential Templates</vt:lpstr>
      <vt:lpstr>Detector Oligo Mispriming Sites</vt:lpstr>
      <vt:lpstr>Detector Oligo Structures</vt:lpstr>
      <vt:lpstr>More Structures</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 Yeakley</dc:creator>
  <cp:lastModifiedBy>Jo Yeakley</cp:lastModifiedBy>
  <cp:revision>991</cp:revision>
  <cp:lastPrinted>2021-09-16T22:43:15Z</cp:lastPrinted>
  <dcterms:created xsi:type="dcterms:W3CDTF">2015-01-21T20:22:26Z</dcterms:created>
  <dcterms:modified xsi:type="dcterms:W3CDTF">2021-11-10T23:42:09Z</dcterms:modified>
</cp:coreProperties>
</file>