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67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7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2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8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1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8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BC0B-BF9E-4F15-A70F-96575975FB1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5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73" y="229559"/>
            <a:ext cx="5110906" cy="357147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91247"/>
              </p:ext>
            </p:extLst>
          </p:nvPr>
        </p:nvGraphicFramePr>
        <p:xfrm>
          <a:off x="3439596" y="3881718"/>
          <a:ext cx="5511051" cy="2606040"/>
        </p:xfrm>
        <a:graphic>
          <a:graphicData uri="http://schemas.openxmlformats.org/drawingml/2006/table">
            <a:tbl>
              <a:tblPr/>
              <a:tblGrid>
                <a:gridCol w="1837017"/>
                <a:gridCol w="1837017"/>
                <a:gridCol w="1837017"/>
              </a:tblGrid>
              <a:tr h="478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Source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Fertile Samples (Male / Female)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Sequencing Strategy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 house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184 (118 / 66)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33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SRA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71 (36 / 35)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80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SSC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321 (163 / 158)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33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PPMI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533 (352 / 181)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80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Total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1109 (669 / 440)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WES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02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09600" y="458421"/>
            <a:ext cx="5830983" cy="6076850"/>
            <a:chOff x="3307976" y="314985"/>
            <a:chExt cx="5141083" cy="5388481"/>
          </a:xfrm>
        </p:grpSpPr>
        <p:grpSp>
          <p:nvGrpSpPr>
            <p:cNvPr id="8" name="组合 7"/>
            <p:cNvGrpSpPr/>
            <p:nvPr/>
          </p:nvGrpSpPr>
          <p:grpSpPr>
            <a:xfrm>
              <a:off x="3807417" y="3468710"/>
              <a:ext cx="4381666" cy="2234756"/>
              <a:chOff x="4067393" y="4266568"/>
              <a:chExt cx="4381666" cy="223475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7393" y="4266569"/>
                <a:ext cx="4381666" cy="223475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5307105" y="4266568"/>
                <a:ext cx="1918447" cy="404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976" y="314985"/>
              <a:ext cx="5141083" cy="3601769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85" y="386703"/>
            <a:ext cx="4935627" cy="34014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72" y="3788180"/>
            <a:ext cx="4040651" cy="28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4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73" y="380080"/>
            <a:ext cx="4058423" cy="30520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74" y="380080"/>
            <a:ext cx="4058423" cy="30520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73" y="3432146"/>
            <a:ext cx="4058423" cy="305206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915996" y="3432146"/>
            <a:ext cx="4182702" cy="3052066"/>
            <a:chOff x="6023572" y="3638334"/>
            <a:chExt cx="4058423" cy="3052066"/>
          </a:xfrm>
        </p:grpSpPr>
        <p:grpSp>
          <p:nvGrpSpPr>
            <p:cNvPr id="9" name="组合 8"/>
            <p:cNvGrpSpPr/>
            <p:nvPr/>
          </p:nvGrpSpPr>
          <p:grpSpPr>
            <a:xfrm>
              <a:off x="6023572" y="3638334"/>
              <a:ext cx="4058423" cy="3052066"/>
              <a:chOff x="6023572" y="3638334"/>
              <a:chExt cx="4058423" cy="3052066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3572" y="3638334"/>
                <a:ext cx="4058423" cy="3052066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45778" y="4666501"/>
                <a:ext cx="2196624" cy="945594"/>
              </a:xfrm>
              <a:prstGeom prst="rect">
                <a:avLst/>
              </a:prstGeom>
            </p:spPr>
          </p:pic>
        </p:grpSp>
        <p:cxnSp>
          <p:nvCxnSpPr>
            <p:cNvPr id="10" name="直接箭头连接符 9"/>
            <p:cNvCxnSpPr/>
            <p:nvPr/>
          </p:nvCxnSpPr>
          <p:spPr>
            <a:xfrm>
              <a:off x="6737741" y="5607279"/>
              <a:ext cx="374490" cy="1421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099010" y="5650709"/>
              <a:ext cx="1253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NA12878(30X)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7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60" y="3629755"/>
            <a:ext cx="5638854" cy="30188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03" y="251305"/>
            <a:ext cx="3500351" cy="33784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6" y="251306"/>
            <a:ext cx="3119775" cy="33784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43" y="251306"/>
            <a:ext cx="3069915" cy="33784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6" y="3629755"/>
            <a:ext cx="3979092" cy="30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23" y="45672"/>
            <a:ext cx="3646992" cy="28930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86" y="0"/>
            <a:ext cx="2630744" cy="28930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4" y="44078"/>
            <a:ext cx="3310746" cy="28946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7" y="3109159"/>
            <a:ext cx="3949113" cy="364196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88372"/>
              </p:ext>
            </p:extLst>
          </p:nvPr>
        </p:nvGraphicFramePr>
        <p:xfrm>
          <a:off x="4147671" y="4930139"/>
          <a:ext cx="3987800" cy="14630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302546"/>
                <a:gridCol w="685254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GO term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q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olfactory receptor activity (GO:0004984)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1.86E-28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sensory perception of chemical stimulus (GO:0007606)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6.2E-27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sensory perception of smell (GO:0007608)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5.37E-24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detection of chemical stimulus involved in sensory perception (GO:0050907)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2.42E-05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anchor="b"/>
                </a:tc>
              </a:tr>
            </a:tbl>
          </a:graphicData>
        </a:graphic>
      </p:graphicFrame>
      <p:sp>
        <p:nvSpPr>
          <p:cNvPr id="12" name="AutoShape 2" descr="data:image/png;base64,iVBORw0KGgoAAAANSUhEUgAAAhAAAAKMCAYAAAC6pIGxAAAABHNCSVQICAgIfAhkiAAAAAlwSFlzAAALEgAACxIB0t1+/AAAADl0RVh0U29mdHdhcmUAbWF0cGxvdGxpYiB2ZXJzaW9uIDIuMi4zLCBodHRwOi8vbWF0cGxvdGxpYi5vcmcvIxREBQAAIABJREFUeJzs3XuclWW5//HPNcNwGAFRZBwkHVDIQS1zo9a2k5VWlqCCym4HJdZ251T2ky3bA5qHHTtKjV36m11msf1BRSakYGqpaUVkisctMAgmo6k4yFEYYQ7r+v3xrIHFOMOsxdxrnvWs+b5fr/ViPYe572sYWFzcz31ft7k7IiIiIrkoiTsAERERSR4lECIiIpIzJRAiIiKSMyUQIiIikjMlECIiIpIzJRAiIiKSsz5xBwDw5JNP9i0pKbm4tLR0mrsfCFjcMRUBN7Otra2tc1Op1H+PGzeuKe6ARESkeBREAtGnT58fDx48+IOHHXbYjr59+240U/7QXe5OU1NT2Wuvvfb1bdu2/QPwxbhjEhGR4lEojzA+VFVVtbVfv37NSh7CMDP69evXXFVVtRX4UNzxiIhIcSmUBKK0pKREJTHzIP37Whp3HCIiUlwKJYEQERGRBFECkQDTp08/7KyzzhoVdxwiIiJtCmISZUemnjP16C0NW/rmq/0hFUOa5v163ups7h0xYsR7Nm7cWJb5mGXlypXPjxw5sjlf8YmIiBSygk0gtjRs6fv5v30+bwnEz/hZTvcvWLBgzdlnn/1WnsIRERFJFD3C6IaHH374gBNOOKF60KBB7zv66KOPuffeewe1XTv55JOPvuSSSw474YQTqsvLy0/4+Mc/Pnr9+vWlEyZMGDVw4MATjjvuuLGrV6/enSBNmzbt8MrKyvcOHDjwhGOPPXbsAw88MHB/+hUREekJSiD200svvVQ2adKkMVdcccXrW7ZseWb27Nl/nzJlylGvvfba7lGdu+++++D58+e/9MorrzxXX1/f7wMf+MDYCy+88M3Nmzc/PWbMmLdnzpx5WNu9J5100o5nnnlmxebNm58+99xzN02ZMuWoxsbGd6xpzaZfERGRfFMCkaV//ud/Hj1o0KD3DRo06H2nnXbaUbfffvvQU089devkyZO3lpaWcs4552w77rjjdixcuPDAtq/53Oc+9+axxx67a+jQoa0f//jHtx5xxBG7zj777LfKyso477zzNj///PPlbffW1NRsqqysbC0rK+P6669/o6mpyZ599tn+7ePIpl8REZF80/9as/Tzn/98beYciClTphxx//33HzRo0KDd/3C3tLTYRz7ykd33HHrooS1t7wcMGJAaNmzY7kmX5eXlqcbGxt0J3LXXXnvovHnzDtmwYUMZwI4dO0obGhre8fOpr6/v21W/IiIi+aYEYj8dfvjhTeecc87GBQsW1He3rQceeGDgLbfcUvnAAw+8MG7cuLdLS0sZPHjw+9zfWVsrZL8iIiL7S48w9tOXvvSljQ899NCQhQsXDm5paaGxsdHuvffeQS+++GJZrm1t3bq1tE+fPl5ZWdnc3Nxsl1122fAdO3Z0WD0yZL8iIiL7SwnEfho9enTznXfeuXb27NnDhw4d+r4RI0a896abbjo0lUrlvJnHpEmTtp566qlbjznmmPccfvjh7+nfv3+qsrKyw90zQ/YrIiKyv6yjYfKe9uyzz647/vjj38w8V0iFpJLu2WefPeT4448fGXccIiJSPAp2DkRv+cddREQkifQIQ0RERHKmBEJERERypgRCREREcqYEQkRERHKmBEJERERypgRCREREcqYEQkRERHKmBKIHrF69uq+ZjWtubu76ZhERkQQo2EJSZ//T2Uc3bGrIWyXKioMrmu5ecHdWxapGjBjxnoaGhrKXX375ueHDh+/eYbO6uvqY1atXD6irq/vfo48+usPS0yIiIsWoYBOIhk0NfVcduypvCQQrcrt9xIgRTT/96U8PnjlzZgPA448/PmDnzp0awRERkV5J/wBm6fzzz9/4i1/8Ymjb8e233z508uTJu/fvWLBgwYFjx449ZuDAgSdUVla+d/r06Yd11tbGjRtLzz///Kphw4a9t6Ki4r2XXHLJYS0tLZ3dLiIiUnCUQGTplFNO2b59+/bSp556qn9LSwuLFy8++Etf+tKmtusDBw5M3XHHHS9t3br16XvuuWfNHXfcMWzevHlDOmpr8uTJI/v06cOLL774/NNPP73ykUceOXDOnDmH9Nx3IyIi0j1KIHJw/vnnb/zJT34y9O677x585JFHvj1q1Kjd8x7OPPPMt04++eS3S0tLef/73//2WWedtenRRx8d1L6NV155pc8f//jHA2+77baXBw8enBoxYkTL1772tTfuuuuug3v2uxEREdl/BTsHohB9+ctf3njqqaceXV9f3+/zn//8xsxrv//97w+48sorR7zwwgsDWlparKmpqeSMM87Y3L6NtWvX9m1pabHhw4cf33bO3a2yslKTMEVEJDGUQOTg3e9+d9O73vWupkcfffTAn//85+syr33xi18c9eUvf7nhkUceWVNeXu4XXnjh4Rs3bnzH7++RRx7Z3LdvX9+0adMzZWVlPRa7iIhISHqEkaO5c+euu++++1YPHjw4lXl+x44dpQcffHBreXm5P/LII+V33313h48kqqqqmj/4wQ9uveiiiw7ftGlTSWtrKytWrOj3m9/8ZmDPfAciIiLdpwQiR8cee+yuj3zkI43tz998880vf/vb3z7sgAMOOOGGG2447Mwzz3zH44s2d95557qmpiYbO3bscUOGDHnfueeee9Srr76q4QgREUmMgn2EUXFwRVOutRpybj9Lr7766v92dL6srAx3fxLg6KOPbpo2bVqHScPRRx/d1HYfwNChQ1t/9rOfvQy8nGPYIiIiBaFgE4hsq0SKiIhIz9MjDBEREcmZEggRERHJmRIIERERyVmhJBCtqVTK4g6iGKV/X1vjjkNERIpLoSQQS+vr64fs2rWrzN3jjqUouDu7du0qq6+vHwIsjTseEREpLgWxCqOlpeVftmzZcvFbb711gbsfTOEkNkmWMrOtra2tP0ilUv8ddzAiIlJcTP/jFxERkVwVxAhEgVOGJSIivUlWcxL1qEBERERypgRCREREcqYEQkRERHKmBEJERERypgRCREREcqYEQkRERHKmBEJERIpOQ0MDU6ZMYcOGDXGHUrSUQIiISNGpra1l+fLl1NbWxh1K0VIlyq7pN0hEJEEaGho47bTT2LVrF/369ePhhx9m2LBhcYeVJFkVklIlSpFeYNasWdTV1WV1b319PQBVVVVd3ltdXc3MmTO7FZtIaLW1taRSKQBSqRS1tbVce+21MUdVfAryEYaZXWBm3sHrKxn3mJldZWavmNnbZvZHM3tfnHGLFIPGxkYaGxvjDkNkvy1ZsoTm5mYAmpubWbx4ccwRFadCH4H4OPB2xvHfMt5fAVwDzADqgOnAQ2Z2nLuv77kQRQpfLqMEU6dOBWDevHn5Ckckr8aPH89dd91Fc3MzZWVlTJgwIe6QilJBjkBkeMLdH8t4NQCYWX+iBOLb7n6ruz8EnEc0X+FrMcYrIiIxq6mpoaQk+uetpKSEmpqamCMqToWeQHTmFGAwcGfbCXffASwBzogrKBERiV9FRQUTJ07EzJg0aZImUOZJoScQL5pZi5mtNrN/zThfDbQCa9rdvyp9TUREerGamhpOPPFEjT7kUaHOgXidaH7D40Ap8Dngh2ZW7u5zgIOA7e7e2u7rNgPlZtbX3Zt6NGLpNfK1ogG0qkEklIqKCubPnx93GEWtIBMId/8t8NuMU/ebWT/gajP7ftttHXyp7eMaZnYRcFH6sL+7HxciXpHOaDWDiBSrgkwgOnEXcD4wkmikYZCZlbYbhRgCNLp7c0cNuPttwG0AZrY8v+FKsdKKBhGRwp8D0REnWrZZCoxud606fU1ERETyKEkJxCTgTaAeWAZsI1q6CYCZlQPjgftjiU5ERKQXKchHGGa2kGgC5XNEIw2T069L3D0F7DSz2cA1ZraZPYWkSoBb4olaRESk9yjIBAJYDVwIHE40MXIl8AV3z3yQPJsoYbgSGAosB0539zd6OFYREZFep9sJhJl9N4fb3d0vz+Kmq4CrumoImJV+iYiISA8KMQJxXte37OZAlwmEiIhIdzQ0NDB9+nTmzJmTmEqUSYu525Mo3X1UDq8jQwQtIiKyL7W1tSxfvpza2tq4Q8la0mJO0ioMERGRLjU0NLBo0SLcnYULF7Jhw4a4Q+pSEmMOnkBY5ENmdqGZ1bR/he5PREQkU21tLalUCoBUKpWI/9EnMeagCYSZHQr8L/BH4MfArenXLRkvERGRvFmyZAnNzVFB4ubmZhYvXhxzRF1LYsyhRyBuBrayZ/nl+4lKT19DtHPmuwP3JyIispfx48dTVlYGQFlZGRMmTIg5oq4lMebQCcRHiZKI19PH5u4vu/t/AvOBwh+TERGRRKupqaGkJPrnraSkJBFbeicx5tAJxBBgQ7pa5DagIuPaMuCUwP2JiIjspaKigokTJ2JmTJo0KRFLIpMYc+hKlC8Bw9PvVwCfB+5NH48HNgXuT0RE5B1qampYu3ZtIv4n3yZpMYdOIH4DfBK4E/gWcI+Z/R1oBo5ARaRERKQHVFRUMH/+/LjDyEnSYg6aQLj7lRnv7zezDwJnAwOAB91dO2WKiIgUgbxupuXuTwBP5LMPERER6XlBEwgzO6are9x9Zcg+RUREpOeFHoF4nmjDrH0pDdyniIiI9LDQCcTHOjh3MNHEyk8C3wjcn4iIiMQg9CTKP3Ry6ddm9i3gfPYs6xQREZGE6sndOB8BzurB/kRERBJj5cqVjBs3jrq6urhDyUpPJhCfBbb0YH8iIiKJMWPGDLZv385ll10WdyhZCb0K484OTvcFqoExwFUh+xMRESkGK1euZO3atQCsWbOGuro6qqurY45q30KPQAzr4NUP+BMw3t2/E7g/ERGRxJsxY8Zex0kYhQg9ibKjVRgiIiKyD22jD23WrFkTUyTZ68k5ECIiItKB0aNH73U8ZsyYmCLJXrdHIMzsp7nc7+4XdrdPERGRYnLjjTdyzjnn7D6+6aabYowmOyEeYbyn3fERRHMfGtKvivRrA1AfoD8REZGicswxxzB69GjWrl3LmDFjCn4CJQR4hOHuJ7W9gBuA7cCH3L3S3d/r7pXAh4G3iLb4FhERkXZuvPFGBg4cmIjRBwhfyno2cLW7L8s86e5/NrNvAt8BFgfuU0REJPGOOeYYnnzyybjDyFroSZRHAo2dXGsERgbuT0RERGIQOoF4CrjOzIZnnjSzw4DrgOSkVgWioaGBKVOmsGHDhrhDERFJDH125l/oBOIiogmT68xsmZndbWbLgJfS578SuL+iV1tby/Lly6mtrY07FBGRxNBnZ/4FTSDcfQVwFHApsJqoCuXq9PFR7v58yP6KXUNDA4sWLcLdWbhwoTJpEZEs6LOzZwQvJOXuO9291t2nufsZ6V9r3f3t0H0Vu9raWlKpFACpVEqZtIhIFvTZ2TNUibKALVmyhObmZgCam5tZvFgLWEREuqLPzp7R7QTCzBrM7IT0+w3p405f3Q+59xg/fjxlZWUAlJWVMWHChJgjEhEpfPrs7BkhRiD+L/BGxvuuXpKlmpoaSkqiH1FJSQk1NTUxR5QdzX4WkTi1/6xMymdn0nS7kJS7X5/x/rrutid7VFRUMHHiRBYsWMCkSZMYNmxY3CFlJXP287XXXht3OCLSy1RUVOx+b2aJ+exMmqBzIMzsejMbG7LN3q6mpoYTTzwxMRm0Zj+LSNyWLl26ew5EU1MTf/nLX2KOqDiFLmX9r8DVZrYS+AXwS3d/MXAfvUpFRQXz58+PO4ysdTT7WaMQItKTLr300r2Ov/GNb/D444/HEsusWbOoq6vL6t76+mi/yaqqqqzur66uZubMmfsdW3eFXoVxGHA6sAz4P8ALZrbczP7NzI4I3JcUIM1+FpG4bdu2ba/jrVu3xhRJbhobG2ls7Gw3iMITdATC3VPA74Hfm1kNcBowGZgJfNfM/uLuHwrZpxSW8ePHc+edd9La2kppaalmP4tIjxs8ePBeScSBBx4YWyy5jBBMnToVgHnz5uUrnKDyVgfC3Vvd/bfAxcBXgfXAP+arPykMNTU1tLa2AtDa2pqYuRsiUjzmzJmz1/H3v//9mCIpbnlJIMyszMzGm9l8oAG4A1hJtFeGFLE333xzr+ONGzfGFImI9FYHH3zwXscHHXRQTJEUt6CPMMzs00SPLM4GBgNLgSuBX7m7puOnFfOkmhkzZux1fNlll3HvvffGFE32cvmZ5GLVqlXAnqHJkOL+WYsUqqR+DiVN6FUY9wGPA9cDd7r7ayEaNbMRRJtyHQAMcvft6fNGlKBcDBwCPAFc4u7PhOi3ECRpQg3A2rVr9zpes2ZNTJHkpq6ujuf++hyVrZVhG06P8TUsC1uEdX3p+qDtiRSTpH4OJU3oBOJId18XuE2AG4HtRAlEpiuAa4AZQB0wHXjIzI5z94L9hC3mSTWjR4/e6y/vmDFjYowmN5WtlUxrnBZ3GFmZWz437hBEClaSP4eSJPR23utCtgdgZh8GPg3c1O58f6IE4tvufqu7PwScBzjwtdBxSHZuvPHGvY5vuummTu4UEckPfQ71jBCbaT1uZsek3z+RPu70lWPbpcAtwA3Am+0un0I0z+LOthPuvgNYApzRne9J9t8xxxzD6NGjgSjrr66ujjkiEelt9DnUM0KMQKwA3s5439UrF18B+tPxJlzVQCvQ/uHWqvQ1icmNN97IwIEDlfWLSGz0OZR/ITbTmpbx/oLuttfGzIYC/wFMcffmaL7kXg4Ctrt7a7vzm4FyM+vr7k2h4untcl05csABBzBr1qys7tdqAhHJhj6HCkvoSZQhzQL+6u737eMe7+CcdXbNzC5iTy2KQ7oXnnQmaStHRKT46HMo/7qdQJjZT3O5390vzKLNY4ELgY+Y2ZD06fL0rweaWSvRSMMgMyttNwoxBGh09+YO+r4NuC3dx/Jc4u7tinnliIgkgz6HCkuIEYj3tDs+AhhGVIGyAahIvzYA9Vm2OQYoAzrag/XvwE+AnwOlwGiiGhFtqomWdIqIiEiehJgDcVLbezMbD/wXcI67L8s4/0GictbfyrLZpcDH2p37NHA58Bngb0TJyDaipZvfSvdTDownPcogIiIi+RF6DsRs4OrM5AHA3f9sZt8EvgN0ub+zu78JPJp5zsxGpt/+KaMS5WzgGjPbzJ5CUiVESz9FREQkT4JXogQ6m7nSCIwM3N9sooThSmAosBw43d3fCNyPiIiIZAi9G+dTwHVmNjzzpJkdBlwHPLm/Dbv7/7i7tY0+pM+5u89y93e5+wB3/7C7P72/fYiIiEh2Qo9AXAT8DlhnZk+yZxLlOGAjMCVwfyIiIhKD0HthrACOAi4lWhnRL/3rpcBR7v58yP5EREQkHsELSbn7TqA2dLsiIiJSOPJWidLM+gB92593d5UHEwmgvr5+d7GckFatWgUQvG2VChYpLkETCDMbDPwnMJFo7sM7NrAgKv4kIt3U2NjIY089RsvglqDtljZFf0WXrl0arM0+2wq5ar6I7I/Qf6t/BJwJ3A6sBLSZlUgetQxuYcsHtsQdRpeGPDak65tEJFFCJxCfAi5199sDtysiIiIFJHQdiB1Ee1WIiIhIEQudQNwM1JhZ6HZFRESkgIR+hDECOB5YbWaPAO0fzrq7Xx64TxEREelhoROIc4FUut3TO7juRDtqioiISIIFTSDcfVTI9kR6Sn19PVtKtzC3fG7coWTl9dLXSe1MQVnckYhIb6W5CiIiIpKzbo9AmNlngKXuvi39fp/c/b7u9ikSWlVVFQNeHcC0xmlxh5KVueVz2dh/IzvYEXcoItJLhXiEcS/wAeDx9Hun4wqUpK+pEqWIiEjChUggRgGvZ7wXERGRItftBMLd6zt6LyIiIsVLkyhFREQkZ0ogREREJGdKIERERCRnSiBEREQkZ8ESCDPrb2a/M7NTQ7UpIiIihSlYAuHuO4GTUJ0HERGRohf6EcZi4OzAbYqIiEiBCb0b52+BG81sOHAf8AZR9cndVMpaREQk+UInEPPTv05Mv9pTKWsREZEiEDqBUClrERGRXiBoAqFS1iIiIr1D8DoQZtbPzC42s5+kl3WOSZ+fbGZjQ/cnIiIiPS/oCISZvRt4EDgQeBI4FRiUvvxh4LPAF0L2KSIiIj0v9AjED4CXgZHApwDLuPYH4EOB+xMREZEYhJ5E+WHgPHffYmbtV1u8AQwP3J+IiIjEIPQIxE5gQCfXRgBbAvcnIiIiMQidQDwIXGVmB2acczPrB3ydqLiUiIiIJFzoRxgzgD8Da4mSCQe+CRwL9KXj4lIiIiKSMEFHINz9FeB44IdEEylfJJr38CtgnLuvD9mfiIiIxCP0CATuvhm4Jv0SERGRIhQ8gQAwsyHAcUSjD68BK9xdEyhFRESKROhCUn2AWcBXgfKMS41mVgvMdPfmkH2KiIhIzws9AvE94CLgBmAR0ABUAJOIHmn0By4J3KeIiIj0sNAJxFTgKnf/Xsa5TcAsM9sJXI0SCBERkcQLnUCkgBWdXHueaFlnUZo1axZ1dXXB2121ahUAU6dODd72W2+9xaBBg7q+MUf5jLm6upqZM2cGb1d6j1z+rtbXRxsMV1VVdXlvvv5s5ite0N8n6Z7QCcQ84MvAbzu49i/A/GwaMbNzgenA0cABQH267e+6e1P6HgOuBC4GDgGeAC5x92e6+T3sl7q6Op7763NUtlaGbTi90LZhWUPQZteXrqdscBlb395Ky+CWoG2XNkVVzJeuXRq03T7b8jLnV6RTjY2NcYeQk6TFK8kW+hO5HphkZiuAxeyZA3EW0a6cN5tZTfped/f/7qSdocAjwI1E5a9PBq4DKoGvpe+5gmhexQygjijheMjMjour3kRlayXTGqfF0XXO5pbPZSMbaRncwpYPJGOBzJDHhsQdghSBXP7H3TaKNm/evHyF06WkxSu9R+gE4ub0ryOAsR1cz5wb4UCHCYS7/6jdqUfMbDDwVTP7OtCPKIH4trvfCmBmfwHWESUYV+/vNyAiIiJdC12JsiSHV/vdOruykagcNsApwGDgzoy+dwBLgDOCfDMiIiLSqYJ+qJzeErwf8A9Eqzf+293dzKqBVmBNuy9ZBUzu2ShFRKQ3SeKk+XxMmC3oBALYQZRAAPw/ovkOAAcB2929td39m4FyM+vbNtkyk5ldRFSnAqKJlyIiIjmpq6vjsace6/UT0As9gTiFqKLlyUS7et4K7J6E2cH9to9ruPttwG0AZrY8aKQiItJraAJ6gScQ7v5U+u1SM3sTuMPMbiYaaRhkZqXtRiGGAI0qly29wc6dO+nzdp9ErE7ps63P7hoFIlIcgk6izLO2ZGIU0bLNUmB0u3uq09dEREQkj3pkBMLMhgTYjfOD6V9fAl4FtgHnAd9K91EOjCf9iEKk2PXv358dZTsSMYw65LEhWVdHFJFkCL0b58XAIHf/bvr4fcC9wHAzewY4y93/nkU7DwAPEZXFbiVKHv4N+KW7v5i+ZzZwjZltZk8hqRLglpDfk4gUvqTNilcJ6T2S9rMD9DguLfQIxNeBH2Qc/wB4DbgMuByYDUzJop0ngAuAkUAL8DeistU/zLhnNlHCcCVR5crlwOnu/kZ3vgERSZ4klZJfXxpLodyClaSfHezZBoCyoM0mUugE4ghgNYCZDSMaOfiEuz9qZk1Eqyi65O7XEJWp3tc9DsxKv0Skl0tKKfm55XPjDqHgJOVnB3u2AZDwkyh3sada5MeARuBP6eNNRKskREREJOFCj0A8TrRfxd+JKkc+kLHM8kiixxkiIiKScKETiMuAe4D/BV4BLsy4Nhn4c+D+pBuSVEcAVEtARKSQBE0g3H0FMNrMhgKb0vMU2lwGvB6yPxEREYlH6GWcPwX+w91f6uDyNuC77D0qITFKUh0BUC0BEZFCEnoS5QXAsE6uHQJ8MXB/IiIiEoN8lLLucCMr4DhgQx76ExERkR7W7UcYZvYN4BvpQwfuNrNd7W7rDxwK/E93+xMREZH4hZgDsRJYSLSV9nTgEd45WbKJqNz0nQH6K0j19fVsKd2SmCIxr5e+TmpnStXURERkv3Q7gXD3B4EHAczsLeB2d3+1u+2KiIhI4Qq9jPP6kO0lSVVVFQNeHZCscqz9N7KDHXGHIiIiCRR8O28zOxeYCLyLaO7DXtz95NB9ioiISM8KXQfiOuCbwLNEcyOaQrYvIlIM6uvr87LNdD63sNYW5NJe6BGILwGz3f2qwO2KiBSNxsZGHnvqMVoGtwRtt7SpFICla5cGbbfPtuCD1VIEQv+pGAQ8HLhNEZGi0zK4JVFVYEXaC11IagHw6cBtioiISIEJPQLxMPAdMzuEaGnnO9Jrd78vcJ8iIiLSw0InEL9M/zqSjve9cKA0cJ8iIiLSw0InEKMCtyfSY9aXrg9eSXRjyUYAhqaGBm13fel6ylRGVERiFLqQVH3I9iT/+mzrE3yCVOmOaJCp9YDWoO3mcyZ4dXV1XtrduCpKICrGVgRtt4IK6uvr2di8MWi7ItK1nTt30uft8J+d+dJnWx/q68P/85yXT2Qz6wMcQceFpFbmo0/JXXl5OWPHjg3ebtta9LGjw7edr3/o87W+vW09/rx58/LS9itrXwnerohINkIXkioDfkA0/6FfJ7dpDkSBqKqqyts/bJCffzRFROLWv39/dpTtSNQy3KqqquDthh6B+CZwJlFBqZ8BXwV2AFOAo4CvB+5PRCRxNAQuxSB0HYjzgevYs2334+7+/9z9k8BS4KzA/YmIiEgMQo9AHA684O6tZrYTOCjj2s+AnwP/GrjPgpG0WfwVhJ3YJxKX+vp6tpRuCf73Lx9eL30dSF4lynwMgUOyfnYQ/fxSO1NoEVT4BOJ1oG1M7iXgI8BD6eOjAvdVUJI4iz9fMYuISPELnUA8CnwYWAL8GLjJzEYDu4DJwC8C91cwkjiLX6RYVFVVMeDVAUxrnBZ3KF2aWz6Xjf03soMdcYdSEJL0swP9/DKFTiBmAocAuPt/mZnwebjQAAAgAElEQVQB5wIDgFuAGwL3JyIiIjEIXUhqPbA+43gOMCdkHyIiIhK/0KswREREpBfo9giEmT0OXODuK83sCaINszrl7id3t08RiSSlFHk+y5CLSDxC/K1eAbyd8X6fCYSIhJGvVTT5KkWuVT8ixaXbCYS7T8t4f0F32xOR7Gjlj4jEKdgcCDPrb2a7zOzsUG2KiIhIYQqWQLj7TqABaAnVpoiIiBSm0KswfgRckt6VU0RERIpU6KnRQ4DjgHVm9jDwBntPqnR3vzxwnyIiItLDQicQk4jKVkNU0ro9B5RAiIiIJFzoSpSjQrYnIpKtpOyGu750PWXaylGKgKq7iEjiJWk33AoqqK+vZ2PzxmBtJl1Skj9QApgpeAKR3kDrg8C7gf7tr7t7beg+RaR3S1pNjKlTp/LK2leCtplUSUr+QAlgpqAJhJkdCjwMHEM038HSlzInUiqBEJFeLyllyCG/pciTlvy1tf36U6/3+p9f6FZvBrYChwOvAO8nWokxBfgC8NlsGjGz84CpwDjgQGA1cJO7/6Ldff8C/Hu6vxXAv7v7w0G+ExGRPElaGXJQKfJM+vlFQicQHwW+AbyePjZ3fxn4TzMrIRp9+FQW7UwHXgIuBd4EPgP83MwOcfdbAMzsn4AfAtcBS4FpwL1mdpK7Px/uWxIRCSuJ/+uWPfTzi+SjDsQGd0+Z2TYg8+HTMrJfwjne3d/MOP69mR1GlFjckj53PXCHu/8HgJn9ATgBuIJoxENERETyJHQlypeA4en3K4DPZ1wbD2zKppF2yUObp0knJGZ2JNEkzTszviYF/Ao4I+eoRUREJCehE4jfAJ9Mv/8WMMnM/m5mLwGXsGf0YH+cAqxMv297mFPX7p5VwMFmNqwb/YiIiEgXQheSujLj/f1mdgpwDjAAeNDd79+fds3sE8BZwIXpUwelf93S7tbNGdc3dNDORcBF6cND9icWERERyXMhKXdfDizvThtmNhL4OXCPu/9P+y7a397J+bZ4bgNuS7fbrbhERER6s6CPMMxsnZl9x8xOCNTewcD9wMvsPTGybaSh/SLctuP2IxMiIiISUOg5EHcBk4HlZvaCmd1gZsftT0NmVg7cC/QFPuvuOzIut819aL+wtRrY5O7veHwhIiIi4QRNINz9MncfCXwIuI9ozsKzZva8mV1jZmOyacfM+hCtqBgDnOHuDe36+RvwAnBexteUpI/3a56FiIiIZC8vcyDc/S/AX8zsUqJkYjLwdeDaLPusJSoe9Q2iVRUfyLj2tLvvIiogNd/M1gF/Br5IlHD8c6BvQ0RERDqR7904DwCOAKqISlLvyvLr2paCfr+Da6OAde7+CzMbSFSc6hqiuhNnqgqliIhI/uVjN84BREWjJhMVdSoBfkf0OOOebNpIPwbJ5r4fAz/er0BFRERkv4XejfOXRBtm9QN+D3wV+LW7a1WEiIhIEQk9AnEocBlwVyflqEVERKQIhK5EeWrI9kREertZs2ZRV9e+an/H2raDbtvVsSvV1dV521lSil++J1GKiEgPKS8vjzsE6UWUQIiIFDCNEEihCl2JUkRERHqBbicQZnaEmZWFCEZERESSIcQIxEvACQBm9nsza78/hYiIiBSZEAnE20DbzJ1TgcEB2hQREZECFmIS5dPA983swfTx183s9U7udXe/PECfIiIiEqMQCcS/ADcCZwEOfILO97xwor0rREREJMG6nUC4ex3R3heYWQo4290f7267IiIiUrhC14EYBXT2+EJERESKROhS1vVm1sfMJgMfAg4GNgF/Aha5e0vI/qTnqJyuiIhkCr0bZwXR1t3vBdYBbwD/SLQr57Nm9kl33xCyTyk8KqcrIlL8Qj/C+B4wFHi/uz/RdtLMTgIWpq9n999SKSgaIRARkUyhS1l/Brg8M3kASB9fCXw2cH8iIiISg9AJRD/grU6uvQX0DdyfiIiIxCB0AvEYcLmZHZB5Mn18efq6iIiIJFzoORD/BjwCvGJmvyOaRFkBfAowolLXIiIiknBBRyDc/RlgDHAbMAw4nSiB+CEwxt2fDdmfiIiIxCP0CATu/iZwReh2RUREpHCEngMhIiIivYASCBEREclZ8EcY0jWVhRYRkaRTAlHgVBZaREQKkRKIGGiEQEREki74HAgz+4KZDQndroiIiBSOfEyinAscAWCRb5pZZR76ERERkZh0+xGGmf0GeDb9eo6o4qSnL5cA1wL3Auu725eIiIgUhhBzIB4ETgDOBKqJkodbzewR4An2TihERGKVr1VQWgElvU23Ewh3/6+292bWD3gbeAo4GphKlDzMM7MHgIfc/YHu9iki0hO0CkqkcyEeYXwdeBp41t3fMjOAue7+nJn1AZqAXwCHA7cCo7vbp4jI/irmUYKGhgamT5/OnDlzGDZsWNzhSJELMYlyArAQ2GJmLxKNOPyTmb0f6Ju+5353/4q7K3kQEcmT2tpali9fTm1tbdyhSC/Q7QTC3U9390OBdwFfI5rzcBpwP7CJKKG42Mw+kX7EISIigTU0NLBo0SLcnYULF7Jhw4a4Q5IiF2wZp7u/7u73pw+/7O4HAycSJRSHA/8DbA7Vn4iI7FFbW0sqlQIglUppFELyLt+baa1K/3qVux8OjMtzfyIivdKSJUtobm4GoLm5mcWLF8cckRS74AmEu5e4+3Nth0A9sCt9bVWnXygiIvtt/PjxlJWVAVBWVsaECRNijkiKXV5HINw95e6j3H1FPvsREentampqKCmJPtJLSkqoqamJOSIpdvl+hCEiIj2goqKCiRMnYmZMmjRJyzgl77Qbp4hIkaipqWHt2rUafZAeYe6FWWXazEYDM4APAMcBf3L3U9vdY8CVwMXAIUSlsy9x92eyaH+5u5+YRSiF+RskidBWAnnevHmxxrE/5ZvHjh3b5b0q3yw9KV9/jiF/f5aTGDPR6skuFfIjjGOBzwAvpF8duQK4BvgOMB7YDjyk3T9F9l95eblKOEviJfHPcdJiLuQRiBJ3T6Xf3wUckjkCYWb9gTeAm939hvS5A4B1wI/c/eou2tcIhORdoYxAiIjkINkjEG3Jwz6cAgwG7sz4mh3AEuCMPIYmIiLS6xVsApGFaqAVWNPu/Kr0NREREcmTJK/COAjY7u6t7c5vBsrNrK+7N8UQlxS5/ZkU1fYooyualCgiSZHkBAI6np9gnV0zs4uAi9KH/fMVlEibJE2IEhHJRZITiM3AIDMrbTcKMQRodPfm9l/g7rcBt/VUgFKcNEIgIpLsORB1QCkwut356vQ1ERERyZMkJxDLgG3AeW0nzKycqB7E/Z19kYiIiHRfwT7CSCcDn0kfjgAGm9m56eP73L3RzGYD15jZZqJRh+lESdEtPR6wiIhIL1LIhaRGAi91cnmUu69Ll7K+iqiU9VBgOVEp66cDhlKYv0EiIiL5kVUhqYJNIAqIfoNERKQ3SXYlShERESlcSiBEREQkZ0ogREREJGdKIERERCRnBbuMs4BkNZlERESkN9EIhIiIiORMCYSIiIjkTAmEiIiI5EwJhIiIiORMCYSIiIjkTAmEiIiI5EwJhIiIiORMCYSIiIjkTAmEiIiI5EyVKHs5M3sAOCTuOEREEuRNd/903EHEzdw97hhEREQkYfQIQ0RERHKmBEJERERypgRCREREcqYEQkRERHKmBEJERERypgRCREREcqYEQkRERHKmBEJERERypgRCREREcqYEQkRERHKmBEJERERypgRCREREcqYEQkRERHKmBEJERERypgRCREREcqYEQkRERHKmBEJERERypgRCREREcqYEQkRERHKmBEJERERypgRCREREcqYEQkRERHKmBEJERERypgRCREREcqYEQkRERHKmBEJERERypgRCREREcqYEQkRERHKmBEJERERypgRCREREcqYEQkRERHKmBEJERERypgRCREREctbjCYSZjTazH5nZs2bWamaPtrs+3MxuTF/fbmavmNkdZnZYB22NMLNfp+9708xuNbPyHvtmREREeqk+MfR5LPAZ4DGgbwfXxwHnALcDfwUOBa4DlpnZce6+HcDM+gC/BZqAycAQ4HvpX6fk91sQERHp3czde7ZDsxJ3T6Xf3wUc4u6nZlwfAmx395aMc+8GVgMXuPsd6XOfA+YDo939pfS584EFwNHuvqaHviUREZFep8cfYbQlD/u4viUzeUifewFoBCoyTp8BPNGWPKTdTTQi8elA4YqIiEgHEjGJ0szeC5QDKzNOVwN1mfe5exPwYvqaiIiI5EkccyByYmYlwPeBNcDvMi4dBGzp4Es2p6+F0rPPeEREROJl2dxU8AkE8G3gH4GPuntzu2sd/eNunZzHzC4CLkof9nf344JFKSIi0osU9CMMM6sBZgBfdPe/tru8mWjFRXtD6HhkAne/zd1PdPcTgZ1BgxUREelFCjaBMLNJwC3Av7v7Lzu4pY52cx3MrC9wJO3mRoiIiEhYBZlAmNmpwM+AW939pk5uux84ycyqMs5NAPoBD+Q3QhERkd4tjjoQ5USFpAD+DRgMXJs+vg+oAv4CrANqgMxlnxvc/cV0O2XA08Au4BrgQGAO8JC7d1lIysyWpx9ldEWTKEVEpDfJahJlHAnESOClTi6PAk4F5nZy/Q53vyCjrXcBtwKnESUSC4AZ7t6YRRxKIERERN6pMBOIQqEEQkRECklDQwPTp09nzpw5DBs2LM5QskogCnIOhIiISG9TW1vL8uXLqa2tjTuUrCiBEBERiVlDQwOLFi3C3Vm4cCEbNmyIO6QuKYEQERGJWW1tLalUtGYglUolYhRCcyC61jt/g0REpMeMGzeO7du37z4eOHAgTz75ZFzhaA6EiIhIEowfP56ysjIAysrKmDBhQswRdU0JhIiISMxqamooKYn+SS4pKaGmpibmiLqmBEJERCRmFRUVTJw4ETNj0qRJcS/jzEoSduMUEREpejU1NaxduzYRow+gSZSaRCkiIrI3TaIUERGR/FACISIiIjlTAiEiIiI5UwIhIiIiOVMCISIiIjlTAiEiIiI567QOhJl9N4d23N0vDxCPiIiIJECndSDM7KUc2nF3PzJMSD1DdSBEREQ6lFUdiE5HINx9VLhYREREpJhoDoSIiIjkLOu9MMzMgA8C7wb6t7/u7rUB4xIREZECllUCYWaHAg8DxxDNCWh7PpI5P0AJhADQ0NDA9OnTmTNnTiJ2lBMRkdxl+wjjZmArcDhR8vB+YCRwDbCGaFRCBIDa2lqWL19Oba1yShGRYpVtAvFRoiTi9fSxufvL7v6fwHw0+iBpDQ0NLFq0CHdn4cKFbNiwIe6QREQkD7JNIIYAG9w9BWwDKjKuLQNOCR2YJFNtbS2pVAqAVCqlUQgRkSKVbQLxEjA8/X4F8PmMa+OBTSGDkuRasmQJzc3NADQ3N7N48eKYIxIRkXzINoH4DfDJ9PtvAZPM7O/pYlOXALfkIzhJnvHjx1NWVgZAWVkZEyZMiDkiERHJh04rUe7zi8xOAs4GBgAPuvv9oQPLN1WizI+GhgZOO+00du3aRb9+/Xj44Ye1EkNEJFm6V4lyX9z9CeCJ/flaKW4VFRVMnDiRBQsWMGnSJCUPIiJFKts6EMd0dY+7r+x+OFIMampqWLt2LTU1NXGHIiIieZLVIwwzS9HFUL67l4YKqifoEYaIiEiHgj7C+FgH5w4mmlj5SeAbWbYjIjGYNWsWdXV1Wd1bX18PQFVVVZf3VldXM3PmzG7FJiLJlFUC4e5/6OTSr83sW8D5wL3BohKR2DQ2NsYdgogkwH6twtirAbNPAIvc/cAwIfUMPcIQ6djUqVMBmDdvXsyRiEhMsnqEEWI7788CWwK0IyIiIgmR7SqMOzs43ReoBsYAV4UMSkRERApbtpMoO1rMvxP4EzDd3e8LF5KIiIgUumwnUXa0CkOkV8rXigbQqgYRSY79qkQpItnRigYRKVadJhBm9tNcGnL3C7sfjrTX0NDA9OnTmTNnjspCF4hcRgi0okFEitW+VmG8p93rs8AFwGeAE9O/XpA+f1y2HZrZaDP7kZk9a2atZvZoB/eYmV1lZq+Y2dtm9kcze18H9x1jZg+bWaOZvWZmN5hZoipidqW2tpbly5dTW1sbdygiIiK7dZpAuPtJbS/gBmA78CF3r3T397p7JfBh4C2iLb6zdSxR8vFC+tWRK4BrgO8A49N9P2RmlW03mNlBwENEdRrOSsf4b8D1OcRS0BoaGli0aBHuzsKFC9mwYUPcIWWloaGBKVOmJCZeERHJXbZ1IGYDV7v7ssyT7v5n4JtE/9Bna4m7H+7u5wEr2l80s/5ECcS33f1Wd38IOI8oUfhaxq1fIdpOfKK7P+juPyRKHqab2eAc4ilYtbW1pFIpAFKpVGJGITRqIiJS/LJNII4EOpsN1giMzLZDd091ccspwGBgd+0Jd98BLAHOyLjvDOC37r4t49wCoqTio9nGU8iWLFlCc3MzAM3NzSxevDjmiLqW1FETERHJTbYJxFPAdWY2PPOkmR0GXAc8GTCmaqAVWNPu/Kr0tcz79lpL5+4vEyU0mfcl1vjx4ykrKwOgrKyMCRMmxBxR15I6aiIiIrnJNoG4CKgA1pnZMjO728yWAS+lz38lYEwHAdvdvbXd+c1AuZn1zbivoxLam9PX3sHMLjKz5Wa2HDgkVMD5UlNTQ0lJ9CMqKSmhpqYm5oi6lsRRExERyV1WCYS7rwCOAi4FVgP90r9eChzl7s8HjqujDaysg2ud3dfhBljufpu7n5jeROvN7oWYfxUVFUycOBEzY9KkSYlYxpnEURORYqEJzNKTst5My913unutu09z9zPSv9a6+9uBY9oMDOpgOeYQoNHdmzPuG9LB1x9IEW3uVVNTw4knnpiI0QdI5qiJSLHQBGbpSSF24wytDigFRrc7337OQx3t5jqY2eHAAe3uS7SKigrmz5+fiNEHSOaoiUgx0ARm6WmdJhBm1mBmJ6Tfb0gfd/oKGNMyYBvR0s22WMqJ6kHcn3Hf/cCnzGxQxrnJwNvAHwLGIzlK2qiJSDHQBOa9rVy5knHjxmW9b43kbl97Yfxf4I2M9x3OK8hVOhn4TPpwBDDYzM5NH9/n7o1mNhu4xsw2E40mTCdKdm7JaOqHwCXAIjP7DtFS0+uA77Vb2ik9rG3URER6TkcTmK+99tqYo4rPjBkz2L59O5dddhn33ntv3OEUpU4TCHe/PuP9dQH7rAB+1e5c2/EoYB1R4aoS4EpgKLAcON3d2xIa3H2zmX0CuJWoRsQWYA5REiEi0quMHz+eu+66i+bm5l4/gXnlypWsXbsWgDVr1lBXV0d1dVGs7i8oWe3GaWbXAwvcfVV3O3T3dexZUdHZPQ7MSr/2dd9K4OPdjUnC0gZgIj2vpqaGRYsWAZrAPGPGjL2O4xyFmDVrVtaPUerr6wGoqqrK6v7q6uqcNvcLLdtJlP8KPG9m/5ve5OqofAYlyaaZ4CI9TxOY92gbfWizZk37uoSFqbGxkcbGzoo+F56sRiCAw4BTiSYp/h/gP8zsaeAXwK/SFSBFaGhoYOHChbg7d911FzU1Nb36g0ySLWmjaTU1Naxdu7ZXjz4AjBw5knXr1u0+HjVqVGyx5DJCMHXqVADmzZuXr3CCyraQVMrdf+/u/woMJ5oE+RwwE3jJzJbmMUZJkNra2r0mcmkUQpIsaaNpSVv2nS/t5zto/kN+5FwHwt1b3f23wMXAV4H1wD+GDkyS6Z577iGawgLuzt133x1zRCL7R3UVkuuPf/zjXsd/+INW9udDTgmEmZWZ2Xgzmw80AHcAK4n2yhDhsMMO2+t4xIgRMUUi0j2qq5Bc+hzqGVklEGb2aTObS5Q03A0cTrTEcoS7n+7uP8ljjJIgr7322l7Hr776akyRiHSPNoZLLn0O9YxsRyDuA8YC1wOHu/tH0/tgaExP9nLWWWdhFq3SLSkp4eyzz445IpH9o43hkivzc8jM9DmUJ9muwjgyXb9BZJ9qamr45S9/uXseRG+fDS7JVSh1FYq5jkC+1NTUsHDhQpqamigrK9PnUJ5kuwpjXZ7jEBEpKEmsq5C0OgL5UlFRwaRJkzAzzj333ET87JKo0xEIM3scuMDdV5rZE3SxF4a7nxw6uGJVzP+jqK2tpaSkhFQqRUlJCbW1tb26Hr8Unlz+/v3tb3+jT58+rFy5cvca/c7k6+9eMdcRyCfVxMi/fT3CWEG0s2Xb+yCbaUlukva/iSVLltDS0gJAS0tLr9/QR5Jt165d9O/fn759+8YdiuRIm/rl374205qW8f6CHommlyjm/1FoQx8pdMX890+kJ2U7iVIkK4Uy8UxEik8xP/5Non3NgfhpLg25+4XdD0eSrm3i2YIFCxIz8UxEik/SHv8m0b5GIN7T7vgIYBhRMakGoCL92gDU5yU6KRj5mngGhZH55/L95WLVqlUAWf0+5KoQft9EepIePxWWfc2BOKntvZmNB/4LOMfdl2Wc/yBROetv5TNISZYkTjyrq6vjub8+R2VrZdiG0wulG5Y1BG12fen6oO2JiOQq2zkQs4GrM5MHAHf/s5l9E/gOoDqvRaw3ZP6VrZVMa5zW9Y0FYG753LhDEJFeLttS1kcCnT1QagRGBolGREREEiHbBOIp4DozG5550swOA64Dngwcl4iIiBSwbB9hXAT8DlhnZk+yZxLlOGAjMCU/4YmIiEghynYvjBXAUcClwGqgX/rXS4Gj3P35vEUoIiIiBSfrQlLuvhOozWMsIiIikhA5V6I0sz7AO9bnubuqdoiIiPQSWT3CMLPBZnarmb0G7ATe6uAlIiIivUS2IxA/As4EbgdWAk15i0hEREQKXrYJxKeAS9399nwGIyIiIsmQbR2IHcDf8xmIiIiIJEe2CcTNQI2ZZXu/iIiIFLFsH2GMAI4HVpvZI8CWdtfd3S8PGpmIiIgUrGwTiHOBVPr+0zu47oASCBERkV4iqwTC3UflOxARERFJDs1pEBERkZx1OgJhZp8Blrr7tvT7fXL3+4JGJiIiIgVrX48w7gU+ADyefu+AdXKvA6VhQxORfamvr2fq1KnB2121ahVA8Larq6uZOXNm0DZFJD77SiBGAa9nvBeRAtLY2MhjTz1Gy+CWoO2WNkX/F1i6dmmwNvtsy3nbHREpcJ3+rXb3+o7ei0jhaBncwpYPtF9VXXiGPDYk7hBEJDBNohQREZGcKYEQERGRnBXsg0kz+yfg34F3A1uBh4Er3P21jHsMuBK4GDgEeAK4xN2f6fmIJcnq6+vZUrqFueVz4w4lK6+Xvk5qZwrK4o5ERHqrghyBMLMJwC+AZcBZRFUuPwLc224/jiuAa4DvAOOB7cBDZlbZsxGLiIj0Ll2OQJhZf2Ax8J/u/mjeI4r8M/CUu38tI45twD3A0cCqdFxXAN9291vT9/wFWAd8Dbi6h2KVIlBVVcWAVwcwrXFa3KFkZW75XDb238gOdsQdioj0Ul2OQLj7TuAkerbOQxnRY4tMbVPN22pRnAIMBu5su8HddwBLgDPyHaCIiEhvlu0jjMXA2fkMpJ2fAh82sy+Y2WAzezfwLeARd1+ZvqcaaAXWtPvaVelrIiIikifZTqL8LXCjmQ0H7gPeIKo+uVvIUtbu/hszuwD4CXBH+vQyYELGbQcB2929td2XbwbKzayvuzeFiklERET2yDaBmJ/+dWL61V7QUtZm9jHgh8D3gfuBQ4HrgF+b2WkZSYN39OWdXTOzi4CL0oeHhIpXRESkt8k2gejpUtY3A4vd/fK2E2b2DFBHtCpjEdFIwyAzK203CjEEaHT35vaNuvttwG3p9pbnMX4REZGillUCEUMp62qiZZyZMaw2s7eBo9Kn6ohGPUYDq9t9bV1PBCkiItJbZV0Hwsz6mdnFZvYTM/udmY1Jn59sZmMDx1UP/EO7/scCA4iWaUI0J2IbcF7GPeVE9SDuDxyPiIiIZMhqBCK9CuJB4EDgSeBUYFD68oeBzwJfCBjXD4E5ZvYae+ZAfJMoebgPouWlZjYbuMbMNhONOkwnSopuCRiLiIiItJPtHIgfAC+zp9pj5uqGPxBVggzpB+k+Lga+QlQDYilwZbrWQ5vZRAnDlcBQYDlwuru/ETgeERERyZBtAvFh4Dx332Jm7VdbvAEMDxmUuzvw3+lXV/fNSr9ERESkh2Q7B2In0fyDjoxgT5VIERER6QWyTSAeBK4yswMzzrmZ9QO+TnpegoiIiPQO2T7CmAH8GVhLlEw40aTGY4G+dFxcSkRERIpUViMQ7v4KcDzR6oiRwItE8x5+BYxz9/X5ClBEREQKT7YjELj7ZuCa9EtERER6sawTCAAzGwIcRzT68Bqwwt01gRKYNWsWdXXhC2CuWrUKgKlTpwZvu7q6mpkzZwZvV0REil+2haT6EC2V/CpQnnGp0cxqgZkd7T3Rm9TV1fHcX5+jsrUybMPph0wNyxqCNru+VE+dRERk/2U7AvE9ol0sbyDayKoBqAAmET3S6A9cko8Ak6SytZJpjdPiDiMrc8vnxh2CiEgiacQ5km0CMRW4yt2/l3FuEzDLzHYCV6MEQkREeoG6ujr+f3t3HiZHVe9//P1JMiQZAkQDQX8CQQRvAjwuDyKCoiAKiCZIiCxXQC4qagS8AoqAICggIIgCDgoXgkYWWYXIIhDgAso2bCImaK5k2LIRlmwkJJnv749TQzqdmUx10j09Nf15PU893VV1qubb09NT3z7n1DkPPf4Qy9ZfVtXz9n8rjdP4wLQHqnreAfMq6q2Q/7w5y7UDz3Sx7++k2zrNzCwHf4MtvmXrL+P1jxWjC+DQh4bW5Lx5E4iJwNeAP3ey7+vA76sWkfWYtra2mvyj8T8x62lFuyC3tbUxY+6Mhv8Ga8WW96+iDdhX0jPAzazoA7E3aVbOcyWNz8pGRKx2DgvrHRYtWuRqOOsTitSJeWb/mTSt3+RvsFZ4ef8jn5s9vgcY1cyE1QEAABzySURBVMn+0r4RHRNhWQH4n5j1FUXpxDyheQJzmVvvMMzWWq4EIiLyzplhZj1k8eLFDHhzQCESqwHzBtDW1lbvMKwXKlrzE+C/5YzrhM3MrG6K1PwEK5qgaKrqaQvJCYRZQQ0aNIiFTQsL0QQ19KGhjBgxot5hWC9VlOYncBNUKTdNmJmZWcWcQJiZmVnFnECYmZlZxdYqgchm5zQzM7MGkyuBkPQtSd8vWf+QpBeBuZIek7RJzSI0MzOzXidvDcSRwLyS9fOBl4EvZ+c4s8pxmZmZWS+W9zbOzYBnASRtBHwc2C0i7pX0FnBhjeIzMzOzXihvArEEWCd7viuwCLg/W38VaPi+EG1tbbze/3UmNE+odyi5zOg/g/bF7R4MxczM1kjeBOIR4NtZv4ejgNsjYnm2bwtSc4aZmZk1iLwJxLHATcDTwAvAYSX79gf+UuW4CmfEiBEMfmlwoUZTe4mXGDCvGHMpQO3nU5jZf2bVa5Dm9ksj1g1rH1bV887sP5MmVx+ZWR3lnUzrGWBLScOAVyMiSnYfC8yoRXBmPWXkyJE1Oe/cKSmBGD5qeFXPO5zhtLW1MXeph9Q1s/rIlUBIugz4SUQ818nuecDZrFwrYQVQpLkUoLbzKZx44ok1OW/HTIATJ06syblfmPZC1c9rZpZH3iaMQ4FfA50lEBsCX8EJhJnVSZE6MbsDs/UVlYxEGV1s3xaYU4VYzMzMrCC6rIGQ9B3gO9lqAH+UtKSs2CBgY+DymkRnZpZDkToxT2iewNxBc1nIwnqHYrZWVteE8Q/gekDA0cA9rNpZ8i1gKnBNTaIzMzOzXqnLBCIi7gTuBJA0H/ifiHippwIzM7O+r0j9V8B9WErlvY3z1FoHYmZmVgTLly/3GDrkvwsDSeOAscAmpL4PK4mIj1YxLjMzawBF6r8C2SB867zEslhW71DqLu84EKcAJwNPkfpGvFXDmMzMzHotj6GT5K2B+CpwZkScUPUIzMwazOLFixnwpqvArdjyjgOxHjC5loGYmZlZceStgbga2BMnEWZma81V4NYX5E0gJgNnSdqQdGvnKn/1EXFrNQOTNIA0UddXgc1Io11eGxHfLSkj4HjgW6QhtR8FjoqIJ6sZi5mZma0sbwLxh+xxc9K8F+UC6F+NgEpMAHYDTiUNVrUpsHVZmR8AJwHfy8ocDdwladuImFnleMzMzCyTN4F4b02jKCNpT+AA4IMR8Y8uygwiJRA/jYgLs20PAtOBI4Af9ky0K8zsP7Pqg6HM7Zemax7WPqyq553ZfyZNNNXkXub+C1MuuXzd5VU974B5ue86NjOzGss7kFRPd789DLi7q+QhsxOwPiXDaEfEQkmTgM/RwwnEyJEja3LeuVNSAjF81PCqnnc4w5k/fz6j1htV1fMCTJkyBYBRW1b/3LX6PZuZWWUq+kqX9UvYjM4Hklrdxb5SOwA3S7oQOIQU5+3AERHxclZmJLAc+FfZsVOA/asYSy4nnnhiTc578MEHAzBx4sSanL8WihizmZlVJu9AUk3A+aT+DwO7KFbNPhDvAg4lDVx1AOk20rOBGyV9LCICeAewICLK68lfA5olrRMRHvDKzMysBvLWQJwMfIF0R8QVwLeBhcBBwPuAI6scl7Jl74iYCyBpBvC/wKdZcTtpdHFsp/skHQ4cnq1uWM2AzczMGkneBGI/4BRSf4MrgEci4jHgd5J+C+wNVPM2zteAf3ckD5kHSENob01KIF4D1pPUv6wWYiiwKCKWlp80Ii4GLgaQ1FrFeM2szorSibmjA7NZ0eVNIDYF/hkRyyUtJjUfdLgCuBL4RhXjmkLnTSUC2rPnU0nNJlsCz5aUGZntM7MGUaROzMMZTltbG3OXzu2+sFkvljeBmEH6Zg/wHPBJ4K5s/X3VDgr4E3CqpA0j4pVs2ydJM7A/la3/FZgHfAk4DUBSMzCarJbBzBpD0ToxH3zwwbww7YWqntOsp+VNIO4FdgYmAZcA50jaElhCuuPhqirHdTFwFDBJ0hmkTpRnAXdFxAMAEbFY0pnASZJeY8VAUv2AC6ocj5mZ2ds8hk7+BOJEsk6HEfGLbAjpccBg0sX6x9UMKiLmSfo06c6Pq0l9H24CvltW9ExSwnA8MAxoBT4bEbOqGY+ZmVmH5uZmRo3yGDp5B5KaCcwsWT8POK/q0az8M6cBe3VTJoDTs8Ws4RTlW5BHEV1VUd47qP37V5QOsJBi/cCID9RknJuijaHjT7VZQdWq42CtvgV5FNEVivbeQe1iLlIHWEidYP23nHSZQEh6BDg0Iv4h6VE6H3PhbRHx0WoHZ2ZdK1rHQVvB790K/l0U1+pqIJ4B3ix5vtoEwszMzBpHlwlERPxXyfNDeyQaMzMzK4R+3RWQNEjSEklf7ImAzMzMrPfrNoGIiMXAbGBZ7cMxMzOzIug2gcj8Bjgqm5XTzMzMGlze2ziHAtsC0yVNBmaxcqfKiIjjqh2cmZmZ9U55E4h9ScNWQxrSulwATiDMzMwaRN6RKN9b60DMzMysOPL2gTAzMzN7W+6hrLMJtD4OvB8YVL4/IlqqGJeZmZn1YrkSCEkbA5OBrUn9HZTtKu1I6QTCzMysQeRtwjgXeAPYlJQ87ABsDpwE/ItUK2FmZmYNIm8TxqeA7wAzsnVFxPPAGZL6kWof9qhBfGZmZtYL5a2BGArMiYh2YB5QOj/qX4Gdqh2YmZmZ9V55E4jngHdnz58BvlyybzTwajWDMjMzs94tbxPGLcDuwDXAacBNkl4ElgKb4UGkzMzMGkregaSOL3l+m6SdgH2AwcCdEXFbjeIzMzOzXij3OBClIqIVaK1yLGZmZlYQufpASJou6SxJH651QGZmZtb75e1EeR2wP9Aq6Z+Sfixp2xrGZWZmZr1YrgQiIo6NiM2BTwC3AocBT0n6u6STJG1VwxjNzMysl6loMq2IeDAi/ps0IuUuwL3AkcCUqkdmZmZmvdaazsa5Lun2zRHABsCSqkVkZmZmvV7uBELSYEn7SboemA1cSppM6zBg4xrFZ2ZmZr1Q3tk4/wB8HhgI3A18G7gxIl6vYWxmZmbWS+UdB2Jj4Fjguoh4pYbxmJmZWQHkHYlylxrHYWbWI04//XSmTp2aq+yUKal/+MEHH9xt2ZEjR3LiiSeuVWxmRbJGI1GamTWC5ubmeodg1ms5gbBcavWtDfzNzXqW/9bMqsMJhFWdv7WZmfV9XSYQkjYDZkTE0h6Mx3opf2szM7NSqxsH4jngwwCS7pY0smdCMjMzs95udQnEm0BHXfQuwPo1j8bMzMwKYXV9IJ4Afinpzmz9SEkzuigbEXFcdUMzMzN3YLbeanUJxNeBnwF7k4as3o2u57wIwAmEmVkduQOz9aQuE4iImAqMBpDUDnwxIh7pqcDMzMwdmK33ynsb53uBrpovzMzMas7NOb1Lrtk4I6INaJe0v6QLJF2RPe4nqeZjSUh6j6QFkkLSkJLtknSCpBckvSnpPkkfqnU8ZmbWuzU3N7tJp8byzsY5HLgD+AAwHZgF7EialfMpSbtHxJxaBUnqi7EAWLds+w+Ak4DvAVOBo4G7JG0bETNrGI+ZmfUw1xD0LnlrD34ODAN2iIhHOzZK2h64Ptufr56oQpJ2BvYEziAlEh3bB5ESiJ9GxIXZtgdJCc4RwA9rEU81uBrOeponkDKzasvVhAHsBRxXmjwAZOvHA5+vdmAAkvoDFwA/BsqnEd+JNDbFNSXxLAQmAZ+rRTz14Go462n+mzOzPPLWQAwE5nexbz6wTnXCWcU3gUHAr4Avl+0bCSwH/lW2fQqwf43iqQp/Y7Oe5r85M6u2vDUQDwHHSVqpD0K2fly2v6okDQN+AhzdxXwc7wAWRMTysu2vAc2SVklqJB0uqVVSKykxMTMzszWQtwbiGOAe4AVJd5A6UQ4H9gBEGuq62k4HHo6IW1dTJjrZpq72RcTFwMVViM3MzKyh5UogIuJJSVsBxwLbk+7GmAH8Gvh5RJT3T1grkrYBDgM+KWlotrmjUXYDSctJNQ3rSepfVgsxFFjkWUTNzMxqJ/cYDlmS8IMaxlJqK6AJeLCTfS8ClwJXAv2BLYFnS/aPJN3SaWZmZjWStw9ET3sA2LVsOSvbtxfpds6/AvOAL3UcJKmZNPz2bT0ZrK1s9uzZHHTQQcyZU8uhQczMrJ56ZQIREa9ExL2lCytqFe6PiGcjYjFwJnCCpG9L2g24lvSaLqhP5AbQ0tJCa2srLS0t9Q7FzMxqpFcmEBU4k9TZ8njgT6RxIT4bEbPqGlUDmz17NjfccAMRwfXXX+9aCDOzPqowCUREXB4RiogFJdsiIk6PiE0iYnBE7BwRT9QzzkbX0tJCe3s7AO3t7a6FMDProwqTQFgxTJo0iaVL0w0wS5cu5eabb65zRGZmVgu578KQdAhwc0S8XsN4rOBGjx7Nddddx9KlS2lqamLMmDH1DqnqPJeJmeXVl/9fVFIDMQHYDN6eRvtkSe+qTVhWVOPHj6dfv/Rn1a9fP8aPH1/niOrL80qYWV5F+3+hiM4GcwRJtwBPZcvfgGeAD0bE09kkV28B20fE4z0VbJ10/guyLp1yyilcffXVHHjggfzoRz+qdzhmZlYZdV9k9U0YdwIfBr5AGpwpgAsl3QM8mv0AX1xtFePHj2fatGkNX/tgZtaXdVkDsVIhaSDwJvBL4F3AR4HNSTNf3g7cFRG31y7MunKSZGZmjSRXDcTqmjCOBJ4AnoqI+ZLagQ9FxN8kDSA1YZwEbAp8JiK2rE7cvY4TCDMzayRr3YQxBvghsKGk6aQL6QGSBgNPZ2Vua4A+EGZmZlam2yYMSe8GPgTcArSSJq9qJk12dRlwNfBARCypbah14xoIMzNrJGvXhLFKwZWbMLYl3ZlxB7ANMCwiinPvSWWcQJiZWSPJlUCs6UiUU7LHEyJiU2C7NTyPmZmZFVDukSgjojTZCKANWJLtm9LpQWZmZtYn5W7CaGD+BZmZWSOpaROGmZmZNTAnEGZmZlYxJxBmZmZWMScQZmZmVjEnEGZm1ufMnj2bgw46iDlz5tQ7lD7LCYSZmfU5LS0ttLa20tLSUu9Q+izfxtk9/4LMzApk9uzZfOYzn2HJkiUMHDiQyZMns9FGG9U7rCLxbZxmZtZ4WlpaaG9vB6C9vd21EDXiGoju+RdkZlYg2223HQsWLHh7fciQITz22GN1jKhwXANhZmaNZ/To0TQ1NQHQ1NTEmDFj6hxR3+QaiO75F2RmViDuA7HWXANhZmaNZ/jw4YwdOxZJ7Lvvvk4eaiT3bJxmZmZFMX78eKZNm8b48ePrHUqf5SaM7vkXZGZmjcRNGGZmZlYbTiDMzMysYk4gzMzMrGJOIMzMzKxiTiDMzMysYr6Ns3u5eqOamZk1EtdAmJmZWcWcQJiZmVnFnECYmZlZxZxAmJmZWcWcQJiZmVnFnECYmZlZxZxAmJmZWcWcQJiZmVnFnECYmZlZxTwSZYOT9Hdgcb3jsDWyIfBKvYOwNeb3r7gGRcS29Q6i3pxA2OKI+Ei9g7DKSWr1e1dcfv+KS1JrvWPoDdyEYWZmZhVzAmFmZmYVcwJhF9c7AFtjfu+Kze9fcfm9AxQR9Y7BzMzMCsY1EGZmZlYxJxAFJukUSVGyvCzpeknvy7O/rMy/uvgZ07L9p5Qd49vPqN7vQtLm2e/5C9WIy3qWpEMlPSZpvqTXJD0h6edlZUo/i29KmiLpOEmd3g0naV1JCyUtkrRez7ySxpTz/RshaaKk5yUtlvSCpJskfbKT842VdLek1yUtkfRPSadJ2rDnXlXtOYEovjeAHbPlWOBDwGRJ6+bcD2kciPdKWumWMknbAyPwOBFmXZJ0PPA/wJ+BscAhwE3AmE6Kn0v6LO4F3AqcCfygi1PvDTQDg7PnVgN53j9J7wAeArYBjgc+B5wMtJPez9LznQtcC/wbOBjYHTgPGA1cUttX07M8DkTxLYuIh7LnD0l6Hrif9A+qu/3XZtsXAo8DBwCl9zcfANwNbFfD+M2K7gjgNxFxQsm2SZJO7aTs9JLP4z2StiFdsE7rpOyBwHMlz39frYBtJXnev3HAxsAHI2J2yfYJktSxImk0cDTw1Yi4rKTc/0q6mJRM9Bmugeh7HsseN69w/9XAfh0fhuxxv2y75SBpl6x6ehdJ10paIOnfksZXcJpmSb+R9IakFyWdKmmlz6mkT0t6OKtGnSWpRdKQkv2HZnEMKTtuuqRzStY/Iel+SfOy5UlJXyo75muSnsmqYdskfb/CX0sjGArMLN8Y+XqoPwVsWr4x+8a7B+nzdzWwu6RhaxmndS7P+zcUeAt4tZty3wUeL0seOsotj4jb1j7c3sMJRN+zefa4ygeim/03kDLsT2TrOwMbATdWMbZGcQnpwrAPcC/wK0kfzXns2cAC0jee35OqScd17JS0NXA7aQjkfYEfAf8JXFdJgJLWB/5EqmbdN/sZE0n/KDvKfA+4CPgj8IXs+U8kHVHJz2oAjwNHSvrKGlzkN2NFLUOpcUATKXm4ilRbPK6Tcrb28rx/jwMDgYmStitP6gEkNQE7kT6fDcFNGH1ASSesLYAWYD5wF/C+bva/LSJel3Q7qdni/uzx9mx7zV9DH3NVRJwGIOleUtvnWOCRHMfeFxHHZM/vlLRnduw12baTgTZgTEQsz37Gq8AfJO0YEQ/mjPH9wAbAERExP9t2R8fOLMH4EXBaRHRU5d4pqRn4oaSLOn6+8W1SknU5EJKmANcD50TEvLKy/bLP42BSUjYW+Eon5zwQmBIRfwOQ9I9s229q8goaW7fvX0RMlnQe8N+k/43zJd0JXBQRHf9Lh5GSjOd7OP66cQ1E8Q0DlmbLs6QkYf+ImJFzf6mrgXGSBpK+7bj5Ys28fSGOiKXAv4BNIDUNSRpQsvTv6tjMPzqOzXwUuLHs4n09sIwVtUd5/B+ppuNKSXtLGlq2f0dgXeDa0nhJfWI2LoupoWUX+VGkTnctgICTgNbyZiTgl6TP4jzgSuBXEbHS50zSu4FPsfLn7yrgk5LeU5MX0cDyvn8RcTQp8f4eqWZxT+AOSd8sP2UPhN0rOIEovjeA7YGPkP6pb17Wztbd/lI3A0OA00kXj0m1CrqPe71s/S1gUPb8U6xI6JYCkys4FuDdwKzSAlkyMRd4Z94AI+I1UoeuJlLtxhxJt0jaIivScbvZM2Xx3pNtX6XdvpFFxJKImBQRR0TE1sDXgK2Ar5YV/Rnp8/gZUhPSdyXtVVZmf9L/5tslDc2Su9tIF7b9a/k6GlXe9y8ipkXEORExhnSH2pPAGVmfsbnAElKzVENwE0bxLYuI1c0M193+t0XEQkl/InUEujYiFlYlQiv1GOkC0mF+VwW7MAMYXrohq8UYxooOXh233a5Tduw7Sley5o49JQ0mXdB+TvpW/LGSc32BsoQl82yFcTeUiLhU0tnAyLJdz3d8HiXdBzwN/EzSbSWd8Q7MHh/u5NQHkt4nq6HVvH+lZV6RNAE4HxgeEbMk/YXU+fWHPRRqXbkGwspdRKp5+HW9A+mLImJ+RLSWLJVeiB8G9ilr+hhL+jLwQLb+YvY4qqOApB2A9buI6c2ImARcBmydbX4QeBP4f2XxdiyVJj59lqThnWzbiNTHpLPkC3i7eesk0u98dHbcFqRmqvOAXcuWs4GPSNqqyi+hoeV5/7L1zmxFqnV4I1v/Bek9WqVfi6R+WZ+mPsM1ELaSiLiX1L5nvdNpwBPAHyVdRGqWOgv4c0kHykeAl4DzJZ1Eatr4PqndHQBJnwcOI3Ueex54D/ANUh+Hjk61pwC/lDQCuI/0heP9wK4RsU+NX2eRPC3pJlL/ldmkqu1jgUXAb7s59npgKqld/WZSDUM7qQPfy6UFs46UR5M68f2kmi+gweV5/74i6cvA70h3WDUBuwHjSR0pFwNExCSlESwvlfRx0oBUC0g1Gd8EptOH7tJwAmFWIBHxjKTPAWeQbr2dR+pg9/2SMm9J2ofUIew6UnPDt4ArSk41jdTZ6wxSk8gcUpv8CSXnOVvSy6QmrWNITSP/BP5Qq9dXUD8mjRR5PilZmwn8ldRZubNbNN8WEe2Sfgr8VtKOpARicnnykJWdnfX8PxAnENWU5/27FXgv8HVS/5/lpI7IR1I2umREHCPpr6QBqq4k3XEznZQgnkMf4tk4zczMrGLuA2FmZmYVcwJhZmZmFXMCYWZmZhVzAmFmZmYVcwJhZmZmFXMCYWZmZhVzAmHWwCRtKykk7VLhcYdL+mKNwjKzAnACYWZr4nDACYRZA3MCYWYNLZtMzMwq5ATCrIFIGi/pBUkLJU0iTQ9eXuYYSY9KekPSLEmTJG1Zsv9eYDvS/ACRLYdm+w6R9ICkVyW9JukeSR/JEdcYSY9lcb0m6WFJnyrZ3yzpfEkzJS3O4tu97BzTJZ1Ttu3QLL4h2fou2foekm6WtAC4MNvXX9Lxkv4paYmkFyVdXna+vSW1ZjHMlHS2pKbuXp9ZX+QEwqxBSNob+BVpzouxpKmkL+uk6Caki+repLH/+wN/kbRBtn88aQKoW4Eds+WWbN/mpAmHvgT8J2lm0PuyWSa7iut9pDk77ibNSvnlLMZ3lhS7BPgv4HRgH+AF4BZJn8j7+stcSpoUaUz2HOA3wKnANaRpzI8B1i2Jcz/S/COPZMedSmrK+ekaxmBWbBHhxYuXBlhIF77byrZdQppUa5cujulPmgxoPnBIyfZW4PJufl4/0oR9U4GTV1NuHDB3NftHkWao/ErZuf9OmoW0Y9t00iyWpccemr2+Idn6Ltn6eWXlRmbbj+oiBgFtwISy7YeRpj0fVu/314uXnl5cA2HWACT1Bz5Mml641A2dlP2YpDslzQWWkaY1HkKayru7nzNK0o2SZpFmLFwK/Ec3xz4NbCDpt5J2l7Ru2f7tSRfwazs2RER7tr6mNRC3lK3vmj1e3kX59wObAddIGtCxkGpNBgHbrmEcZoXlBMKsMWxEqg2YXbZ9pXVJmwF3kC7Y3wA+TrqAzyZdKLskab3s2E2Bo4Gds2OfWt2xEfEsqblkC1KzyCuSrpS0UVbk3cCCiFhUdugsoFnSwNXF1YVZZevDgIURMa+L8htmj7eSkqKOpWO6503XIAazQhtQ7wDMrEfMIdUmDC/bXr6+J9AM7B0RCwGyb9rvpHs7kvpPfDYipnZsLOk70aWIuIXUp2ED4PPAL4ALgAOAGcAQSc1lScTGwKKIWJKtLwbWKTt1V3FH2fpcYF1J63eRRLyaPR4OPNHJ/uc62WbWp7kGwqwBRMRy4EnSN/1SY8vWB5P6Gywr2bYfq37ZeItVaxU6bofsuKAjaSdSx8q8cb4REVcCNwJbZ5sfJV3wx5WcV9n6AyWHv0jqL1Hqszl/9N3Z4yFd7H8WeAnYPCJaO1nm5vw5Zn2GayDMGscZwA2SLiJdoD9FqnEodTep4+QESZcC2wDHAq+XlZsK7CFpD9K39+eAh4AFwCWSzibVRpxCuvB2SdI3SLUXtwMvA1uR7uL4HUBETJF0FXChpPWBaaS7Q0YC3yo51Y3ABZJOICUdY7P4uxURz0q6GDhX0nDgPmAoMC4iDoiIdknHABOzGG4jJVFbkAbUGtdJE4tZ31bvXpxevHjpuQU4gvRNfRGpPX93yu7CIH0L/z/S3QUPATtQdocD6cJ5F/BGdvyh2fY9SXdHvAn8DdgLuBe4bjUxddwG+jKpGeI54CxgYEmZZlKTxixSDUcrsEfZeZqAnwMzgdeAX5KaHDq7C2PbTuLoD5wA/JuUHLzIqnddfA64H1gIzCPV6pwGDKj3e+vFS08viihvCjQzMzNbPfeBMDMzs4o5gTAzM7OKOYEwMzOzijmBMDMzs4o5gTAzM7OKOYEwMzOzijmBMDMzs4o5gTAzM7OKOYEwMzOziv1/bIo5Rg7VHz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283819" y="2938719"/>
            <a:ext cx="3002746" cy="3827929"/>
            <a:chOff x="3045719" y="-283064"/>
            <a:chExt cx="5553718" cy="68580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719" y="-283064"/>
              <a:ext cx="5553718" cy="685800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103990" y="3433482"/>
              <a:ext cx="257776" cy="3056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117438" y="372035"/>
              <a:ext cx="302599" cy="3056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45719" y="1375453"/>
              <a:ext cx="304762" cy="3380952"/>
            </a:xfrm>
            <a:prstGeom prst="rect">
              <a:avLst/>
            </a:prstGeom>
          </p:spPr>
        </p:pic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72386"/>
              </p:ext>
            </p:extLst>
          </p:nvPr>
        </p:nvGraphicFramePr>
        <p:xfrm>
          <a:off x="4209977" y="3304376"/>
          <a:ext cx="3759200" cy="124015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70988"/>
                <a:gridCol w="528917"/>
                <a:gridCol w="878542"/>
                <a:gridCol w="896470"/>
                <a:gridCol w="1084283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1st quartile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3rd quartile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8.85(8.69)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6(6)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11(11)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59.4(51.1)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52(46)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66(56)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68.3(59.7)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59(53)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76(66)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4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0.1(0.1)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0(0)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0(0)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27.5(24.6)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23(21)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31(28)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T>
                      <a:noFill/>
                    </a:lnT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27.6(24.7)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23(21)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31(28)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64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6" y="69669"/>
            <a:ext cx="4366149" cy="33508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8" y="3108554"/>
            <a:ext cx="3008403" cy="14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9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13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2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46" y="1350624"/>
            <a:ext cx="4706925" cy="4706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6463" y="1635853"/>
            <a:ext cx="1468073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RVP Fertile</a:t>
            </a:r>
          </a:p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samples=1,109</a:t>
            </a:r>
          </a:p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genes=321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81617" y="1204966"/>
            <a:ext cx="171974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Iceland</a:t>
            </a:r>
          </a:p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samples=104,220</a:t>
            </a:r>
          </a:p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genes=1,553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2394" y="1189577"/>
            <a:ext cx="1468073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</a:t>
            </a:r>
          </a:p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samples=7,078</a:t>
            </a:r>
          </a:p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genes=1,317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69433" y="1635853"/>
            <a:ext cx="175889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British Pakistanis</a:t>
            </a:r>
          </a:p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samples=3,222</a:t>
            </a:r>
          </a:p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genes=781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9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157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佳宁</dc:creator>
  <cp:lastModifiedBy>高 佳宁</cp:lastModifiedBy>
  <cp:revision>24</cp:revision>
  <dcterms:created xsi:type="dcterms:W3CDTF">2018-11-30T09:36:23Z</dcterms:created>
  <dcterms:modified xsi:type="dcterms:W3CDTF">2018-12-05T10:53:11Z</dcterms:modified>
</cp:coreProperties>
</file>