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9"/><Relationship Target="slides/slide11.xml" Type="http://schemas.openxmlformats.org/officeDocument/2006/relationships/slide" Id="rId18"/><Relationship Target="slides/slide10.xml" Type="http://schemas.openxmlformats.org/officeDocument/2006/relationships/slide" Id="rId17"/><Relationship Target="slides/slide9.xml" Type="http://schemas.openxmlformats.org/officeDocument/2006/relationships/slide" Id="rId16"/><Relationship Target="slides/slide8.xml" Type="http://schemas.openxmlformats.org/officeDocument/2006/relationships/slide" Id="rId15"/><Relationship Target="slides/slide7.xml" Type="http://schemas.openxmlformats.org/officeDocument/2006/relationships/slide" Id="rId14"/><Relationship Target="slides/slide23.xml" Type="http://schemas.openxmlformats.org/officeDocument/2006/relationships/slide" Id="rId30"/><Relationship Target="slides/slide5.xml" Type="http://schemas.openxmlformats.org/officeDocument/2006/relationships/slide" Id="rId12"/><Relationship Target="slides/slide24.xml" Type="http://schemas.openxmlformats.org/officeDocument/2006/relationships/slide" Id="rId31"/><Relationship Target="slides/slide6.xml" Type="http://schemas.openxmlformats.org/officeDocument/2006/relationships/slide" Id="rId13"/><Relationship Target="slides/slide3.xml" Type="http://schemas.openxmlformats.org/officeDocument/2006/relationships/slide" Id="rId10"/><Relationship Target="slides/slide4.xml" Type="http://schemas.openxmlformats.org/officeDocument/2006/relationships/slide" Id="rId11"/><Relationship Target="slides/slide27.xml" Type="http://schemas.openxmlformats.org/officeDocument/2006/relationships/slide" Id="rId34"/><Relationship Target="slides/slide28.xml" Type="http://schemas.openxmlformats.org/officeDocument/2006/relationships/slide" Id="rId35"/><Relationship Target="slides/slide25.xml" Type="http://schemas.openxmlformats.org/officeDocument/2006/relationships/slide" Id="rId32"/><Relationship Target="slides/slide26.xml" Type="http://schemas.openxmlformats.org/officeDocument/2006/relationships/slide" Id="rId33"/><Relationship Target="slides/slide22.xml" Type="http://schemas.openxmlformats.org/officeDocument/2006/relationships/slide" Id="rId29"/><Relationship Target="slides/slide19.xml" Type="http://schemas.openxmlformats.org/officeDocument/2006/relationships/slide" Id="rId26"/><Relationship Target="slides/slide18.xml" Type="http://schemas.openxmlformats.org/officeDocument/2006/relationships/slide" Id="rId25"/><Relationship Target="slides/slide21.xml" Type="http://schemas.openxmlformats.org/officeDocument/2006/relationships/slide" Id="rId28"/><Relationship Target="slides/slide20.xml" Type="http://schemas.openxmlformats.org/officeDocument/2006/relationships/slide" Id="rId27"/><Relationship Target="presProps.xml" Type="http://schemas.openxmlformats.org/officeDocument/2006/relationships/presProps" Id="rId2"/><Relationship Target="slides/slide14.xml" Type="http://schemas.openxmlformats.org/officeDocument/2006/relationships/slide" Id="rId21"/><Relationship Target="theme/theme5.xml" Type="http://schemas.openxmlformats.org/officeDocument/2006/relationships/theme" Id="rId1"/><Relationship Target="slides/slide15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6.xml" Type="http://schemas.openxmlformats.org/officeDocument/2006/relationships/slide" Id="rId23"/><Relationship Target="tableStyles.xml" Type="http://schemas.openxmlformats.org/officeDocument/2006/relationships/tableStyles" Id="rId3"/><Relationship Target="slides/slide17.xml" Type="http://schemas.openxmlformats.org/officeDocument/2006/relationships/slide" Id="rId24"/><Relationship Target="slides/slide13.xml" Type="http://schemas.openxmlformats.org/officeDocument/2006/relationships/slide" Id="rId20"/><Relationship Target="slides/slide2.xml" Type="http://schemas.openxmlformats.org/officeDocument/2006/relationships/slide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s/slide1.xml" Type="http://schemas.openxmlformats.org/officeDocument/2006/relationships/slide" Id="rId8"/><Relationship Target="notesMasters/notesMaster1.xml" Type="http://schemas.openxmlformats.org/officeDocument/2006/relationships/notesMaster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/>
        </p:nvSpPr>
        <p:spPr>
          <a:xfrm>
            <a:off y="625663" x="1929116"/>
            <a:ext cy="3085499" cx="231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8" name="Shape 68"/>
          <p:cNvSpPr txBox="1"/>
          <p:nvPr/>
        </p:nvSpPr>
        <p:spPr>
          <a:xfrm>
            <a:off y="3908252" x="617317"/>
            <a:ext cy="3702600" cx="4938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3908252" x="617317"/>
            <a:ext cy="3701100" cx="4937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y="625663" x="0"/>
            <a:ext cy="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466" lang="en"/>
              <a:t>Show them:</a:t>
            </a:r>
          </a:p>
          <a:p>
            <a:pPr rtl="0" lvl="0" indent="-321733" marL="457200">
              <a:buClr>
                <a:srgbClr val="000000"/>
              </a:buClr>
              <a:buSzPct val="97778"/>
              <a:buFont typeface="Arial"/>
              <a:buAutoNum type="arabicPeriod"/>
            </a:pPr>
            <a:r>
              <a:rPr sz="1466" lang="en"/>
              <a:t>Interactive Python terminal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print “Hello, world!”</a:t>
            </a:r>
          </a:p>
          <a:p>
            <a:pPr rtl="0" lvl="0" indent="-321733" marL="457200">
              <a:buClr>
                <a:srgbClr val="000000"/>
              </a:buClr>
              <a:buSzPct val="97778"/>
              <a:buFont typeface="Arial"/>
              <a:buAutoNum type="arabicPeriod"/>
            </a:pPr>
            <a:r>
              <a:rPr sz="1466" lang="en"/>
              <a:t>Text editor (TextWrangler)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Create hello_world.py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Run in BASH shell using ‘python’ command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Make executable, run w/o ‘python’ command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Copy into $PATH, cd to ~, run w/o specifying path</a:t>
            </a:r>
          </a:p>
          <a:p>
            <a:pPr rtl="0" lvl="0" indent="-321733" marL="457200">
              <a:buClr>
                <a:srgbClr val="000000"/>
              </a:buClr>
              <a:buSzPct val="97778"/>
              <a:buFont typeface="Arial"/>
              <a:buAutoNum type="arabicPeriod"/>
            </a:pPr>
            <a:r>
              <a:rPr sz="1466" lang="en"/>
              <a:t>iPython terminal (new tab)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Tab completion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Terminal commands (!)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Show that these things don’t work in regular Python terminal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21733" marL="457200">
              <a:buClr>
                <a:srgbClr val="000000"/>
              </a:buClr>
              <a:buSzPct val="97778"/>
              <a:buFont typeface="Arial"/>
              <a:buAutoNum type="arabicPeriod"/>
            </a:pPr>
            <a:r>
              <a:rPr sz="1466" lang="en"/>
              <a:t>Spyder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Text editor w/ syntax highlighting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Tab completion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Terminal commands</a:t>
            </a:r>
          </a:p>
          <a:p>
            <a:pPr rtl="0" lvl="1" indent="-321733" marL="914400">
              <a:buClr>
                <a:srgbClr val="000000"/>
              </a:buClr>
              <a:buSzPct val="97778"/>
              <a:buFont typeface="Arial"/>
              <a:buAutoNum type="alphaLcPeriod"/>
            </a:pPr>
            <a:r>
              <a:rPr sz="1466" lang="en"/>
              <a:t>(optional) Automatic iPython shell</a:t>
            </a:r>
          </a:p>
          <a:p>
            <a:pPr rtl="0" lvl="0" indent="-321733" marL="457200">
              <a:buClr>
                <a:srgbClr val="000000"/>
              </a:buClr>
              <a:buSzPct val="97778"/>
              <a:buFont typeface="Arial"/>
              <a:buAutoNum type="arabicPeriod"/>
            </a:pPr>
            <a:r>
              <a:rPr sz="1466" lang="en"/>
              <a:t>Python part 1… (iPython notebook)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bg>
      <p:bgPr>
        <a:blipFill>
          <a:blip r:embed="rId2"/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3048000" x="1466850"/>
            <a:ext cy="1388999" cx="8432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 indent="-228600" marL="2971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 indent="-228600" marL="3886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4568825" x="1758950"/>
            <a:ext cy="2082899" cx="661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85750" marL="74295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trike="noStrike" u="none" b="0" cap="none" baseline="30000" sz="2800" i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y="2200275" x="762000"/>
            <a:ext cy="4418099" cx="863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l" rtl="0" indent="-285750" marL="74295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baseline="0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l" rtl="0" indent="-228600" marL="1143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l" rtl="0" indent="-228600" marL="1600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aseline="0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l" rtl="0" indent="-228600" marL="2057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aseline="0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l" rtl="0" indent="-228600" marL="2514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l" rtl="0" indent="-228600" marL="29718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l" rtl="0" indent="-228600" marL="3429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l" rtl="0" indent="-228600" marL="3886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y="6942136" x="762000"/>
            <a:ext cy="507900" cx="2116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800" i="0"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y="6942136" x="3470275"/>
            <a:ext cy="507900" cx="321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800" i="0"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y="6942136" x="7280275"/>
            <a:ext cy="507900" cx="211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 strike="noStrike" u="none" b="0" cap="none" baseline="0" sz="1800" i="0"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y="2743200" x="822959"/>
            <a:ext cy="1097399" cx="74981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1pPr>
            <a:lvl2pPr algn="ctr" rtl="0"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2pPr>
            <a:lvl3pPr algn="ctr" rtl="0"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3pPr>
            <a:lvl4pPr algn="ctr" rtl="0"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4pPr>
            <a:lvl5pPr algn="ctr" rtl="0"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5pPr>
            <a:lvl6pPr algn="ctr" rtl="0"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6pPr>
            <a:lvl7pPr algn="ctr" rtl="0"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7pPr>
            <a:lvl8pPr algn="ctr" rtl="0"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8pPr>
            <a:lvl9pPr algn="ctr" rtl="0"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y="4114800" x="1645919"/>
            <a:ext cy="822900" cx="58521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1pPr>
            <a:lvl2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2pPr>
            <a:lvl3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3pPr>
            <a:lvl4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4pPr>
            <a:lvl5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5pPr>
            <a:lvl6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6pPr>
            <a:lvl7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7pPr>
            <a:lvl8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8pPr>
            <a:lvl9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45919" x="274319"/>
            <a:ext cy="4937700" cx="8595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1pPr>
            <a:lvl2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2pPr>
            <a:lvl3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3pPr>
            <a:lvl4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4pPr>
            <a:lvl5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5pPr>
            <a:lvl6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6pPr>
            <a:lvl7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7pPr>
            <a:lvl8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8pPr>
            <a:lvl9pPr rtl="0"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45919" x="274319"/>
            <a:ext cy="4937700" cx="4023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y="1645919" x="4846319"/>
            <a:ext cy="4937700" cx="4023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 rtl="0"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6035039" x="274319"/>
            <a:ext cy="548699" cx="85952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algn="ctr" rtl="0"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13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slideLayouts/slideLayout14.xml" Type="http://schemas.openxmlformats.org/officeDocument/2006/relationships/slideLayout" Id="rId2"/><Relationship Target="../media/image01.png" Type="http://schemas.openxmlformats.org/officeDocument/2006/relationships/image" Id="rId1"/><Relationship Target="../slideLayouts/slideLayout16.xml" Type="http://schemas.openxmlformats.org/officeDocument/2006/relationships/slideLayout" Id="rId4"/><Relationship Target="../slideLayouts/slideLayout15.xml" Type="http://schemas.openxmlformats.org/officeDocument/2006/relationships/slideLayout" Id="rId3"/><Relationship Target="../slideLayouts/slideLayout18.xml" Type="http://schemas.openxmlformats.org/officeDocument/2006/relationships/slideLayout" Id="rId6"/><Relationship Target="../slideLayouts/slideLayout17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http://andrewvos.com/2011/02/21/amount-of-profanity-in-git-commit-messages-per-programming-language/" Type="http://schemas.openxmlformats.org/officeDocument/2006/relationships/hyperlink" TargetMode="External" Id="rId4"/><Relationship Target="../media/image05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http://andrewvos.com/2011/02/21/amount-of-profanity-in-git-commit-messages-per-programming-language/" Type="http://schemas.openxmlformats.org/officeDocument/2006/relationships/hyperlink" TargetMode="External" Id="rId4"/><Relationship Target="../media/image06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idx="1" type="subTitle"/>
          </p:nvPr>
        </p:nvSpPr>
        <p:spPr>
          <a:xfrm>
            <a:off y="5410050" x="1092950"/>
            <a:ext cy="1067099" cx="69582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ctr" rtl="0" lvl="0" marR="0" indent="0" mar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aseline="0" sz="2400" lang="en">
                <a:latin typeface="Ubuntu"/>
                <a:ea typeface="Ubuntu"/>
                <a:cs typeface="Ubuntu"/>
                <a:sym typeface="Ubuntu"/>
              </a:rPr>
              <a:t>Ted Gibbons, Jonathan Goodson, Keith Hughitt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938212" x="1709737"/>
            <a:ext cy="1933575" cx="57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y="3213000" x="1340850"/>
            <a:ext cy="1265999" cx="6462299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Introduction to Programming using Python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5883675" x="4209300"/>
            <a:ext cy="303599" cx="725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1000"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Fall 2013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Why start with</a:t>
            </a:r>
            <a:r>
              <a:rPr sz="440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Python?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341120" x="274319"/>
            <a:ext cy="5325299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457200" marL="1371600">
              <a:lnSpc>
                <a:spcPct val="115000"/>
              </a:lnSpc>
              <a:buClr>
                <a:srgbClr val="999999"/>
              </a:buClr>
              <a:buSzPct val="150000"/>
              <a:buFont typeface="Courier New"/>
              <a:buChar char="o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
</a:t>
            </a: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Readable!</a:t>
            </a:r>
          </a:p>
          <a:p>
            <a:pPr rtl="0" lvl="1" marR="0" indent="-4572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</a:pPr>
            <a:r>
              <a:rPr sz="3600" lang="en">
                <a:latin typeface="Helvetica Neue"/>
                <a:ea typeface="Helvetica Neue"/>
                <a:cs typeface="Helvetica Neue"/>
                <a:sym typeface="Helvetica Neue"/>
              </a:rPr>
              <a:t>Extensible!</a:t>
            </a:r>
          </a:p>
          <a:p>
            <a:pPr rtl="0" lvl="1" indent="-457200" marL="1371600">
              <a:lnSpc>
                <a:spcPct val="115000"/>
              </a:lnSpc>
              <a:buClr>
                <a:srgbClr val="999999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Interpreted (or compiled!)</a:t>
            </a:r>
          </a:p>
          <a:p>
            <a:pPr rtl="0" lvl="1" indent="-457200" marL="1371600">
              <a:lnSpc>
                <a:spcPct val="115000"/>
              </a:lnSpc>
              <a:buClr>
                <a:srgbClr val="999999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Scripted or Interactive!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3610" x="2263510"/>
            <a:ext cy="5240539" cx="461697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>
            <a:off y="249125" x="2538300"/>
            <a:ext cy="998699" cx="4067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Extensible!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6649700" x="7587475"/>
            <a:ext cy="208199" cx="1556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sz="1000" lang="en">
                <a:latin typeface="Helvetica Neue"/>
                <a:ea typeface="Helvetica Neue"/>
                <a:cs typeface="Helvetica Neue"/>
                <a:sym typeface="Helvetica Neue"/>
              </a:rPr>
              <a:t>http://xkcd.com/353/</a:t>
            </a:r>
          </a:p>
        </p:txBody>
      </p:sp>
      <p:sp>
        <p:nvSpPr>
          <p:cNvPr id="139" name="Shape 139"/>
          <p:cNvSpPr/>
          <p:nvPr/>
        </p:nvSpPr>
        <p:spPr>
          <a:xfrm>
            <a:off y="4666613" x="5740825"/>
            <a:ext cy="208199" cx="9530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/>
        </p:nvSpPr>
        <p:spPr>
          <a:xfrm>
            <a:off y="0" x="0"/>
            <a:ext cy="6858000" cx="434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r>
              <a:rPr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Extend Python with NumPy array library</a:t>
            </a:r>
            <a:r>
              <a:rPr sz="800" lang="en">
                <a:solidFill>
                  <a:srgbClr val="0C450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Extend Python with matplotlib graphical libraries</a:t>
            </a:r>
            <a:r>
              <a:rPr sz="800" lang="en">
                <a:solidFill>
                  <a:srgbClr val="0C450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r>
              <a:rPr sz="800" lang="en">
                <a:solidFill>
                  <a:srgbClr val="0C450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matplotlib.cm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cm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Create data structures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languages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"C#"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"C++"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"Perl"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"PHP"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rtl="0" lvl="0">
              <a:lnSpc>
                <a:spcPct val="150000"/>
              </a:lnSpc>
              <a:buNone/>
            </a:pP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Specify some pylab-specific parameters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x_marks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np.arange(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colors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np.array(</a:t>
            </a:r>
            <a:r>
              <a:rPr sz="800" lang="en">
                <a:solidFill>
                  <a:srgbClr val="3C4C72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800" lang="en">
                <a:solidFill>
                  <a:srgbClr val="6D79DE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Create pylab object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ax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plt.subplots()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Add barchart layer and formatting to pylab object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plt.bar(x_marks, swear_words,</a:t>
            </a:r>
          </a:p>
          <a:p>
            <a:pPr rtl="0" lvl="0">
              <a:lnSpc>
                <a:spcPct val="150000"/>
              </a:lnSpc>
              <a:buNone/>
            </a:pP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cm.Spectral(colors),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bar_width)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plt.xticks(x_marks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languages)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plt.xlim(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x_marks[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Add labels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'Programming language'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'Swear words in GitHub commit messages'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Write plot to file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plt.savefig(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"swear_words_pylab.png"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dpi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0" x="4347000"/>
            <a:ext cy="6858000" cx="494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Rscript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Extend R with ggplot2 graphical library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ggplot2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Create data structures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languages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"C#"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"C++"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"Perl"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"PHP"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data.frame(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languages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50000"/>
              </a:lnSpc>
              <a:buNone/>
            </a:pP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Create ggplot object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ggplot(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aes(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Add barchart layer and fomatting to ggplot object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geom_bar(aes(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scale_fill_brewer(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palette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"Spectral"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guide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585CF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50000"/>
              </a:lnSpc>
              <a:buNone/>
            </a:pP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Add labels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xlab(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"Programming language"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ylab(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"Swear words in GitHub commits"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Write plot to file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png(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"swear_words_ggplot2.png"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"in"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dev.off()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y="0" x="2808425"/>
            <a:ext cy="429000" cx="14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0" sz="3000" lang="en">
                <a:solidFill>
                  <a:srgbClr val="980000"/>
                </a:solidFill>
                <a:latin typeface="Ubuntu"/>
                <a:ea typeface="Ubuntu"/>
                <a:cs typeface="Ubuntu"/>
                <a:sym typeface="Ubuntu"/>
              </a:rPr>
              <a:t>Python</a:t>
            </a:r>
          </a:p>
        </p:txBody>
      </p:sp>
      <p:sp>
        <p:nvSpPr>
          <p:cNvPr id="147" name="Shape 147"/>
          <p:cNvSpPr txBox="1"/>
          <p:nvPr>
            <p:ph idx="2" type="title"/>
          </p:nvPr>
        </p:nvSpPr>
        <p:spPr>
          <a:xfrm>
            <a:off y="0" x="8370425"/>
            <a:ext cy="429000" cx="732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0" sz="3000" lang="en">
                <a:solidFill>
                  <a:srgbClr val="98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y="0" x="4259825"/>
            <a:ext cy="6880200" cx="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dash"/>
            <a:round/>
            <a:headEnd w="lg" len="lg" type="none"/>
            <a:tailEnd w="lg" len="lg" type="none"/>
          </a:ln>
        </p:spPr>
      </p:cxnSp>
      <p:sp>
        <p:nvSpPr>
          <p:cNvPr id="149" name="Shape 149"/>
          <p:cNvSpPr/>
          <p:nvPr/>
        </p:nvSpPr>
        <p:spPr>
          <a:xfrm>
            <a:off y="596050" x="38992"/>
            <a:ext cy="208199" cx="13235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0" name="Shape 150"/>
          <p:cNvSpPr/>
          <p:nvPr/>
        </p:nvSpPr>
        <p:spPr>
          <a:xfrm>
            <a:off y="1149098" x="39004"/>
            <a:ext cy="368700" cx="21698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Why start with</a:t>
            </a:r>
            <a:r>
              <a:rPr sz="440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Python?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341120" x="274319"/>
            <a:ext cy="5325299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457200" marL="1371600">
              <a:lnSpc>
                <a:spcPct val="115000"/>
              </a:lnSpc>
              <a:buClr>
                <a:srgbClr val="999999"/>
              </a:buClr>
              <a:buSzPct val="150000"/>
              <a:buFont typeface="Courier New"/>
              <a:buChar char="o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
</a:t>
            </a: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Readable!</a:t>
            </a:r>
          </a:p>
          <a:p>
            <a:pPr rtl="0" lvl="1" marR="0" indent="-4572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Extensible!</a:t>
            </a:r>
          </a:p>
          <a:p>
            <a:pPr rtl="0" lvl="1" indent="-457200" marL="1371600">
              <a:lnSpc>
                <a:spcPct val="115000"/>
              </a:lnSpc>
              <a:buClr>
                <a:srgbClr val="333333"/>
              </a:buClr>
              <a:buSzPct val="100000"/>
              <a:buFont typeface="Courier New"/>
              <a:buChar char="o"/>
            </a:pPr>
            <a:r>
              <a:rPr sz="3600" lang="en">
                <a:latin typeface="Helvetica Neue"/>
                <a:ea typeface="Helvetica Neue"/>
                <a:cs typeface="Helvetica Neue"/>
                <a:sym typeface="Helvetica Neue"/>
              </a:rPr>
              <a:t>Interpreted (or compiled!)</a:t>
            </a:r>
          </a:p>
          <a:p>
            <a:pPr rtl="0" lvl="1" indent="-457200" marL="1371600">
              <a:lnSpc>
                <a:spcPct val="115000"/>
              </a:lnSpc>
              <a:buClr>
                <a:srgbClr val="999999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Scripted or Interactive!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/>
        </p:nvSpPr>
        <p:spPr>
          <a:xfrm>
            <a:off y="1526450" x="274325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Header1</a:t>
            </a:r>
          </a:p>
        </p:txBody>
      </p:sp>
      <p:sp>
        <p:nvSpPr>
          <p:cNvPr id="162" name="Shape 162"/>
          <p:cNvSpPr/>
          <p:nvPr/>
        </p:nvSpPr>
        <p:spPr>
          <a:xfrm>
            <a:off y="1526450" x="1521800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Header2</a:t>
            </a:r>
          </a:p>
        </p:txBody>
      </p:sp>
      <p:sp>
        <p:nvSpPr>
          <p:cNvPr id="163" name="Shape 163"/>
          <p:cNvSpPr/>
          <p:nvPr/>
        </p:nvSpPr>
        <p:spPr>
          <a:xfrm>
            <a:off y="1526450" x="2769275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Header3</a:t>
            </a:r>
          </a:p>
        </p:txBody>
      </p:sp>
      <p:sp>
        <p:nvSpPr>
          <p:cNvPr id="164" name="Shape 164"/>
          <p:cNvSpPr/>
          <p:nvPr/>
        </p:nvSpPr>
        <p:spPr>
          <a:xfrm>
            <a:off y="2632575" x="274325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Source1</a:t>
            </a:r>
          </a:p>
        </p:txBody>
      </p:sp>
      <p:sp>
        <p:nvSpPr>
          <p:cNvPr id="165" name="Shape 165"/>
          <p:cNvSpPr/>
          <p:nvPr/>
        </p:nvSpPr>
        <p:spPr>
          <a:xfrm>
            <a:off y="2632575" x="1521800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Source2</a:t>
            </a:r>
          </a:p>
        </p:txBody>
      </p:sp>
      <p:sp>
        <p:nvSpPr>
          <p:cNvPr id="166" name="Shape 166"/>
          <p:cNvSpPr/>
          <p:nvPr/>
        </p:nvSpPr>
        <p:spPr>
          <a:xfrm>
            <a:off y="2632575" x="2769275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Source3</a:t>
            </a:r>
          </a:p>
        </p:txBody>
      </p:sp>
      <p:cxnSp>
        <p:nvCxnSpPr>
          <p:cNvPr id="167" name="Shape 167"/>
          <p:cNvCxnSpPr>
            <a:stCxn id="164" idx="0"/>
            <a:endCxn id="161" idx="2"/>
          </p:cNvCxnSpPr>
          <p:nvPr/>
        </p:nvCxnSpPr>
        <p:spPr>
          <a:xfrm>
            <a:off y="2095754" x="731516"/>
            <a:ext cy="53682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8" name="Shape 168"/>
          <p:cNvCxnSpPr>
            <a:stCxn id="165" idx="0"/>
            <a:endCxn id="162" idx="2"/>
          </p:cNvCxnSpPr>
          <p:nvPr/>
        </p:nvCxnSpPr>
        <p:spPr>
          <a:xfrm>
            <a:off y="2095754" x="1978991"/>
            <a:ext cy="53682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9" name="Shape 169"/>
          <p:cNvCxnSpPr>
            <a:stCxn id="165" idx="0"/>
            <a:endCxn id="163" idx="2"/>
          </p:cNvCxnSpPr>
          <p:nvPr/>
        </p:nvCxnSpPr>
        <p:spPr>
          <a:xfrm rot="10800000" flipH="1">
            <a:off y="2095754" x="1978991"/>
            <a:ext cy="536820" cx="1247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0" name="Shape 170"/>
          <p:cNvCxnSpPr>
            <a:stCxn id="166" idx="0"/>
            <a:endCxn id="163" idx="2"/>
          </p:cNvCxnSpPr>
          <p:nvPr/>
        </p:nvCxnSpPr>
        <p:spPr>
          <a:xfrm>
            <a:off y="2095754" x="3226466"/>
            <a:ext cy="53682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71" name="Shape 171"/>
          <p:cNvSpPr/>
          <p:nvPr/>
        </p:nvSpPr>
        <p:spPr>
          <a:xfrm>
            <a:off y="2687900" x="6548275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Script</a:t>
            </a:r>
          </a:p>
        </p:txBody>
      </p:sp>
      <p:sp>
        <p:nvSpPr>
          <p:cNvPr id="172" name="Shape 172"/>
          <p:cNvSpPr/>
          <p:nvPr/>
        </p:nvSpPr>
        <p:spPr>
          <a:xfrm>
            <a:off y="1526450" x="5300800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Library1</a:t>
            </a:r>
          </a:p>
        </p:txBody>
      </p:sp>
      <p:sp>
        <p:nvSpPr>
          <p:cNvPr id="173" name="Shape 173"/>
          <p:cNvSpPr/>
          <p:nvPr/>
        </p:nvSpPr>
        <p:spPr>
          <a:xfrm>
            <a:off y="1526450" x="6548275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Library2</a:t>
            </a:r>
          </a:p>
        </p:txBody>
      </p:sp>
      <p:sp>
        <p:nvSpPr>
          <p:cNvPr id="174" name="Shape 174"/>
          <p:cNvSpPr/>
          <p:nvPr/>
        </p:nvSpPr>
        <p:spPr>
          <a:xfrm>
            <a:off y="1526450" x="7795750"/>
            <a:ext cy="609606" cx="914382"/>
          </a:xfrm>
          <a:prstGeom prst="flowChart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Library3</a:t>
            </a:r>
          </a:p>
        </p:txBody>
      </p:sp>
      <p:cxnSp>
        <p:nvCxnSpPr>
          <p:cNvPr id="175" name="Shape 175"/>
          <p:cNvCxnSpPr>
            <a:stCxn id="171" idx="0"/>
            <a:endCxn id="172" idx="2"/>
          </p:cNvCxnSpPr>
          <p:nvPr/>
        </p:nvCxnSpPr>
        <p:spPr>
          <a:xfrm rot="10800000">
            <a:off y="2095754" x="5757991"/>
            <a:ext cy="592145" cx="1247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6" name="Shape 176"/>
          <p:cNvCxnSpPr>
            <a:stCxn id="171" idx="0"/>
            <a:endCxn id="173" idx="2"/>
          </p:cNvCxnSpPr>
          <p:nvPr/>
        </p:nvCxnSpPr>
        <p:spPr>
          <a:xfrm>
            <a:off y="2095754" x="7005466"/>
            <a:ext cy="592145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7" name="Shape 177"/>
          <p:cNvCxnSpPr>
            <a:stCxn id="171" idx="0"/>
            <a:endCxn id="174" idx="2"/>
          </p:cNvCxnSpPr>
          <p:nvPr/>
        </p:nvCxnSpPr>
        <p:spPr>
          <a:xfrm rot="10800000" flipH="1">
            <a:off y="2095754" x="7005466"/>
            <a:ext cy="592145" cx="12474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8" name="Shape 178"/>
          <p:cNvCxnSpPr>
            <a:stCxn id="171" idx="2"/>
          </p:cNvCxnSpPr>
          <p:nvPr/>
        </p:nvCxnSpPr>
        <p:spPr>
          <a:xfrm>
            <a:off y="3257204" x="7005466"/>
            <a:ext cy="713700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79" name="Shape 179"/>
          <p:cNvSpPr txBox="1"/>
          <p:nvPr/>
        </p:nvSpPr>
        <p:spPr>
          <a:xfrm>
            <a:off y="3309250" x="7189850"/>
            <a:ext cy="457200" cx="1458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Just execute it!</a:t>
            </a:r>
          </a:p>
        </p:txBody>
      </p:sp>
      <p:cxnSp>
        <p:nvCxnSpPr>
          <p:cNvPr id="180" name="Shape 180"/>
          <p:cNvCxnSpPr>
            <a:stCxn id="166" idx="0"/>
            <a:endCxn id="161" idx="2"/>
          </p:cNvCxnSpPr>
          <p:nvPr/>
        </p:nvCxnSpPr>
        <p:spPr>
          <a:xfrm rot="10800000">
            <a:off y="2095754" x="731516"/>
            <a:ext cy="536820" cx="24949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1" name="Shape 181"/>
          <p:cNvCxnSpPr>
            <a:stCxn id="166" idx="2"/>
            <a:endCxn id="182" idx="0"/>
          </p:cNvCxnSpPr>
          <p:nvPr/>
        </p:nvCxnSpPr>
        <p:spPr>
          <a:xfrm flipH="1">
            <a:off y="3201879" x="3226462"/>
            <a:ext cy="625295" cx="3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83" name="Shape 183"/>
          <p:cNvCxnSpPr>
            <a:stCxn id="165" idx="2"/>
            <a:endCxn id="184" idx="0"/>
          </p:cNvCxnSpPr>
          <p:nvPr/>
        </p:nvCxnSpPr>
        <p:spPr>
          <a:xfrm flipH="1">
            <a:off y="3201879" x="1978975"/>
            <a:ext cy="625295" cx="15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85" name="Shape 185"/>
          <p:cNvCxnSpPr>
            <a:stCxn id="164" idx="2"/>
            <a:endCxn id="186" idx="0"/>
          </p:cNvCxnSpPr>
          <p:nvPr/>
        </p:nvCxnSpPr>
        <p:spPr>
          <a:xfrm flipH="1">
            <a:off y="3201879" x="731475"/>
            <a:ext cy="625295" cx="4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87" name="Shape 187"/>
          <p:cNvSpPr txBox="1"/>
          <p:nvPr/>
        </p:nvSpPr>
        <p:spPr>
          <a:xfrm>
            <a:off y="3224975" x="3512987"/>
            <a:ext cy="457200" cx="964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Compile</a:t>
            </a:r>
          </a:p>
        </p:txBody>
      </p:sp>
      <p:sp>
        <p:nvSpPr>
          <p:cNvPr id="182" name="Shape 182"/>
          <p:cNvSpPr/>
          <p:nvPr/>
        </p:nvSpPr>
        <p:spPr>
          <a:xfrm>
            <a:off y="3827175" x="2769262"/>
            <a:ext cy="609599" cx="9144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Object3</a:t>
            </a:r>
          </a:p>
        </p:txBody>
      </p:sp>
      <p:sp>
        <p:nvSpPr>
          <p:cNvPr id="184" name="Shape 184"/>
          <p:cNvSpPr/>
          <p:nvPr/>
        </p:nvSpPr>
        <p:spPr>
          <a:xfrm>
            <a:off y="3827175" x="1521775"/>
            <a:ext cy="609599" cx="9144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Object2</a:t>
            </a:r>
          </a:p>
        </p:txBody>
      </p:sp>
      <p:sp>
        <p:nvSpPr>
          <p:cNvPr id="186" name="Shape 186"/>
          <p:cNvSpPr/>
          <p:nvPr/>
        </p:nvSpPr>
        <p:spPr>
          <a:xfrm>
            <a:off y="3827175" x="274275"/>
            <a:ext cy="609599" cx="9144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Object1</a:t>
            </a:r>
          </a:p>
        </p:txBody>
      </p:sp>
      <p:sp>
        <p:nvSpPr>
          <p:cNvPr id="188" name="Shape 188"/>
          <p:cNvSpPr/>
          <p:nvPr/>
        </p:nvSpPr>
        <p:spPr>
          <a:xfrm>
            <a:off y="5021775" x="1136275"/>
            <a:ext cy="914400" cx="16854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Executable</a:t>
            </a:r>
          </a:p>
        </p:txBody>
      </p:sp>
      <p:cxnSp>
        <p:nvCxnSpPr>
          <p:cNvPr id="189" name="Shape 189"/>
          <p:cNvCxnSpPr>
            <a:stCxn id="186" idx="2"/>
            <a:endCxn id="188" idx="0"/>
          </p:cNvCxnSpPr>
          <p:nvPr/>
        </p:nvCxnSpPr>
        <p:spPr>
          <a:xfrm>
            <a:off y="4436774" x="731475"/>
            <a:ext cy="585000" cx="12474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90" name="Shape 190"/>
          <p:cNvCxnSpPr>
            <a:stCxn id="184" idx="2"/>
            <a:endCxn id="188" idx="0"/>
          </p:cNvCxnSpPr>
          <p:nvPr/>
        </p:nvCxnSpPr>
        <p:spPr>
          <a:xfrm flipH="1">
            <a:off y="4436774" x="1978975"/>
            <a:ext cy="585000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91" name="Shape 191"/>
          <p:cNvCxnSpPr>
            <a:stCxn id="182" idx="2"/>
            <a:endCxn id="188" idx="0"/>
          </p:cNvCxnSpPr>
          <p:nvPr/>
        </p:nvCxnSpPr>
        <p:spPr>
          <a:xfrm flipH="1">
            <a:off y="4436774" x="1978975"/>
            <a:ext cy="585000" cx="1247487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92" name="Shape 192"/>
          <p:cNvSpPr txBox="1"/>
          <p:nvPr/>
        </p:nvSpPr>
        <p:spPr>
          <a:xfrm>
            <a:off y="4581775" x="2820550"/>
            <a:ext cy="457200" cx="964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Link</a:t>
            </a:r>
          </a:p>
        </p:txBody>
      </p:sp>
      <p:cxnSp>
        <p:nvCxnSpPr>
          <p:cNvPr id="193" name="Shape 193"/>
          <p:cNvCxnSpPr>
            <a:stCxn id="194" idx="2"/>
          </p:cNvCxnSpPr>
          <p:nvPr/>
        </p:nvCxnSpPr>
        <p:spPr>
          <a:xfrm>
            <a:off y="5936179" x="1978966"/>
            <a:ext cy="713700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95" name="Shape 195"/>
          <p:cNvSpPr txBox="1"/>
          <p:nvPr/>
        </p:nvSpPr>
        <p:spPr>
          <a:xfrm>
            <a:off y="5988225" x="2124900"/>
            <a:ext cy="457200" cx="1583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Execute (finally)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y="249125" x="2538300"/>
            <a:ext cy="998699" cx="4067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Interpreted!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Why start with</a:t>
            </a:r>
            <a:r>
              <a:rPr sz="440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Python?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341120" x="274319"/>
            <a:ext cy="5325299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457200" marL="1371600">
              <a:lnSpc>
                <a:spcPct val="115000"/>
              </a:lnSpc>
              <a:buClr>
                <a:srgbClr val="999999"/>
              </a:buClr>
              <a:buSzPct val="150000"/>
              <a:buFont typeface="Courier New"/>
              <a:buChar char="o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
</a:t>
            </a: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Readable!</a:t>
            </a:r>
          </a:p>
          <a:p>
            <a:pPr rtl="0" lvl="1" marR="0" indent="-4572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Extensible!</a:t>
            </a:r>
          </a:p>
          <a:p>
            <a:pPr rtl="0" lvl="1" indent="-457200" marL="1371600">
              <a:lnSpc>
                <a:spcPct val="115000"/>
              </a:lnSpc>
              <a:buClr>
                <a:srgbClr val="999999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Interpreted (or compiled!)</a:t>
            </a:r>
          </a:p>
          <a:p>
            <a:pPr rtl="0" lvl="1" indent="-457200" marL="1371600">
              <a:lnSpc>
                <a:spcPct val="115000"/>
              </a:lnSpc>
              <a:buClr>
                <a:srgbClr val="333333"/>
              </a:buClr>
              <a:buSzPct val="100000"/>
              <a:buFont typeface="Courier New"/>
              <a:buChar char="o"/>
            </a:pPr>
            <a:r>
              <a:rPr sz="3600" lang="en">
                <a:latin typeface="Helvetica Neue"/>
                <a:ea typeface="Helvetica Neue"/>
                <a:cs typeface="Helvetica Neue"/>
                <a:sym typeface="Helvetica Neue"/>
              </a:rPr>
              <a:t>Scripted or Interactive!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Development Environments</a:t>
            </a:r>
          </a:p>
        </p:txBody>
      </p:sp>
      <p:sp>
        <p:nvSpPr>
          <p:cNvPr id="208" name="Shape 208"/>
          <p:cNvSpPr/>
          <p:nvPr/>
        </p:nvSpPr>
        <p:spPr>
          <a:xfrm>
            <a:off y="1290500" x="684675"/>
            <a:ext cy="4866900" cx="7774500"/>
          </a:xfrm>
          <a:prstGeom prst="star24">
            <a:avLst>
              <a:gd fmla="val 37500" name="adj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8600" lang="en">
                <a:solidFill>
                  <a:srgbClr val="FF0000"/>
                </a:solidFill>
                <a:latin typeface="Bangers"/>
                <a:ea typeface="Bangers"/>
                <a:cs typeface="Bangers"/>
                <a:sym typeface="Bangers"/>
              </a:rPr>
              <a:t>Live demo!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8" fill="hold" presetSubtype="0" presetClass="emph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Development Environment</a:t>
            </a:r>
          </a:p>
        </p:txBody>
      </p:sp>
      <p:sp>
        <p:nvSpPr>
          <p:cNvPr id="214" name="Shape 214"/>
          <p:cNvSpPr/>
          <p:nvPr/>
        </p:nvSpPr>
        <p:spPr>
          <a:xfrm>
            <a:off y="2788500" x="2414975"/>
            <a:ext cy="1890600" cx="1902000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Your favorite</a:t>
            </a:r>
          </a:p>
          <a:p>
            <a:pPr algn="ctr" rtl="0" lvl="0">
              <a:buNone/>
            </a:pPr>
            <a:r>
              <a:rPr lang="en"/>
              <a:t>text editor</a:t>
            </a:r>
          </a:p>
          <a:p>
            <a:pPr algn="ctr">
              <a:buNone/>
            </a:pPr>
            <a:r>
              <a:rPr lang="en"/>
              <a:t>(probably vim)</a:t>
            </a:r>
          </a:p>
        </p:txBody>
      </p:sp>
      <p:sp>
        <p:nvSpPr>
          <p:cNvPr id="215" name="Shape 215"/>
          <p:cNvSpPr/>
          <p:nvPr/>
        </p:nvSpPr>
        <p:spPr>
          <a:xfrm>
            <a:off y="1439175" x="4827024"/>
            <a:ext cy="1890600" cx="1902000"/>
          </a:xfrm>
          <a:prstGeom prst="ellipse">
            <a:avLst/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BASH</a:t>
            </a:r>
          </a:p>
          <a:p>
            <a:pPr algn="ctr" rtl="0" lvl="0">
              <a:buNone/>
            </a:pPr>
            <a:r>
              <a:rPr lang="en"/>
              <a:t>shell</a:t>
            </a:r>
          </a:p>
        </p:txBody>
      </p:sp>
      <p:sp>
        <p:nvSpPr>
          <p:cNvPr id="216" name="Shape 216"/>
          <p:cNvSpPr/>
          <p:nvPr/>
        </p:nvSpPr>
        <p:spPr>
          <a:xfrm>
            <a:off y="4137825" x="4827024"/>
            <a:ext cy="1890600" cx="19020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Interactive</a:t>
            </a:r>
          </a:p>
          <a:p>
            <a:pPr algn="ctr" rtl="0" lvl="0">
              <a:buNone/>
            </a:pPr>
            <a:r>
              <a:rPr lang="en"/>
              <a:t>Python</a:t>
            </a:r>
          </a:p>
          <a:p>
            <a:pPr algn="ctr" rtl="0" lvl="0">
              <a:buNone/>
            </a:pPr>
            <a:r>
              <a:rPr lang="en"/>
              <a:t>shell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/>
        </p:nvSpPr>
        <p:spPr>
          <a:xfrm>
            <a:off y="1118124" x="4450950"/>
            <a:ext cy="5253000" cx="2648699"/>
          </a:xfrm>
          <a:prstGeom prst="ellipse">
            <a:avLst/>
          </a:prstGeom>
          <a:solidFill>
            <a:srgbClr val="B4A7D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IPython</a:t>
            </a: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Development Environment</a:t>
            </a:r>
          </a:p>
        </p:txBody>
      </p:sp>
      <p:sp>
        <p:nvSpPr>
          <p:cNvPr id="223" name="Shape 223"/>
          <p:cNvSpPr/>
          <p:nvPr/>
        </p:nvSpPr>
        <p:spPr>
          <a:xfrm>
            <a:off y="2788500" x="2414975"/>
            <a:ext cy="1890600" cx="1902000"/>
          </a:xfrm>
          <a:prstGeom prst="ellipse">
            <a:avLst/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Your favorite</a:t>
            </a:r>
          </a:p>
          <a:p>
            <a:pPr algn="ctr" rtl="0" lvl="0">
              <a:buNone/>
            </a:pPr>
            <a:r>
              <a:rPr lang="en"/>
              <a:t>text editor</a:t>
            </a:r>
          </a:p>
          <a:p>
            <a:pPr algn="ctr" rtl="0" lvl="0">
              <a:buNone/>
            </a:pPr>
            <a:r>
              <a:rPr lang="en"/>
              <a:t>(probably vim)</a:t>
            </a:r>
          </a:p>
        </p:txBody>
      </p:sp>
      <p:sp>
        <p:nvSpPr>
          <p:cNvPr id="224" name="Shape 224"/>
          <p:cNvSpPr/>
          <p:nvPr/>
        </p:nvSpPr>
        <p:spPr>
          <a:xfrm>
            <a:off y="1439175" x="4827024"/>
            <a:ext cy="1890600" cx="1902000"/>
          </a:xfrm>
          <a:prstGeom prst="ellipse">
            <a:avLst/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BASH</a:t>
            </a:r>
          </a:p>
          <a:p>
            <a:pPr algn="ctr" rtl="0" lvl="0">
              <a:buNone/>
            </a:pPr>
            <a:r>
              <a:rPr lang="en"/>
              <a:t>shell</a:t>
            </a:r>
          </a:p>
        </p:txBody>
      </p:sp>
      <p:sp>
        <p:nvSpPr>
          <p:cNvPr id="225" name="Shape 225"/>
          <p:cNvSpPr/>
          <p:nvPr/>
        </p:nvSpPr>
        <p:spPr>
          <a:xfrm>
            <a:off y="4137825" x="4827024"/>
            <a:ext cy="1890600" cx="1902000"/>
          </a:xfrm>
          <a:prstGeom prst="ellipse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Interactive</a:t>
            </a:r>
          </a:p>
          <a:p>
            <a:pPr algn="ctr" rtl="0" lvl="0">
              <a:buNone/>
            </a:pPr>
            <a:r>
              <a:rPr lang="en"/>
              <a:t>Python</a:t>
            </a:r>
          </a:p>
          <a:p>
            <a:pPr algn="ctr" rtl="0" lvl="0">
              <a:buNone/>
            </a:pPr>
            <a:r>
              <a:rPr lang="en"/>
              <a:t>shell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IPython “Magic” commands?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1341120" x="274319"/>
            <a:ext cy="5325299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0" indent="-3937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●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Unique to IPython (can not be used in normal Python scripts)</a:t>
            </a:r>
          </a:p>
          <a:p>
            <a:pPr rtl="0" lvl="0" marR="0" indent="-3937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●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Enhance interaction with environment and provide additional tools for debugging scripts</a:t>
            </a:r>
          </a:p>
          <a:p>
            <a:pPr rtl="0" lvl="0" marR="0" indent="-3937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●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All magic commands begin with %</a:t>
            </a:r>
          </a:p>
          <a:p>
            <a:pPr rtl="0" lvl="1" marR="0" indent="-3937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○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%run</a:t>
            </a:r>
          </a:p>
          <a:p>
            <a:pPr rtl="0" lvl="1" marR="0" indent="-3937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○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%paste</a:t>
            </a:r>
          </a:p>
          <a:p>
            <a:pPr rtl="0" lvl="1" marR="0" indent="-3937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○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%quickref</a:t>
            </a:r>
          </a:p>
          <a:p>
            <a:pPr rtl="0" lvl="1" marR="0" indent="-3937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○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%magic</a:t>
            </a:r>
          </a:p>
          <a:p>
            <a:pPr rtl="0" lvl="1" marR="0" indent="-3937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○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%logstart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Which language should you use?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112520" x="274319"/>
            <a:ext cy="5325299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rtl="0" lvl="0" marR="0" indent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">
                <a:latin typeface="Helvetica Neue"/>
                <a:ea typeface="Helvetica Neue"/>
                <a:cs typeface="Helvetica Neue"/>
                <a:sym typeface="Helvetica Neue"/>
              </a:rPr>
              <a:t>Many!</a:t>
            </a:r>
          </a:p>
          <a:p>
            <a:pPr rtl="0" lvl="0" marR="0" indent="-3810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66666"/>
              <a:buFont typeface="Arial"/>
              <a:buChar char="•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BASH (including awk, sed, &amp; grep)</a:t>
            </a:r>
          </a:p>
          <a:p>
            <a:pPr rtl="0" lvl="0" marR="0" indent="-3810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66666"/>
              <a:buFont typeface="Arial"/>
              <a:buChar char="•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PERL</a:t>
            </a:r>
          </a:p>
          <a:p>
            <a:pPr rtl="0" lvl="0" marR="0" indent="-3810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66666"/>
              <a:buFont typeface="Arial"/>
              <a:buChar char="•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Python</a:t>
            </a:r>
          </a:p>
          <a:p>
            <a:pPr rtl="0" lvl="0" marR="0" indent="-3810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66666"/>
              <a:buFont typeface="Arial"/>
              <a:buChar char="•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</a:p>
          <a:p>
            <a:r>
              <a:t/>
            </a:r>
          </a:p>
          <a:p>
            <a:pPr rtl="0" lvl="0" indent="0" marL="457200">
              <a:lnSpc>
                <a:spcPct val="150000"/>
              </a:lnSpc>
              <a:buNone/>
            </a:pPr>
            <a:r>
              <a:rPr sz="2000" lang="en">
                <a:latin typeface="Helvetica Neue"/>
                <a:ea typeface="Helvetica Neue"/>
                <a:cs typeface="Helvetica Neue"/>
                <a:sym typeface="Helvetica Neue"/>
              </a:rPr>
              <a:t>Different languages have different optimal uses</a:t>
            </a:r>
          </a:p>
          <a:p>
            <a:pPr rtl="0" lvl="0" indent="0" marL="457200">
              <a:lnSpc>
                <a:spcPct val="150000"/>
              </a:lnSpc>
              <a:buNone/>
            </a:pPr>
            <a:r>
              <a:rPr sz="2000" lang="en">
                <a:latin typeface="Helvetica Neue"/>
                <a:ea typeface="Helvetica Neue"/>
                <a:cs typeface="Helvetica Neue"/>
                <a:sym typeface="Helvetica Neue"/>
              </a:rPr>
              <a:t>Each new language will be easier to learn!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IDE:  Spyder (via Anaconda)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341120" x="274319"/>
            <a:ext cy="5325299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sz="3000" lang="en">
                <a:latin typeface="Helvetica Neue"/>
                <a:ea typeface="Helvetica Neue"/>
                <a:cs typeface="Helvetica Neue"/>
                <a:sym typeface="Helvetica Neue"/>
              </a:rPr>
              <a:t>ntegrated </a:t>
            </a:r>
            <a:r>
              <a:rPr b="1" sz="3000" lang="en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sz="3000" lang="en">
                <a:latin typeface="Helvetica Neue"/>
                <a:ea typeface="Helvetica Neue"/>
                <a:cs typeface="Helvetica Neue"/>
                <a:sym typeface="Helvetica Neue"/>
              </a:rPr>
              <a:t>evelopment </a:t>
            </a:r>
            <a:r>
              <a:rPr b="1" sz="3000" lang="en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sz="3000" lang="en">
                <a:latin typeface="Helvetica Neue"/>
                <a:ea typeface="Helvetica Neue"/>
                <a:cs typeface="Helvetica Neue"/>
                <a:sym typeface="Helvetica Neue"/>
              </a:rPr>
              <a:t>nvironment</a:t>
            </a:r>
          </a:p>
          <a:p>
            <a:r>
              <a:t/>
            </a:r>
          </a:p>
          <a:p>
            <a:pPr rtl="0" lvl="0" marR="0" indent="-3937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●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Combines text editor with interactive terminal</a:t>
            </a:r>
          </a:p>
          <a:p>
            <a:pPr rtl="0" lvl="0" marR="0" indent="-3937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●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Often includes additional “panes” containing one or more of the following:</a:t>
            </a:r>
          </a:p>
          <a:p>
            <a:pPr rtl="0" lvl="1" marR="0" indent="-3937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○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Interactive help</a:t>
            </a:r>
          </a:p>
          <a:p>
            <a:pPr rtl="0" lvl="1" marR="0" indent="-3937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○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Object explorer</a:t>
            </a:r>
          </a:p>
          <a:p>
            <a:pPr rtl="0" lvl="1" marR="0" indent="-3937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Helvetica Neue"/>
              <a:buChar char="○"/>
            </a:pPr>
            <a:r>
              <a:rPr sz="2600" lang="en">
                <a:latin typeface="Helvetica Neue"/>
                <a:ea typeface="Helvetica Neue"/>
                <a:cs typeface="Helvetica Neue"/>
                <a:sym typeface="Helvetica Neue"/>
              </a:rPr>
              <a:t>Plots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IDE:  Spyder (via Anaconda)</a:t>
            </a:r>
          </a:p>
          <a:p>
            <a:r>
              <a:t/>
            </a:r>
          </a:p>
        </p:txBody>
      </p:sp>
      <p:sp>
        <p:nvSpPr>
          <p:cNvPr id="243" name="Shape 243"/>
          <p:cNvSpPr/>
          <p:nvPr/>
        </p:nvSpPr>
        <p:spPr>
          <a:xfrm>
            <a:off y="1290500" x="684675"/>
            <a:ext cy="4866900" cx="7774500"/>
          </a:xfrm>
          <a:prstGeom prst="star24">
            <a:avLst>
              <a:gd fmla="val 37500" name="adj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7200" lang="en">
                <a:solidFill>
                  <a:srgbClr val="FF0000"/>
                </a:solidFill>
                <a:latin typeface="Bangers"/>
                <a:ea typeface="Bangers"/>
                <a:cs typeface="Bangers"/>
                <a:sym typeface="Bangers"/>
              </a:rPr>
              <a:t>MOAR</a:t>
            </a:r>
          </a:p>
          <a:p>
            <a:pPr algn="ctr" rtl="0" lvl="0">
              <a:buNone/>
            </a:pPr>
            <a:r>
              <a:rPr sz="7200" lang="en">
                <a:solidFill>
                  <a:srgbClr val="FF0000"/>
                </a:solidFill>
                <a:latin typeface="Bangers"/>
                <a:ea typeface="Bangers"/>
                <a:cs typeface="Bangers"/>
                <a:sym typeface="Bangers"/>
              </a:rPr>
              <a:t>Live demoS!</a:t>
            </a:r>
          </a:p>
        </p:txBody>
      </p:sp>
      <p:sp>
        <p:nvSpPr>
          <p:cNvPr id="244" name="Shape 244"/>
          <p:cNvSpPr/>
          <p:nvPr/>
        </p:nvSpPr>
        <p:spPr>
          <a:xfrm rot="-1769945">
            <a:off y="4760968" x="5122351"/>
            <a:ext cy="1593959" cx="4120347"/>
          </a:xfrm>
          <a:prstGeom prst="star24">
            <a:avLst>
              <a:gd fmla="val 37500" name="adj"/>
            </a:avLst>
          </a:prstGeom>
          <a:solidFill>
            <a:srgbClr val="00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000" lang="en">
                <a:solidFill>
                  <a:srgbClr val="1155CC"/>
                </a:solidFill>
                <a:latin typeface="Bangers"/>
                <a:ea typeface="Bangers"/>
                <a:cs typeface="Bangers"/>
                <a:sym typeface="Bangers"/>
              </a:rPr>
              <a:t>inconceivable!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8" fill="hold" presetSubtype="0" presetClass="emph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presetID="23" fill="hold" presetSubtype="16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8" fill="hold" presetSubtype="0" presetClass="emph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49125" x="520950"/>
            <a:ext cy="998699" cx="8102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Printing Formatted Numbers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0225" x="1476375"/>
            <a:ext cy="4362450" cx="6191250"/>
          </a:xfrm>
          <a:prstGeom prst="rect">
            <a:avLst/>
          </a:prstGeom>
        </p:spPr>
      </p:pic>
      <p:sp>
        <p:nvSpPr>
          <p:cNvPr id="251" name="Shape 251"/>
          <p:cNvSpPr txBox="1"/>
          <p:nvPr/>
        </p:nvSpPr>
        <p:spPr>
          <a:xfrm>
            <a:off y="6581700" x="4300850"/>
            <a:ext cy="276300" cx="4843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sz="1000" lang="en"/>
              <a:t>http://www.toothpastefordinner.com/031208/how-many-digits-of-pi-do-you-know.gif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/>
        </p:nvSpPr>
        <p:spPr>
          <a:xfrm>
            <a:off y="2320850" x="457200"/>
            <a:ext cy="41208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2800"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Interactive Python shell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Allows code to be executed as it is typed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Stores variables in memory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Good for testing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y="2320850" x="4692300"/>
            <a:ext cy="41208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2800"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IP[y]thon [!]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All the features of a normal interactive Python shell, plus…</a:t>
            </a:r>
          </a:p>
          <a:p>
            <a:pPr rtl="0" lvl="1" indent="-368300" marL="9144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sz="2200" lang="en">
                <a:latin typeface="Helvetica Neue"/>
                <a:ea typeface="Helvetica Neue"/>
                <a:cs typeface="Helvetica Neue"/>
                <a:sym typeface="Helvetica Neue"/>
              </a:rPr>
              <a:t>Tab-completion!</a:t>
            </a:r>
          </a:p>
          <a:p>
            <a:pPr rtl="0" lvl="1" indent="-368300" marL="9144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sz="2200" lang="en">
                <a:latin typeface="Helvetica Neue"/>
                <a:ea typeface="Helvetica Neue"/>
                <a:cs typeface="Helvetica Neue"/>
                <a:sym typeface="Helvetica Neue"/>
              </a:rPr>
              <a:t>Interactive debugging!</a:t>
            </a:r>
          </a:p>
          <a:p>
            <a:pPr rtl="0" lvl="1" indent="-368300" marL="9144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sz="2200" lang="en">
                <a:latin typeface="Helvetica Neue"/>
                <a:ea typeface="Helvetica Neue"/>
                <a:cs typeface="Helvetica Neue"/>
                <a:sym typeface="Helvetica Neue"/>
              </a:rPr>
              <a:t>Easy access to underlying shell commands!</a:t>
            </a:r>
          </a:p>
          <a:p>
            <a:pPr rtl="0" lvl="1" indent="-368300" marL="9144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○"/>
            </a:pPr>
            <a:r>
              <a:rPr sz="2200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“Magic” commands!</a:t>
            </a:r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Development Environment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1368600" x="457200"/>
            <a:ext cy="75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2400"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general, you will want some sort of text editor and...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/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3000"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2.7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likely to be available by default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Supports most libraries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 version of 2.x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3000"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3.2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memory efficient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(slightly) More intuitive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Supports relatively few libraries</a:t>
            </a:r>
          </a:p>
          <a:p>
            <a:pPr rtl="0" lvl="0" indent="-381000" marL="457200">
              <a:spcBef>
                <a:spcPts val="600"/>
              </a:spcBef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sz="2400" lang="en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Won’t appear on major platforms by default until 2014</a:t>
            </a:r>
          </a:p>
          <a:p>
            <a:r>
              <a:t/>
            </a:r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Which Python version?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40475" x="1491075"/>
            <a:ext cy="4082301" cx="616187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1315586" x="1758450"/>
            <a:ext cy="924899" cx="5588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Profanity in GitHub commit messages vs. Programming Language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40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Why start with Python?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6322775" x="0"/>
            <a:ext cy="535199" cx="6301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000" lang="en">
                <a:latin typeface="Helvetica Neue"/>
                <a:ea typeface="Helvetica Neue"/>
                <a:cs typeface="Helvetica Neue"/>
                <a:sym typeface="Helvetica Neue"/>
              </a:rPr>
              <a:t>Data taken from: </a:t>
            </a:r>
            <a:r>
              <a:rPr u="sng" sz="800" lang="en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http://andrewvos.com/2011/02/21/amount-of-profanity-in-git-commit-messages-per-programming-language/</a:t>
            </a:r>
          </a:p>
          <a:p>
            <a:pPr rtl="0" lvl="0">
              <a:buNone/>
            </a:pPr>
            <a:r>
              <a:rPr sz="1000" lang="en">
                <a:latin typeface="Helvetica Neue"/>
                <a:ea typeface="Helvetica Neue"/>
                <a:cs typeface="Helvetica Neue"/>
                <a:sym typeface="Helvetica Neue"/>
              </a:rPr>
              <a:t>Plot generated using Python!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/>
        </p:nvSpPr>
        <p:spPr>
          <a:xfrm>
            <a:off y="0" x="0"/>
            <a:ext cy="6858000" cx="434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  <a:r>
              <a:rPr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Extend Python with NumPy array library</a:t>
            </a:r>
            <a:r>
              <a:rPr sz="800" lang="en">
                <a:solidFill>
                  <a:srgbClr val="0C450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Extend Python with matplotlib graphical libraries</a:t>
            </a:r>
            <a:r>
              <a:rPr sz="800" lang="en">
                <a:solidFill>
                  <a:srgbClr val="0C450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r>
              <a:rPr sz="800" lang="en">
                <a:solidFill>
                  <a:srgbClr val="0C450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matplotlib.cm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cm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Create data structures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languages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"C#"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"C++"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"Perl"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"PHP"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np.array([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rtl="0" lvl="0">
              <a:lnSpc>
                <a:spcPct val="150000"/>
              </a:lnSpc>
              <a:buNone/>
            </a:pP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Specify some pylab-specific parameters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x_marks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np.arange(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colors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np.array(</a:t>
            </a:r>
            <a:r>
              <a:rPr sz="800" lang="en">
                <a:solidFill>
                  <a:srgbClr val="3C4C72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800" lang="en">
                <a:solidFill>
                  <a:srgbClr val="6D79DE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Create pylab object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ax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plt.subplots()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Add barchart layer and formatting to pylab object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plt.bar(x_marks, swear_words,</a:t>
            </a:r>
          </a:p>
          <a:p>
            <a:pPr rtl="0" lvl="0">
              <a:lnSpc>
                <a:spcPct val="150000"/>
              </a:lnSpc>
              <a:buNone/>
            </a:pP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cm.Spectral(colors),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bar_width)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plt.xticks(x_marks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languages)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plt.xlim(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x_marks[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bar_width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Add labels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'Programming language'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'Swear words in GitHub commit messages'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Write plot to file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plt.savefig(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"swear_words_pylab.png"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dpi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0" x="4347000"/>
            <a:ext cy="6858000" cx="494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Rscript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Extend R with ggplot2 graphical library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ggplot2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Create data structures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languages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"C#"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"C++"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"Perl"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"PHP"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c(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data.frame(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languages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Create ggplot object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ggplot(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aes(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swear_words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Add barchart layer and fomatting to ggplot object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geom_bar(aes(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=I(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scale_fill_brewer(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palette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"Spectral"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guide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585CF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rtl="0" lvl="0">
              <a:lnSpc>
                <a:spcPct val="150000"/>
              </a:lnSpc>
              <a:buNone/>
            </a:pP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Add labels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xlab(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"Programming language"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0100B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ylab(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"Swear words in GitHub commit messages"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800" lang="en">
                <a:solidFill>
                  <a:srgbClr val="00B418"/>
                </a:solidFill>
                <a:latin typeface="Courier New"/>
                <a:ea typeface="Courier New"/>
                <a:cs typeface="Courier New"/>
                <a:sym typeface="Courier New"/>
              </a:rPr>
              <a:t># Write plot to file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png(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"swear_words_ggplot2.png"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>
                <a:solidFill>
                  <a:srgbClr val="D80800"/>
                </a:solidFill>
                <a:latin typeface="Courier New"/>
                <a:ea typeface="Courier New"/>
                <a:cs typeface="Courier New"/>
                <a:sym typeface="Courier New"/>
              </a:rPr>
              <a:t>"in"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800" lang="en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800" lang="en" i="1">
                <a:solidFill>
                  <a:srgbClr val="CD0000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800" lang="en" i="1">
                <a:solidFill>
                  <a:srgbClr val="0206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b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dev.off()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y="0" x="2808425"/>
            <a:ext cy="429000" cx="1451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0" sz="3000" lang="en">
                <a:solidFill>
                  <a:srgbClr val="980000"/>
                </a:solidFill>
                <a:latin typeface="Ubuntu"/>
                <a:ea typeface="Ubuntu"/>
                <a:cs typeface="Ubuntu"/>
                <a:sym typeface="Ubuntu"/>
              </a:rPr>
              <a:t>Python</a:t>
            </a:r>
          </a:p>
        </p:txBody>
      </p:sp>
      <p:sp>
        <p:nvSpPr>
          <p:cNvPr id="89" name="Shape 89"/>
          <p:cNvSpPr txBox="1"/>
          <p:nvPr>
            <p:ph idx="2" type="title"/>
          </p:nvPr>
        </p:nvSpPr>
        <p:spPr>
          <a:xfrm>
            <a:off y="0" x="8370425"/>
            <a:ext cy="429000" cx="732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0" sz="3000" lang="en">
                <a:solidFill>
                  <a:srgbClr val="98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y="0" x="4259825"/>
            <a:ext cy="6880200" cx="0"/>
          </a:xfrm>
          <a:prstGeom prst="straightConnector1">
            <a:avLst/>
          </a:prstGeom>
          <a:noFill/>
          <a:ln w="9525" cap="flat">
            <a:solidFill>
              <a:srgbClr val="CCCCCC"/>
            </a:solidFill>
            <a:prstDash val="dash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240475" x="1491075"/>
            <a:ext cy="4082301" cx="616187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y="1315586" x="1758450"/>
            <a:ext cy="924899" cx="55880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Profanity in GitHub commit messages vs. Programming Language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40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Keep learning!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6322775" x="0"/>
            <a:ext cy="535199" cx="63011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000" lang="en">
                <a:latin typeface="Helvetica Neue"/>
                <a:ea typeface="Helvetica Neue"/>
                <a:cs typeface="Helvetica Neue"/>
                <a:sym typeface="Helvetica Neue"/>
              </a:rPr>
              <a:t>Data taken from: </a:t>
            </a:r>
            <a:r>
              <a:rPr u="sng" sz="800" lang="en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http://andrewvos.com/2011/02/21/amount-of-profanity-in-git-commit-messages-per-programming-language/</a:t>
            </a:r>
          </a:p>
          <a:p>
            <a:pPr rtl="0" lvl="0">
              <a:buNone/>
            </a:pPr>
            <a:r>
              <a:rPr sz="1000" lang="en">
                <a:latin typeface="Helvetica Neue"/>
                <a:ea typeface="Helvetica Neue"/>
                <a:cs typeface="Helvetica Neue"/>
                <a:sym typeface="Helvetica Neue"/>
              </a:rPr>
              <a:t>Plot generated using R!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Why start with</a:t>
            </a:r>
            <a:r>
              <a:rPr sz="440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Python?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341120" x="274319"/>
            <a:ext cy="5325299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457200" marL="1371600">
              <a:lnSpc>
                <a:spcPct val="115000"/>
              </a:lnSpc>
              <a:buClr>
                <a:srgbClr val="333333"/>
              </a:buClr>
              <a:buSzPct val="150000"/>
              <a:buFont typeface="Courier New"/>
              <a:buChar char="o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
</a:t>
            </a:r>
            <a:r>
              <a:rPr sz="3600" lang="en">
                <a:latin typeface="Helvetica Neue"/>
                <a:ea typeface="Helvetica Neue"/>
                <a:cs typeface="Helvetica Neue"/>
                <a:sym typeface="Helvetica Neue"/>
              </a:rPr>
              <a:t>Readable!</a:t>
            </a:r>
          </a:p>
          <a:p>
            <a:pPr rtl="0" lvl="1" marR="0" indent="-4572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Char char="o"/>
            </a:pPr>
            <a:r>
              <a:rPr sz="3600" lang="en">
                <a:latin typeface="Helvetica Neue"/>
                <a:ea typeface="Helvetica Neue"/>
                <a:cs typeface="Helvetica Neue"/>
                <a:sym typeface="Helvetica Neue"/>
              </a:rPr>
              <a:t>Extensible!</a:t>
            </a:r>
          </a:p>
          <a:p>
            <a:pPr rtl="0" lvl="1" indent="-457200" marL="1371600">
              <a:lnSpc>
                <a:spcPct val="115000"/>
              </a:lnSpc>
              <a:buClr>
                <a:srgbClr val="333333"/>
              </a:buClr>
              <a:buSzPct val="100000"/>
              <a:buFont typeface="Courier New"/>
              <a:buChar char="o"/>
            </a:pPr>
            <a:r>
              <a:rPr sz="3600" lang="en">
                <a:latin typeface="Helvetica Neue"/>
                <a:ea typeface="Helvetica Neue"/>
                <a:cs typeface="Helvetica Neue"/>
                <a:sym typeface="Helvetica Neue"/>
              </a:rPr>
              <a:t>Interpreted (or compiled!)</a:t>
            </a:r>
          </a:p>
          <a:p>
            <a:pPr rtl="0" lvl="1" indent="-457200" marL="1371600">
              <a:lnSpc>
                <a:spcPct val="115000"/>
              </a:lnSpc>
              <a:buClr>
                <a:srgbClr val="333333"/>
              </a:buClr>
              <a:buSzPct val="100000"/>
              <a:buFont typeface="Courier New"/>
              <a:buChar char="o"/>
            </a:pPr>
            <a:r>
              <a:rPr sz="3600" lang="en">
                <a:latin typeface="Helvetica Neue"/>
                <a:ea typeface="Helvetica Neue"/>
                <a:cs typeface="Helvetica Neue"/>
                <a:sym typeface="Helvetica Neue"/>
              </a:rPr>
              <a:t>Scripted or Interactive!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Why start with</a:t>
            </a:r>
            <a:r>
              <a:rPr sz="440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 Python?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341120" x="274319"/>
            <a:ext cy="5325299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457200" marL="1371600">
              <a:lnSpc>
                <a:spcPct val="115000"/>
              </a:lnSpc>
              <a:buClr>
                <a:srgbClr val="333333"/>
              </a:buClr>
              <a:buSzPct val="150000"/>
              <a:buFont typeface="Courier New"/>
              <a:buChar char="o"/>
            </a:pPr>
            <a:r>
              <a:rPr sz="2400" lang="en">
                <a:latin typeface="Helvetica Neue"/>
                <a:ea typeface="Helvetica Neue"/>
                <a:cs typeface="Helvetica Neue"/>
                <a:sym typeface="Helvetica Neue"/>
              </a:rPr>
              <a:t>
</a:t>
            </a:r>
            <a:r>
              <a:rPr sz="3600" lang="en">
                <a:latin typeface="Helvetica Neue"/>
                <a:ea typeface="Helvetica Neue"/>
                <a:cs typeface="Helvetica Neue"/>
                <a:sym typeface="Helvetica Neue"/>
              </a:rPr>
              <a:t>Readable!</a:t>
            </a:r>
          </a:p>
          <a:p>
            <a:pPr rtl="0" lvl="1" marR="0" indent="-4572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Extensible!</a:t>
            </a:r>
          </a:p>
          <a:p>
            <a:pPr rtl="0" lvl="1" indent="-457200" marL="1371600">
              <a:lnSpc>
                <a:spcPct val="115000"/>
              </a:lnSpc>
              <a:buClr>
                <a:srgbClr val="999999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Interpreted (or compiled!)</a:t>
            </a:r>
          </a:p>
          <a:p>
            <a:pPr rtl="0" lvl="1" indent="-457200" marL="1371600">
              <a:lnSpc>
                <a:spcPct val="115000"/>
              </a:lnSpc>
              <a:buClr>
                <a:srgbClr val="999999"/>
              </a:buClr>
              <a:buSzPct val="100000"/>
              <a:buFont typeface="Courier New"/>
              <a:buChar char="o"/>
            </a:pPr>
            <a:r>
              <a:rPr sz="3600" lang="en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Scripted or Interactive!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5" name="Shape 1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93610" x="2263510"/>
            <a:ext cy="5240539" cx="46169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y="249125" x="2538300"/>
            <a:ext cy="998699" cx="4067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0" lang="en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Interactive!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6649700" x="7803175"/>
            <a:ext cy="208199" cx="1340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sz="1000" lang="en"/>
              <a:t>http://xkcd.com/353/</a:t>
            </a:r>
          </a:p>
        </p:txBody>
      </p:sp>
      <p:sp>
        <p:nvSpPr>
          <p:cNvPr id="118" name="Shape 118"/>
          <p:cNvSpPr/>
          <p:nvPr/>
        </p:nvSpPr>
        <p:spPr>
          <a:xfrm>
            <a:off y="6038238" x="2345025"/>
            <a:ext cy="208199" cx="12572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319" x="274319"/>
            <a:ext cy="822900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00000"/>
              </a:lnSpc>
              <a:buNone/>
            </a:pPr>
            <a:r>
              <a:rPr sz="4400" lang="en">
                <a:latin typeface="Ubuntu"/>
                <a:ea typeface="Ubuntu"/>
                <a:cs typeface="Ubuntu"/>
                <a:sym typeface="Ubuntu"/>
              </a:rPr>
              <a:t>Readable!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341120" x="274319"/>
            <a:ext cy="5325299" cx="8595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1371600">
              <a:lnSpc>
                <a:spcPct val="115000"/>
              </a:lnSpc>
              <a:buNone/>
            </a:pP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
</a:t>
            </a:r>
            <a:r>
              <a:rPr b="1" sz="36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sz="3600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rtl="0" lvl="0" indent="0" marL="1371600">
              <a:lnSpc>
                <a:spcPct val="115000"/>
              </a:lnSpc>
              <a:buNone/>
            </a:pPr>
            <a:r>
              <a:rPr b="1" sz="36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6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6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600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3600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rtl="0" lvl="0" indent="0" marL="1371600">
              <a:lnSpc>
                <a:spcPct val="115000"/>
              </a:lnSpc>
              <a:buNone/>
            </a:pP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36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sz="3600" lang="en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rtl="0" lvl="0" indent="0" marL="1371600">
              <a:lnSpc>
                <a:spcPct val="115000"/>
              </a:lnSpc>
              <a:buNone/>
            </a:pP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3600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36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6445050" x="7039925"/>
            <a:ext cy="412800" cx="2103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000" lang="en">
                <a:latin typeface="Helvetica Neue"/>
                <a:ea typeface="Helvetica Neue"/>
                <a:cs typeface="Helvetica Neue"/>
                <a:sym typeface="Helvetica Neue"/>
              </a:rPr>
              <a:t>Actual Python code:</a:t>
            </a:r>
          </a:p>
          <a:p>
            <a:pPr rtl="0" lvl="0">
              <a:buNone/>
            </a:pPr>
            <a:r>
              <a:rPr sz="1000" lang="en">
                <a:latin typeface="Helvetica Neue"/>
                <a:ea typeface="Helvetica Neue"/>
                <a:cs typeface="Helvetica Neue"/>
                <a:sym typeface="Helvetica Neue"/>
              </a:rPr>
              <a:t>Prints the numbers 1 through 10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gradientwhite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