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81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1</a:t>
            </a:r>
            <a:br>
              <a:rPr lang="en-US" sz="3000" dirty="0" smtClean="0"/>
            </a:br>
            <a:r>
              <a:rPr lang="en-US" sz="3000" b="1" dirty="0" smtClean="0"/>
              <a:t>Preparing and QC of sequence data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12207"/>
            <a:ext cx="43333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score as characters: </a:t>
            </a:r>
          </a:p>
          <a:p>
            <a:r>
              <a:rPr lang="en-US" sz="2400" dirty="0" err="1" smtClean="0"/>
              <a:t>Phred</a:t>
            </a:r>
            <a:r>
              <a:rPr lang="en-US" sz="2400" dirty="0" smtClean="0"/>
              <a:t> score = ASCII value -33</a:t>
            </a:r>
          </a:p>
          <a:p>
            <a:r>
              <a:rPr lang="en-US" sz="2400" dirty="0" smtClean="0"/>
              <a:t>'B' is ASCII 66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Phred</a:t>
            </a:r>
            <a:r>
              <a:rPr lang="en-US" sz="2400" dirty="0" smtClean="0"/>
              <a:t> 33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Different schemes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Sanger				ASCII = </a:t>
            </a:r>
            <a:r>
              <a:rPr lang="en-US" dirty="0" err="1" smtClean="0">
                <a:latin typeface="+mj-lt"/>
                <a:ea typeface="+mj-ea"/>
                <a:cs typeface="+mj-cs"/>
              </a:rPr>
              <a:t>Phred</a:t>
            </a:r>
            <a:r>
              <a:rPr lang="en-US" dirty="0" smtClean="0">
                <a:latin typeface="+mj-lt"/>
                <a:ea typeface="+mj-ea"/>
                <a:cs typeface="+mj-cs"/>
              </a:rPr>
              <a:t> + 33</a:t>
            </a:r>
          </a:p>
          <a:p>
            <a:pPr marL="0" indent="0"/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1.3+	</a:t>
            </a:r>
            <a:r>
              <a:rPr lang="en-US" dirty="0" smtClean="0"/>
              <a:t>ASCII = </a:t>
            </a:r>
            <a:r>
              <a:rPr lang="en-US" dirty="0" err="1" smtClean="0"/>
              <a:t>Phred</a:t>
            </a:r>
            <a:r>
              <a:rPr lang="en-US" dirty="0" smtClean="0"/>
              <a:t> + 64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Illumina</a:t>
            </a:r>
            <a:r>
              <a:rPr lang="en-US" dirty="0" smtClean="0">
                <a:latin typeface="+mj-lt"/>
                <a:ea typeface="+mj-ea"/>
                <a:cs typeface="+mj-cs"/>
              </a:rPr>
              <a:t> 1.8+	Same as Sanger</a:t>
            </a:r>
          </a:p>
          <a:p>
            <a:pPr marL="0" indent="0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Cock PJ et al 2009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595" dirty="0" smtClean="0"/>
              <a:t>The Sanger FASTQ file format for sequences with quality scores, and the </a:t>
            </a:r>
            <a:r>
              <a:rPr lang="en-US" sz="2595" dirty="0" err="1" smtClean="0"/>
              <a:t>Solexa/Illumina</a:t>
            </a:r>
            <a:r>
              <a:rPr lang="en-US" sz="2595" dirty="0" smtClean="0"/>
              <a:t> FASTQ variants.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Nucleic Acids Res. 2010 Apr;38(6):1767-71.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en.wikipedia.org/wiki/Fastq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02" y="4051577"/>
            <a:ext cx="3763798" cy="280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454 (and others): </a:t>
            </a:r>
            <a:r>
              <a:rPr lang="en-US" dirty="0" err="1" smtClean="0"/>
              <a:t>Prinseq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(and others): </a:t>
            </a:r>
            <a:r>
              <a:rPr lang="en-US" dirty="0" err="1" smtClean="0"/>
              <a:t>fastQC</a:t>
            </a:r>
            <a:r>
              <a:rPr lang="en-US" dirty="0" smtClean="0"/>
              <a:t>, </a:t>
            </a:r>
            <a:r>
              <a:rPr lang="en-US" dirty="0" err="1" smtClean="0"/>
              <a:t>fastQA</a:t>
            </a:r>
            <a:r>
              <a:rPr lang="en-US" dirty="0" smtClean="0"/>
              <a:t>, etc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edwards.sdsu.edu/prinseq_beta</a:t>
            </a:r>
            <a:endParaRPr lang="en-US" dirty="0" smtClean="0"/>
          </a:p>
          <a:p>
            <a:r>
              <a:rPr lang="en-US" dirty="0" smtClean="0"/>
              <a:t>Web-based and stand-alone</a:t>
            </a:r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file (optional)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read length</a:t>
            </a:r>
            <a:endParaRPr lang="en-US" dirty="0"/>
          </a:p>
        </p:txBody>
      </p:sp>
      <p:pic>
        <p:nvPicPr>
          <p:cNvPr id="5" name="Picture 4" descr="prinseq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1497438"/>
            <a:ext cx="8445501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4" name="Picture 3" descr="prinseq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445500" cy="463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quality values</a:t>
            </a:r>
            <a:endParaRPr lang="en-US" dirty="0"/>
          </a:p>
        </p:txBody>
      </p:sp>
      <p:pic>
        <p:nvPicPr>
          <p:cNvPr id="3" name="Picture 2" descr="prinseq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07131"/>
            <a:ext cx="59055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duplicate reads</a:t>
            </a:r>
            <a:endParaRPr lang="en-US" dirty="0"/>
          </a:p>
        </p:txBody>
      </p:sp>
      <p:pic>
        <p:nvPicPr>
          <p:cNvPr id="3" name="Picture 2" descr="prinseq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37599"/>
            <a:ext cx="84455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read file formats 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judge a QC report</a:t>
            </a:r>
          </a:p>
          <a:p>
            <a:r>
              <a:rPr lang="en-US" smtClean="0"/>
              <a:t>How to </a:t>
            </a:r>
            <a:r>
              <a:rPr lang="en-US" dirty="0" smtClean="0"/>
              <a:t>filter/trim </a:t>
            </a:r>
            <a:r>
              <a:rPr lang="en-US" dirty="0" err="1" smtClean="0"/>
              <a:t>Illumina</a:t>
            </a:r>
            <a:r>
              <a:rPr lang="en-US" dirty="0" smtClean="0"/>
              <a:t> reads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39" y="274638"/>
            <a:ext cx="8229600" cy="802683"/>
          </a:xfrm>
        </p:spPr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adaptors</a:t>
            </a:r>
            <a:endParaRPr lang="en-US" dirty="0"/>
          </a:p>
        </p:txBody>
      </p:sp>
      <p:pic>
        <p:nvPicPr>
          <p:cNvPr id="5" name="Picture 4" descr="prinseq_5_tag_n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290634"/>
            <a:ext cx="5667194" cy="1292747"/>
          </a:xfrm>
          <a:prstGeom prst="rect">
            <a:avLst/>
          </a:prstGeom>
        </p:spPr>
      </p:pic>
      <p:pic>
        <p:nvPicPr>
          <p:cNvPr id="6" name="Picture 5" descr="prinseq_5_tag_m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9" y="2791735"/>
            <a:ext cx="5667194" cy="1240515"/>
          </a:xfrm>
          <a:prstGeom prst="rect">
            <a:avLst/>
          </a:prstGeom>
        </p:spPr>
      </p:pic>
      <p:pic>
        <p:nvPicPr>
          <p:cNvPr id="7" name="Picture 6" descr="prinseq_5_tag_w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69" y="4473769"/>
            <a:ext cx="5667194" cy="1266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0883" y="1643486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9805" y="2992067"/>
            <a:ext cx="17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Barcode (Roche 'MID')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805" y="4681779"/>
            <a:ext cx="1705843" cy="65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Transcriptome library adaptor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0589" y="1307126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98581" y="1308714"/>
            <a:ext cx="17191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Prinseq</a:t>
            </a:r>
            <a:r>
              <a:rPr lang="en-US" dirty="0" smtClean="0"/>
              <a:t>: contamination</a:t>
            </a:r>
            <a:endParaRPr lang="en-US" dirty="0"/>
          </a:p>
        </p:txBody>
      </p:sp>
      <p:pic>
        <p:nvPicPr>
          <p:cNvPr id="4" name="Picture 3" descr="prinseq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13" y="1089878"/>
            <a:ext cx="5671987" cy="5768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428" y="1813173"/>
            <a:ext cx="28060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dinucleotide</a:t>
            </a:r>
          </a:p>
          <a:p>
            <a:pPr algn="ctr"/>
            <a:r>
              <a:rPr lang="en-US" dirty="0" smtClean="0"/>
              <a:t>odds ratios*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Principal component analysis (PCA)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336525" y="2703280"/>
            <a:ext cx="4475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1428" y="5684762"/>
            <a:ext cx="30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*dinucleotide frequencies normalized for the base 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Demo: </a:t>
            </a:r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www.bioinformatics.bbsrc.ac.uk/projects/fastqc</a:t>
            </a:r>
            <a:r>
              <a:rPr lang="en-US" sz="2400" dirty="0" smtClean="0"/>
              <a:t>/</a:t>
            </a:r>
          </a:p>
          <a:p>
            <a:r>
              <a:rPr lang="en-US" dirty="0" smtClean="0"/>
              <a:t>Stand-alone</a:t>
            </a:r>
          </a:p>
          <a:p>
            <a:r>
              <a:rPr lang="en-US" dirty="0" smtClean="0"/>
              <a:t>GUI (Java based)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BAM/SAM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7" name="Picture 6" descr="FastQC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21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per position</a:t>
            </a:r>
            <a:endParaRPr lang="en-US" dirty="0"/>
          </a:p>
        </p:txBody>
      </p:sp>
      <p:pic>
        <p:nvPicPr>
          <p:cNvPr id="5" name="Picture 4" descr="FastQC_1.jpg"/>
          <p:cNvPicPr>
            <a:picLocks noChangeAspect="1"/>
          </p:cNvPicPr>
          <p:nvPr/>
        </p:nvPicPr>
        <p:blipFill>
          <a:blip r:embed="rId2"/>
          <a:srcRect l="46501" r="806" b="29673"/>
          <a:stretch>
            <a:fillRect/>
          </a:stretch>
        </p:blipFill>
        <p:spPr>
          <a:xfrm>
            <a:off x="58939" y="1077322"/>
            <a:ext cx="9085062" cy="4546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quality values </a:t>
            </a:r>
            <a:endParaRPr lang="en-US" dirty="0"/>
          </a:p>
        </p:txBody>
      </p:sp>
      <p:pic>
        <p:nvPicPr>
          <p:cNvPr id="4" name="Picture 3" descr="FastQC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38" y="1077321"/>
            <a:ext cx="6887123" cy="5165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nucleotide composition </a:t>
            </a:r>
            <a:endParaRPr lang="en-US" dirty="0"/>
          </a:p>
        </p:txBody>
      </p:sp>
      <p:pic>
        <p:nvPicPr>
          <p:cNvPr id="5" name="Picture 4" descr="FastQC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" y="1077321"/>
            <a:ext cx="7321508" cy="5491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GC distribution </a:t>
            </a:r>
            <a:endParaRPr lang="en-US" dirty="0"/>
          </a:p>
        </p:txBody>
      </p:sp>
      <p:pic>
        <p:nvPicPr>
          <p:cNvPr id="4" name="Picture 3" descr="FastQC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9" y="1077321"/>
            <a:ext cx="6767822" cy="507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: duplicated reads </a:t>
            </a:r>
            <a:endParaRPr lang="en-US" dirty="0"/>
          </a:p>
        </p:txBody>
      </p:sp>
      <p:pic>
        <p:nvPicPr>
          <p:cNvPr id="5" name="Picture 4" descr="FastQC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16" y="1203325"/>
            <a:ext cx="7539567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(454)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+ </a:t>
            </a:r>
            <a:r>
              <a:rPr lang="en-US" dirty="0" err="1" smtClean="0"/>
              <a:t>qual</a:t>
            </a:r>
            <a:endParaRPr lang="en-US" dirty="0" smtClean="0"/>
          </a:p>
          <a:p>
            <a:r>
              <a:rPr lang="en-US" dirty="0" err="1" smtClean="0"/>
              <a:t>fastq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Filtering/trimming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Adaptor removal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Duplicate removal</a:t>
            </a:r>
          </a:p>
          <a:p>
            <a:r>
              <a:rPr lang="en-US" dirty="0" smtClean="0"/>
              <a:t>Filtering for low quality bases</a:t>
            </a:r>
          </a:p>
          <a:p>
            <a:pPr lvl="1"/>
            <a:r>
              <a:rPr lang="en-US" dirty="0" smtClean="0"/>
              <a:t>or stretches of them</a:t>
            </a:r>
          </a:p>
          <a:p>
            <a:pPr lvl="1"/>
            <a:r>
              <a:rPr lang="en-US" dirty="0" smtClean="0"/>
              <a:t>reads with 'N's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err="1" smtClean="0"/>
              <a:t>fastX</a:t>
            </a:r>
            <a:r>
              <a:rPr lang="en-US" dirty="0" smtClean="0"/>
              <a:t> toolkit</a:t>
            </a:r>
          </a:p>
          <a:p>
            <a:pPr lvl="1"/>
            <a:r>
              <a:rPr lang="en-US" dirty="0" err="1" smtClean="0"/>
              <a:t>prinseq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endParaRPr lang="en-US" dirty="0" smtClean="0"/>
          </a:p>
          <a:p>
            <a:r>
              <a:rPr lang="en-US" dirty="0" smtClean="0"/>
              <a:t>Filtering/trimming</a:t>
            </a:r>
          </a:p>
          <a:p>
            <a:endParaRPr lang="en-US" dirty="0" smtClean="0"/>
          </a:p>
          <a:p>
            <a:r>
              <a:rPr lang="en-US" dirty="0" smtClean="0"/>
              <a:t>Redo </a:t>
            </a:r>
            <a:r>
              <a:rPr lang="en-US" dirty="0" err="1" smtClean="0"/>
              <a:t>FastQC</a:t>
            </a:r>
            <a:r>
              <a:rPr lang="en-US" dirty="0" smtClean="0"/>
              <a:t> on filtered reads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Datafiles</a:t>
            </a:r>
            <a:r>
              <a:rPr lang="en-US" dirty="0" smtClean="0"/>
              <a:t> 454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sff</a:t>
            </a:r>
            <a:r>
              <a:rPr lang="en-US" dirty="0" smtClean="0"/>
              <a:t> file (standard </a:t>
            </a:r>
            <a:r>
              <a:rPr lang="en-US" dirty="0" err="1" smtClean="0"/>
              <a:t>flowgram</a:t>
            </a:r>
            <a:r>
              <a:rPr lang="en-US" dirty="0" smtClean="0"/>
              <a:t> format)</a:t>
            </a:r>
          </a:p>
          <a:p>
            <a:pPr lvl="1"/>
            <a:r>
              <a:rPr lang="en-US" dirty="0" smtClean="0"/>
              <a:t>binary</a:t>
            </a:r>
          </a:p>
          <a:p>
            <a:r>
              <a:rPr lang="en-US" dirty="0" err="1" smtClean="0"/>
              <a:t>fasta</a:t>
            </a:r>
            <a:r>
              <a:rPr lang="en-US" dirty="0" smtClean="0"/>
              <a:t> &amp;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" name="Picture 3" descr="Fi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8" y="3458391"/>
            <a:ext cx="6553313" cy="266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sff</a:t>
            </a:r>
            <a:r>
              <a:rPr lang="en-US" dirty="0" smtClean="0"/>
              <a:t> file (text format)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143" y="1410356"/>
            <a:ext cx="8686800" cy="544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&gt;F7K88GK01BMPI0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Run Prefix: R_2009_12_18_15_27_42_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Region #: 1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XY Location: 0551_2346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Run Name: R_2009_12_18_15_27_42_FLX########_Administrator_yourrunname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Analysis Name: D_2009_12_19_01_11_43_XX_fullProcessing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Full Path: /data/R_2009_12_18_15_27_42_FLX########_Administrator_yourrunname/D_2009_12_19_01_11_43_XX_fullProcessing/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Read Header Len: 32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Name Length: 14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# of Bases: 500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Left: 15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Qual</a:t>
            </a:r>
            <a:r>
              <a:rPr lang="en-US" sz="1200" b="1" dirty="0" smtClean="0">
                <a:latin typeface="Courier New"/>
                <a:cs typeface="Courier New"/>
              </a:rPr>
              <a:t> Right: 490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Left: 0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Clip </a:t>
            </a:r>
            <a:r>
              <a:rPr lang="en-US" sz="1200" b="1" dirty="0" err="1" smtClean="0">
                <a:latin typeface="Courier New"/>
                <a:cs typeface="Courier New"/>
              </a:rPr>
              <a:t>Adap</a:t>
            </a:r>
            <a:r>
              <a:rPr lang="en-US" sz="1200" b="1" dirty="0" smtClean="0">
                <a:latin typeface="Courier New"/>
                <a:cs typeface="Courier New"/>
              </a:rPr>
              <a:t> Right: 0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err="1" smtClean="0">
                <a:latin typeface="Courier New"/>
                <a:cs typeface="Courier New"/>
              </a:rPr>
              <a:t>Flowgram</a:t>
            </a:r>
            <a:r>
              <a:rPr lang="en-US" sz="1200" b="1" dirty="0" smtClean="0">
                <a:latin typeface="Courier New"/>
                <a:cs typeface="Courier New"/>
              </a:rPr>
              <a:t>: 1.03 0.00 1.01 0.02 0.00 0.96 0.00 1.00 0.00 1.04 0.00 0.00 0.97 0.00 0.96 0.02 0.00 1.04 0.01 1.04 0.00 0.97 0.96 0.02 0.00 1.00 0.95 1.04 0.00 0.00 2.04 0.02 0.03 1.05 Flow Indexes: 1 3 6 8 10 13 15 18 20 22 23 26 27 28 31 31 34 35 37 37 37 40 43 45 47 47 47 50 53 53 53 55 58 60 63 66 67 67 67 67 70 71 71 74 74 76 79 82 83 86 86 88 88 91 93 96 97...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Bases: </a:t>
            </a:r>
            <a:r>
              <a:rPr lang="en-US" sz="1200" b="1" dirty="0" err="1" smtClean="0">
                <a:latin typeface="Courier New"/>
                <a:cs typeface="Courier New"/>
              </a:rPr>
              <a:t>tcagatcagacacgCCACTTTGCTCCCATTTCAGCACCCCACCAAGCACAAGGCTGTCATCCCAATTGGACGGACAGATATGAGGTTAGCATTGGAAACCAATTCAGTCCCTAATTATTCACGACTGAACCCAGCGACAATTGGACATGGATTCATTTTTCAACTTGATTTGTTGTTGTAAAAGCA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Quality Scores: 40 40 40 40 40 40 40 40 40 40 40 40 40 40 40 40 40 40 38 38 38 40 40 40 39 39 39 40 34 34 34 40 40 40 40 39 26 26 26 26 40 40 40 40 40 40 40 40 40 40 40 40 40 40 40 40 40 40 40 40 ...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454: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 err="1" smtClean="0"/>
              <a:t>qual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Fasta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AGAAAGTCAGCGGCAAATTTGGTTTTAGACGAATTGTCCCTTTGACATAACGACTAAAGG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AGTCAACAGATTTTCGTATAACTTCGTATAATGTATGCTATACGAAGTTATTACGCTATT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+mj-lt"/>
                <a:ea typeface="+mj-ea"/>
                <a:cs typeface="+mj-cs"/>
              </a:rPr>
              <a:t>Qual</a:t>
            </a:r>
            <a:r>
              <a:rPr lang="en-US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&gt;FTJD6BE02HHD3W length=409 </a:t>
            </a:r>
            <a:r>
              <a:rPr lang="en-US" sz="1400" dirty="0" err="1" smtClean="0">
                <a:latin typeface="Courier New"/>
                <a:cs typeface="Courier New"/>
              </a:rPr>
              <a:t>xy</a:t>
            </a:r>
            <a:r>
              <a:rPr lang="en-US" sz="1400" dirty="0" smtClean="0">
                <a:latin typeface="Courier New"/>
                <a:cs typeface="Courier New"/>
              </a:rPr>
              <a:t>=2951_1562 region=2 run=R_2009_04_01_11_28_49_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40 40 39 39 39 40 40 40 40 40 40 40 40 38 31 26 26 16 16 16 20 20 14 14 14 14 27 33 32 35 36 33 36 35 36 38 35 20 20 21 24 24 22 36 39 40 38 38 38 40 40 40 40 40 40 37 37 37 33 33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29 36 38 38 38 38 38 38 38 35 20 21 21 21 31 36 37 40 40 35 37 37 40 40 40 40 40 40 40 40 40 40 40 40 40 40 40 40 40 40 40 40 40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38261"/>
            <a:ext cx="29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Sanger-style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93" y="5872164"/>
            <a:ext cx="2247900" cy="25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34207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Sequence</a:t>
            </a:r>
            <a:endParaRPr lang="en-US" sz="3100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358055"/>
            <a:ext cx="8117489" cy="147144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Quality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: </a:t>
            </a:r>
            <a:r>
              <a:rPr lang="en-US" dirty="0" err="1" smtClean="0"/>
              <a:t>fastq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@PCUS-319-EAS487_0004_FC:6:1:1351:952#0/1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CCAACATAGCTGGATGCCAACATAGCTGGATTGTTATAGCTGGTTTGCTTTTCTAACTCGCTGGAAGTTTATAAGCATTCCTACTATTTCATAGTATTAC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+@PCUS-319-EAS487_0004_FC:6:1:1351:952#0/1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BBbfYcbV^BV`cQffaBZfB_fdfUYaa]`adcbfef\acfd^cad^fOabRceb`beSbdfaad_e^^dbeedTbd`V\ecdfffYBddb^fa\d\de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Matching pair in the other file: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+@PCUS-319-EAS487_0004_FC:6:1:1351:952#0/2</a:t>
            </a:r>
          </a:p>
        </p:txBody>
      </p:sp>
      <p:sp>
        <p:nvSpPr>
          <p:cNvPr id="5" name="Oval 4"/>
          <p:cNvSpPr/>
          <p:nvPr/>
        </p:nvSpPr>
        <p:spPr>
          <a:xfrm>
            <a:off x="7958664" y="3136254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51839" y="168134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8664" y="5464952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1033</Words>
  <Application>Microsoft Macintosh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Practical 1 Preparing and QC of sequence data</vt:lpstr>
      <vt:lpstr>Learning points</vt:lpstr>
      <vt:lpstr>Formats</vt:lpstr>
      <vt:lpstr>Datafiles 454</vt:lpstr>
      <vt:lpstr>454: sff file (text format)</vt:lpstr>
      <vt:lpstr>454: fasta and qual files</vt:lpstr>
      <vt:lpstr>Illumina: fastq file</vt:lpstr>
      <vt:lpstr>Illumina: fastq file</vt:lpstr>
      <vt:lpstr>Illumina: fastq file</vt:lpstr>
      <vt:lpstr>Illumina: fastq file</vt:lpstr>
      <vt:lpstr>Illumina: fastq file</vt:lpstr>
      <vt:lpstr>FastQ formats</vt:lpstr>
      <vt:lpstr>Quality control</vt:lpstr>
      <vt:lpstr>Quality Control</vt:lpstr>
      <vt:lpstr>Prinseq</vt:lpstr>
      <vt:lpstr>Prinseq: read length</vt:lpstr>
      <vt:lpstr>Prinseq: quality per position</vt:lpstr>
      <vt:lpstr>Prinseq: quality values</vt:lpstr>
      <vt:lpstr>Prinseq: duplicate reads</vt:lpstr>
      <vt:lpstr>Prinseq: adaptors</vt:lpstr>
      <vt:lpstr>Prinseq: contamination</vt:lpstr>
      <vt:lpstr>Practical 1</vt:lpstr>
      <vt:lpstr>FastQC</vt:lpstr>
      <vt:lpstr>FastQC: quality per position</vt:lpstr>
      <vt:lpstr>FastQC: quality per position</vt:lpstr>
      <vt:lpstr>FastQC: quality values </vt:lpstr>
      <vt:lpstr>FastQC: nucleotide composition </vt:lpstr>
      <vt:lpstr>FastQC: GC distribution </vt:lpstr>
      <vt:lpstr>FastQC: duplicated reads </vt:lpstr>
      <vt:lpstr>Filtering/trimming</vt:lpstr>
      <vt:lpstr>Practical 1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75</cp:revision>
  <dcterms:created xsi:type="dcterms:W3CDTF">2011-10-20T08:41:10Z</dcterms:created>
  <dcterms:modified xsi:type="dcterms:W3CDTF">2011-10-22T06:20:42Z</dcterms:modified>
</cp:coreProperties>
</file>