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58" r:id="rId6"/>
    <p:sldId id="269" r:id="rId7"/>
    <p:sldId id="268" r:id="rId8"/>
    <p:sldId id="259" r:id="rId9"/>
    <p:sldId id="260" r:id="rId10"/>
    <p:sldId id="261" r:id="rId11"/>
    <p:sldId id="270" r:id="rId12"/>
    <p:sldId id="262" r:id="rId13"/>
    <p:sldId id="264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12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26" Type="http://schemas.openxmlformats.org/officeDocument/2006/relationships/tableStyles" Target="tableStyle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printerSettings" Target="printerSettings/printerSettings1.bin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D0F6-FB88-41C0-8574-15FBB0F27DE1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Planning a sequencing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Nick </a:t>
            </a:r>
            <a:r>
              <a:rPr lang="en-GB" dirty="0" err="1" smtClean="0"/>
              <a:t>Loman</a:t>
            </a:r>
            <a:endParaRPr lang="en-GB" dirty="0" smtClean="0"/>
          </a:p>
          <a:p>
            <a:r>
              <a:rPr lang="en-GB" dirty="0" smtClean="0"/>
              <a:t>University of Birmingham</a:t>
            </a:r>
            <a:endParaRPr lang="en-GB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6" name="Picture 5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Choosing a technology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Strengths/weaknesses</a:t>
            </a:r>
          </a:p>
          <a:p>
            <a:endParaRPr lang="en-GB" dirty="0" smtClean="0"/>
          </a:p>
          <a:p>
            <a:r>
              <a:rPr lang="en-GB" dirty="0" smtClean="0"/>
              <a:t>454</a:t>
            </a:r>
          </a:p>
          <a:p>
            <a:pPr lvl="1"/>
            <a:r>
              <a:rPr lang="en-GB" dirty="0" smtClean="0"/>
              <a:t>Long reads</a:t>
            </a:r>
          </a:p>
          <a:p>
            <a:pPr lvl="1"/>
            <a:r>
              <a:rPr lang="en-GB" dirty="0" smtClean="0"/>
              <a:t>Low throughput</a:t>
            </a:r>
          </a:p>
          <a:p>
            <a:pPr lvl="1"/>
            <a:r>
              <a:rPr lang="en-GB" dirty="0" err="1" smtClean="0"/>
              <a:t>Homopolymeric</a:t>
            </a:r>
            <a:r>
              <a:rPr lang="en-GB" dirty="0" smtClean="0"/>
              <a:t> tract errors</a:t>
            </a:r>
          </a:p>
          <a:p>
            <a:pPr lvl="1"/>
            <a:r>
              <a:rPr lang="en-GB" dirty="0" smtClean="0"/>
              <a:t>Expensive!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Illumina</a:t>
            </a:r>
            <a:r>
              <a:rPr lang="en-GB" dirty="0" smtClean="0"/>
              <a:t>, short reads (but getting longer)</a:t>
            </a:r>
          </a:p>
          <a:p>
            <a:pPr lvl="1"/>
            <a:r>
              <a:rPr lang="en-GB" dirty="0" smtClean="0"/>
              <a:t>High throughput</a:t>
            </a:r>
          </a:p>
          <a:p>
            <a:pPr lvl="1"/>
            <a:r>
              <a:rPr lang="en-GB" dirty="0" smtClean="0"/>
              <a:t>Cheap</a:t>
            </a:r>
          </a:p>
          <a:p>
            <a:pPr lvl="1"/>
            <a:r>
              <a:rPr lang="en-GB" dirty="0" smtClean="0"/>
              <a:t>Short reads (2x150 best)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err="1" smtClean="0"/>
              <a:t>SOLiD</a:t>
            </a:r>
            <a:r>
              <a:rPr lang="en-GB" dirty="0" smtClean="0"/>
              <a:t> – NO!</a:t>
            </a:r>
          </a:p>
          <a:p>
            <a:endParaRPr lang="en-GB" dirty="0" smtClean="0"/>
          </a:p>
          <a:p>
            <a:r>
              <a:rPr lang="en-GB" dirty="0" smtClean="0"/>
              <a:t>Ion Torrent – short reads, low throughput, medium-cost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0872" y="269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Choosing a technology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Mate-pairs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454: 3, 8, 20kb protocols</a:t>
            </a:r>
          </a:p>
          <a:p>
            <a:r>
              <a:rPr lang="en-GB" dirty="0" err="1" smtClean="0"/>
              <a:t>Illumina</a:t>
            </a:r>
            <a:r>
              <a:rPr lang="en-GB" dirty="0" smtClean="0"/>
              <a:t> 2, 6, other</a:t>
            </a:r>
          </a:p>
          <a:p>
            <a:r>
              <a:rPr lang="en-GB" dirty="0" err="1" smtClean="0"/>
              <a:t>PacBio</a:t>
            </a:r>
            <a:r>
              <a:rPr lang="en-GB" dirty="0" smtClean="0"/>
              <a:t> very long reads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Bioinformatics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 assemblies require large amount of memory</a:t>
            </a:r>
          </a:p>
          <a:p>
            <a:endParaRPr lang="en-GB" dirty="0" smtClean="0"/>
          </a:p>
          <a:p>
            <a:r>
              <a:rPr lang="en-GB" dirty="0" smtClean="0"/>
              <a:t>Sometimes still not possible – </a:t>
            </a:r>
            <a:r>
              <a:rPr lang="en-GB" i="1" dirty="0" smtClean="0"/>
              <a:t>wheat</a:t>
            </a:r>
          </a:p>
          <a:p>
            <a:endParaRPr lang="en-GB" i="1" dirty="0" smtClean="0"/>
          </a:p>
          <a:p>
            <a:r>
              <a:rPr lang="en-GB" dirty="0" smtClean="0"/>
              <a:t>Hybrid assemblies not always straight-forward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genome(s) do you want to assemble?</a:t>
            </a:r>
          </a:p>
          <a:p>
            <a:endParaRPr lang="en-GB" dirty="0" smtClean="0"/>
          </a:p>
          <a:p>
            <a:r>
              <a:rPr lang="en-GB" dirty="0" smtClean="0"/>
              <a:t>What size is it?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size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many sequencing reads to you need?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Rule of thumb: 30x for short reads, 10x for long reads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the repeat structure?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Transposons</a:t>
            </a:r>
            <a:endParaRPr lang="en-GB" dirty="0" smtClean="0"/>
          </a:p>
          <a:p>
            <a:pPr lvl="1"/>
            <a:r>
              <a:rPr lang="en-GB" dirty="0" smtClean="0"/>
              <a:t>LINEs</a:t>
            </a:r>
          </a:p>
          <a:p>
            <a:pPr lvl="1"/>
            <a:r>
              <a:rPr lang="en-GB" dirty="0" smtClean="0"/>
              <a:t>SINEs</a:t>
            </a:r>
          </a:p>
          <a:p>
            <a:pPr lvl="1"/>
            <a:r>
              <a:rPr lang="en-GB" dirty="0" smtClean="0"/>
              <a:t>IS elements</a:t>
            </a:r>
          </a:p>
          <a:p>
            <a:r>
              <a:rPr lang="en-GB" dirty="0" smtClean="0"/>
              <a:t>Number, length, size</a:t>
            </a:r>
          </a:p>
          <a:p>
            <a:endParaRPr lang="en-GB" dirty="0" smtClean="0"/>
          </a:p>
          <a:p>
            <a:r>
              <a:rPr lang="en-GB" dirty="0" smtClean="0"/>
              <a:t>Best read length</a:t>
            </a:r>
          </a:p>
          <a:p>
            <a:r>
              <a:rPr lang="en-GB" dirty="0" smtClean="0"/>
              <a:t>Determine mate-pair strategy, or decide to give up on completeness!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the minimum information I need?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Genes</a:t>
            </a:r>
          </a:p>
          <a:p>
            <a:endParaRPr lang="en-GB" dirty="0" smtClean="0"/>
          </a:p>
          <a:p>
            <a:r>
              <a:rPr lang="en-GB" dirty="0" smtClean="0"/>
              <a:t>Regulatory regions</a:t>
            </a:r>
          </a:p>
          <a:p>
            <a:endParaRPr lang="en-GB" dirty="0" smtClean="0"/>
          </a:p>
          <a:p>
            <a:r>
              <a:rPr lang="en-GB" dirty="0" smtClean="0"/>
              <a:t>Contiguous chromosomes</a:t>
            </a:r>
          </a:p>
          <a:p>
            <a:endParaRPr lang="en-GB" dirty="0" smtClean="0"/>
          </a:p>
          <a:p>
            <a:r>
              <a:rPr lang="en-GB" dirty="0" smtClean="0"/>
              <a:t>Finished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sequence a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Bacterial - 454</a:t>
            </a:r>
          </a:p>
          <a:p>
            <a:r>
              <a:rPr lang="en-US" dirty="0" smtClean="0"/>
              <a:t>	some shotgun</a:t>
            </a:r>
          </a:p>
          <a:p>
            <a:r>
              <a:rPr lang="en-US" dirty="0" smtClean="0"/>
              <a:t>	8kb PE library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should give 1 scaffold </a:t>
            </a:r>
            <a:r>
              <a:rPr lang="en-US" smtClean="0">
                <a:sym typeface="Wingdings"/>
              </a:rPr>
              <a:t>per chromosome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Bacterial – </a:t>
            </a:r>
            <a:r>
              <a:rPr lang="en-US" dirty="0" err="1" smtClean="0"/>
              <a:t>Illumina</a:t>
            </a:r>
            <a:endParaRPr lang="en-US" dirty="0" smtClean="0"/>
          </a:p>
          <a:p>
            <a:r>
              <a:rPr lang="en-US" dirty="0" smtClean="0"/>
              <a:t>	foundation of PE</a:t>
            </a:r>
          </a:p>
          <a:p>
            <a:r>
              <a:rPr lang="en-US" dirty="0" smtClean="0"/>
              <a:t>	the more mate pair libraries, the better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sequence a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Eukaryote</a:t>
            </a:r>
          </a:p>
          <a:p>
            <a:r>
              <a:rPr lang="en-US" dirty="0" smtClean="0"/>
              <a:t>	Foundation of </a:t>
            </a:r>
            <a:r>
              <a:rPr lang="en-US" dirty="0" err="1" smtClean="0"/>
              <a:t>Illumina</a:t>
            </a:r>
            <a:r>
              <a:rPr lang="en-US" dirty="0" smtClean="0"/>
              <a:t> data</a:t>
            </a:r>
          </a:p>
          <a:p>
            <a:pPr lvl="2"/>
            <a:r>
              <a:rPr lang="en-US" dirty="0" smtClean="0"/>
              <a:t>100x coverage Paired End reads (2x100bp)</a:t>
            </a:r>
          </a:p>
          <a:p>
            <a:pPr lvl="2"/>
            <a:r>
              <a:rPr lang="en-US" dirty="0" smtClean="0"/>
              <a:t>several Mate Pair libraries</a:t>
            </a:r>
          </a:p>
          <a:p>
            <a:pPr lvl="3"/>
            <a:r>
              <a:rPr lang="en-US" dirty="0" smtClean="0"/>
              <a:t>2kb, 3kb, 8k, 10kb, bigger?</a:t>
            </a:r>
          </a:p>
          <a:p>
            <a:pPr lvl="2"/>
            <a:r>
              <a:rPr lang="en-US" dirty="0" smtClean="0"/>
              <a:t>this is now very cheap!</a:t>
            </a:r>
          </a:p>
          <a:p>
            <a:r>
              <a:rPr lang="en-US" dirty="0" smtClean="0"/>
              <a:t>	Fill gaps with long reads</a:t>
            </a:r>
          </a:p>
          <a:p>
            <a:pPr lvl="2"/>
            <a:r>
              <a:rPr lang="en-US" dirty="0" smtClean="0"/>
              <a:t>454 or </a:t>
            </a:r>
            <a:r>
              <a:rPr lang="en-US" dirty="0" err="1" smtClean="0"/>
              <a:t>PacBio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941" y="5157410"/>
            <a:ext cx="2313918" cy="1700590"/>
          </a:xfrm>
          <a:prstGeom prst="rect">
            <a:avLst/>
          </a:prstGeom>
        </p:spPr>
      </p:pic>
      <p:pic>
        <p:nvPicPr>
          <p:cNvPr id="5" name="Picture 4" descr="Illumina HiSeq 2000"/>
          <p:cNvPicPr>
            <a:picLocks noChangeAspect="1" noChangeArrowheads="1"/>
          </p:cNvPicPr>
          <p:nvPr/>
        </p:nvPicPr>
        <p:blipFill>
          <a:blip r:embed="rId3" cstate="print"/>
          <a:srcRect t="3152" r="2070" b="25194"/>
          <a:stretch>
            <a:fillRect/>
          </a:stretch>
        </p:blipFill>
        <p:spPr bwMode="auto">
          <a:xfrm>
            <a:off x="6532941" y="3273448"/>
            <a:ext cx="2153859" cy="17246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 l="16091" t="7667" r="9458" b="8802"/>
          <a:stretch>
            <a:fillRect/>
          </a:stretch>
        </p:blipFill>
        <p:spPr bwMode="auto">
          <a:xfrm>
            <a:off x="4185933" y="5158740"/>
            <a:ext cx="1514558" cy="16992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We’re on a mission</a:t>
            </a:r>
            <a:endParaRPr lang="en-GB" dirty="0"/>
          </a:p>
        </p:txBody>
      </p:sp>
      <p:pic>
        <p:nvPicPr>
          <p:cNvPr id="10242" name="Picture 2" descr="http://www.exploringnature.org/graphics/space/moon_land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36113"/>
            <a:ext cx="4004638" cy="3024336"/>
          </a:xfrm>
          <a:prstGeom prst="rect">
            <a:avLst/>
          </a:prstGeom>
          <a:noFill/>
        </p:spPr>
      </p:pic>
      <p:pic>
        <p:nvPicPr>
          <p:cNvPr id="10244" name="Picture 4" descr="http://cdn.hoboken411.com/wp-content/uploads/2006/04/sunshine%20deli.JPG"/>
          <p:cNvPicPr>
            <a:picLocks noChangeAspect="1" noChangeArrowheads="1"/>
          </p:cNvPicPr>
          <p:nvPr/>
        </p:nvPicPr>
        <p:blipFill>
          <a:blip r:embed="rId3" cstate="print"/>
          <a:srcRect r="24176"/>
          <a:stretch>
            <a:fillRect/>
          </a:stretch>
        </p:blipFill>
        <p:spPr bwMode="auto">
          <a:xfrm>
            <a:off x="4932040" y="1844824"/>
            <a:ext cx="3456384" cy="302433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19672" y="5004465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2001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5013176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2011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sequence a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Add lots of bioinformatics...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2316163"/>
            <a:ext cx="4445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3297" y="6488668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http://</a:t>
            </a:r>
            <a:r>
              <a:rPr lang="en-US" dirty="0" err="1" smtClean="0"/>
              <a:t>cores.montana.edu/index.php?page</a:t>
            </a:r>
            <a:r>
              <a:rPr lang="en-US" dirty="0" smtClean="0"/>
              <a:t>=bioinformatics-core-facility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Hang on!</a:t>
            </a:r>
            <a:endParaRPr lang="en-GB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0" y="1268760"/>
            <a:ext cx="52578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0" y="3861048"/>
            <a:ext cx="42195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3140967"/>
            <a:ext cx="5004048" cy="343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GB" b="1" dirty="0" smtClean="0"/>
              <a:t>Generating sequence is easy</a:t>
            </a:r>
            <a:endParaRPr lang="en-GB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Assembly is difficult … because of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1340768"/>
            <a:ext cx="68407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b="1" dirty="0" smtClean="0"/>
              <a:t>Repeats</a:t>
            </a:r>
            <a:endParaRPr lang="en-GB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4581128"/>
            <a:ext cx="18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Size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63888" y="350100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err="1" smtClean="0"/>
              <a:t>Ploidy</a:t>
            </a:r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987824" y="5517232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Contamination</a:t>
            </a:r>
            <a:endParaRPr lang="en-GB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Repeats and read length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" y="2043906"/>
            <a:ext cx="76866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660232" y="5877272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Mike Schatz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Difficulty levels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21328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Chlamydia genome (small, no repeats)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coli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(small, some repeats)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Eukaryotic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Large, diploid (</a:t>
            </a: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Homo sapiens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Large,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polyploid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(wheat)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99592" y="2132856"/>
            <a:ext cx="0" cy="2664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560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Easy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50131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Hard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Biology comes first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How long do you want to spend on this?</a:t>
            </a:r>
          </a:p>
          <a:p>
            <a:r>
              <a:rPr lang="en-GB" dirty="0" smtClean="0"/>
              <a:t>Where’s the value to you?</a:t>
            </a:r>
          </a:p>
          <a:p>
            <a:pPr>
              <a:buNone/>
            </a:pPr>
            <a:endParaRPr lang="en-GB" dirty="0"/>
          </a:p>
          <a:p>
            <a:r>
              <a:rPr lang="en-GB" dirty="0" smtClean="0"/>
              <a:t>Gene finding only (RNA-</a:t>
            </a:r>
            <a:r>
              <a:rPr lang="en-GB" dirty="0" err="1" smtClean="0"/>
              <a:t>Seq</a:t>
            </a:r>
            <a:r>
              <a:rPr lang="en-GB" dirty="0" smtClean="0"/>
              <a:t>, WGS)</a:t>
            </a:r>
          </a:p>
          <a:p>
            <a:r>
              <a:rPr lang="en-GB" dirty="0" smtClean="0"/>
              <a:t>Draft incomplete</a:t>
            </a:r>
          </a:p>
          <a:p>
            <a:r>
              <a:rPr lang="en-GB" dirty="0" smtClean="0"/>
              <a:t>Draft complete</a:t>
            </a:r>
          </a:p>
          <a:p>
            <a:r>
              <a:rPr lang="en-GB" dirty="0" smtClean="0"/>
              <a:t>Contiguous / circular complete</a:t>
            </a:r>
          </a:p>
          <a:p>
            <a:r>
              <a:rPr lang="en-GB" dirty="0" smtClean="0"/>
              <a:t>Finished – </a:t>
            </a:r>
            <a:r>
              <a:rPr lang="en-GB" i="1" dirty="0" smtClean="0"/>
              <a:t>the holy grail</a:t>
            </a:r>
            <a:endParaRPr lang="en-GB" dirty="0"/>
          </a:p>
        </p:txBody>
      </p:sp>
      <p:pic>
        <p:nvPicPr>
          <p:cNvPr id="11266" name="Picture 2" descr="http://t3.gstatic.com/images?q=tbn:ANd9GcQt1aFnelhRHZpsHdjXlUL8hz57FP6E21LGWsCCmouWYb2QEotoh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365104"/>
            <a:ext cx="2286000" cy="2000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 to help you decide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have others done already?</a:t>
            </a:r>
          </a:p>
          <a:p>
            <a:r>
              <a:rPr lang="en-GB" dirty="0" smtClean="0"/>
              <a:t>Close reference available?</a:t>
            </a:r>
          </a:p>
          <a:p>
            <a:r>
              <a:rPr lang="en-GB" dirty="0" smtClean="0"/>
              <a:t>What’s your budget?</a:t>
            </a:r>
          </a:p>
          <a:p>
            <a:r>
              <a:rPr lang="en-GB" dirty="0" smtClean="0"/>
              <a:t>What’s your timescale?</a:t>
            </a:r>
          </a:p>
          <a:p>
            <a:r>
              <a:rPr lang="en-GB" dirty="0" smtClean="0"/>
              <a:t>What are your bioinformatics resources?</a:t>
            </a:r>
          </a:p>
          <a:p>
            <a:r>
              <a:rPr lang="en-GB" dirty="0" smtClean="0"/>
              <a:t>What choice of sequencing technology?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456</Words>
  <Application>Microsoft Macintosh PowerPoint</Application>
  <PresentationFormat>On-screen Show (4:3)</PresentationFormat>
  <Paragraphs>113</Paragraphs>
  <Slides>20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Planning a sequencing project</vt:lpstr>
      <vt:lpstr>We’re on a mission</vt:lpstr>
      <vt:lpstr>Hang on!</vt:lpstr>
      <vt:lpstr>Generating sequence is easy</vt:lpstr>
      <vt:lpstr>Assembly is difficult … because of</vt:lpstr>
      <vt:lpstr>Repeats and read length</vt:lpstr>
      <vt:lpstr>Difficulty levels</vt:lpstr>
      <vt:lpstr>Biology comes first</vt:lpstr>
      <vt:lpstr>Resources to help you decide</vt:lpstr>
      <vt:lpstr>Choosing a technology</vt:lpstr>
      <vt:lpstr>Slide 11</vt:lpstr>
      <vt:lpstr>Mate-pairs</vt:lpstr>
      <vt:lpstr>Bioinformatics</vt:lpstr>
      <vt:lpstr>Group Exercise</vt:lpstr>
      <vt:lpstr>What size is it?</vt:lpstr>
      <vt:lpstr>What is the repeat structure?</vt:lpstr>
      <vt:lpstr>What is the minimum information I need?</vt:lpstr>
      <vt:lpstr>How to sequence a genome</vt:lpstr>
      <vt:lpstr>How to sequence a genome</vt:lpstr>
      <vt:lpstr>How to sequence a genome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a sequencing project</dc:title>
  <dc:creator>nick</dc:creator>
  <cp:lastModifiedBy>Lex Nederbragt</cp:lastModifiedBy>
  <cp:revision>9</cp:revision>
  <dcterms:created xsi:type="dcterms:W3CDTF">2011-10-24T07:37:16Z</dcterms:created>
  <dcterms:modified xsi:type="dcterms:W3CDTF">2011-10-24T07:40:45Z</dcterms:modified>
</cp:coreProperties>
</file>