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Default Extension="emf" ContentType="image/x-emf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docProps/core.xml" ContentType="application/vnd.openxmlformats-package.core-properties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3" r:id="rId4"/>
    <p:sldId id="274" r:id="rId5"/>
    <p:sldId id="276" r:id="rId6"/>
    <p:sldId id="277" r:id="rId7"/>
    <p:sldId id="280" r:id="rId8"/>
    <p:sldId id="287" r:id="rId9"/>
    <p:sldId id="279" r:id="rId10"/>
    <p:sldId id="288" r:id="rId11"/>
    <p:sldId id="281" r:id="rId12"/>
    <p:sldId id="282" r:id="rId13"/>
    <p:sldId id="283" r:id="rId14"/>
    <p:sldId id="284" r:id="rId15"/>
    <p:sldId id="28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1C483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20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viewProps" Target="viewProps.xml"/><Relationship Id="rId4" Type="http://schemas.openxmlformats.org/officeDocument/2006/relationships/slide" Target="slides/slide3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17CDE-E91F-D348-A70E-2B7B84391936}" type="datetimeFigureOut">
              <a:rPr lang="en-US" smtClean="0"/>
              <a:pPr/>
              <a:t>10/24/11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939A-4F4D-2448-A36A-75AA145DA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4524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</a:t>
            </a:r>
            <a:r>
              <a:rPr lang="nb-NO" dirty="0" err="1" smtClean="0"/>
              <a:t>styles</a:t>
            </a:r>
            <a:endParaRPr lang="nb-NO" dirty="0" smtClean="0"/>
          </a:p>
          <a:p>
            <a:pPr lvl="1"/>
            <a:r>
              <a:rPr lang="nb-NO" dirty="0" err="1" smtClean="0"/>
              <a:t>Second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err="1" smtClean="0"/>
              <a:t>Third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err="1" smtClean="0"/>
              <a:t>Fifth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AEA4C-2FC0-8F41-AA8D-DA93A16F9072}" type="datetimeFigureOut">
              <a:rPr lang="en-US" smtClean="0"/>
              <a:pPr/>
              <a:t>10/24/11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Practical 2</a:t>
            </a:r>
            <a:br>
              <a:rPr lang="en-US" sz="3000" dirty="0" smtClean="0"/>
            </a:br>
            <a:r>
              <a:rPr lang="en-US" sz="3000" b="1" i="1" dirty="0" smtClean="0"/>
              <a:t>De novo</a:t>
            </a:r>
            <a:r>
              <a:rPr lang="en-US" sz="3000" b="1" dirty="0" smtClean="0"/>
              <a:t> assembly of 454 reads with Newbler</a:t>
            </a:r>
            <a:endParaRPr lang="en-US" sz="3000" b="1" dirty="0"/>
          </a:p>
        </p:txBody>
      </p:sp>
      <p:pic>
        <p:nvPicPr>
          <p:cNvPr id="4" name="Picture 9" descr="CEES-brukket-sor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714809"/>
            <a:ext cx="2040759" cy="114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SC_logo_original_RG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701" y="385114"/>
            <a:ext cx="5578598" cy="1187389"/>
          </a:xfrm>
          <a:prstGeom prst="rect">
            <a:avLst/>
          </a:prstGeom>
        </p:spPr>
      </p:pic>
      <p:pic>
        <p:nvPicPr>
          <p:cNvPr id="7" name="Picture 6" descr="uio-logo-we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5486400"/>
            <a:ext cx="1371600" cy="1371600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use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contaminated datasets</a:t>
            </a:r>
          </a:p>
          <a:p>
            <a:pPr>
              <a:buFontTx/>
              <a:buChar char="-"/>
            </a:pPr>
            <a:r>
              <a:rPr lang="en-US" dirty="0" smtClean="0"/>
              <a:t>too low coverage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trimming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removing unwanted reads</a:t>
            </a:r>
          </a:p>
          <a:p>
            <a:pPr algn="ctr"/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contamination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removing unwanted parts of reads</a:t>
            </a:r>
          </a:p>
          <a:p>
            <a:pPr algn="ctr"/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e.g. adaptors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trimming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removing unwanted reads</a:t>
            </a:r>
          </a:p>
          <a:p>
            <a:pPr algn="ctr"/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'vector screening'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-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vs</a:t>
            </a:r>
            <a:endParaRPr lang="en-US" dirty="0" smtClean="0">
              <a:latin typeface="Courier New"/>
              <a:cs typeface="Courier New"/>
            </a:endParaRP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removing unwanted parts of reads</a:t>
            </a:r>
          </a:p>
          <a:p>
            <a:pPr algn="ctr"/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'vector trimming'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-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vt</a:t>
            </a:r>
            <a:endParaRPr lang="en-US" dirty="0" smtClean="0">
              <a:latin typeface="Courier New"/>
              <a:cs typeface="Courier New"/>
              <a:sym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trimming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r>
              <a:rPr lang="en-US" sz="2000" dirty="0" smtClean="0"/>
              <a:t>Trimming 'database' </a:t>
            </a:r>
            <a:r>
              <a:rPr lang="en-US" sz="2000" dirty="0" err="1" smtClean="0"/>
              <a:t>fasta</a:t>
            </a:r>
            <a:r>
              <a:rPr lang="en-US" sz="2000" dirty="0" smtClean="0"/>
              <a:t> file: </a:t>
            </a:r>
            <a:r>
              <a:rPr lang="en-US" sz="2000" dirty="0" err="1" smtClean="0"/>
              <a:t>adaptors.fasta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1800" dirty="0" err="1" smtClean="0">
                <a:latin typeface="Courier New"/>
                <a:cs typeface="Courier New"/>
              </a:rPr>
              <a:t>runAssembly</a:t>
            </a:r>
            <a:r>
              <a:rPr lang="en-US" sz="1800" dirty="0" smtClean="0">
                <a:latin typeface="Courier New"/>
                <a:cs typeface="Courier New"/>
              </a:rPr>
              <a:t> -</a:t>
            </a:r>
            <a:r>
              <a:rPr lang="en-US" sz="1800" dirty="0" err="1" smtClean="0">
                <a:latin typeface="Courier New"/>
                <a:cs typeface="Courier New"/>
              </a:rPr>
              <a:t>o</a:t>
            </a:r>
            <a:r>
              <a:rPr lang="en-US" sz="1800" dirty="0" smtClean="0">
                <a:latin typeface="Courier New"/>
                <a:cs typeface="Courier New"/>
              </a:rPr>
              <a:t> trim1 –</a:t>
            </a:r>
            <a:r>
              <a:rPr lang="en-US" sz="1800" dirty="0" err="1" smtClean="0">
                <a:latin typeface="Courier New"/>
                <a:cs typeface="Courier New"/>
              </a:rPr>
              <a:t>vs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adaptors.fasta</a:t>
            </a:r>
            <a:r>
              <a:rPr lang="en-US" sz="1800" dirty="0" smtClean="0">
                <a:latin typeface="Courier New"/>
                <a:cs typeface="Courier New"/>
              </a:rPr>
              <a:t> /data/*.</a:t>
            </a:r>
            <a:r>
              <a:rPr lang="en-US" sz="1800" dirty="0" err="1" smtClean="0">
                <a:latin typeface="Courier New"/>
                <a:cs typeface="Courier New"/>
              </a:rPr>
              <a:t>sff</a:t>
            </a:r>
            <a:endParaRPr lang="en-US" sz="1800" dirty="0" smtClean="0">
              <a:latin typeface="Courier New"/>
              <a:cs typeface="Courier New"/>
            </a:endParaRPr>
          </a:p>
          <a:p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 smtClean="0"/>
              <a:t>Screening  'database' </a:t>
            </a:r>
            <a:r>
              <a:rPr lang="en-US" sz="2000" dirty="0" err="1" smtClean="0"/>
              <a:t>fasta</a:t>
            </a:r>
            <a:r>
              <a:rPr lang="en-US" sz="2000" dirty="0" smtClean="0"/>
              <a:t> file: </a:t>
            </a:r>
            <a:r>
              <a:rPr lang="en-US" sz="2000" dirty="0" err="1" smtClean="0"/>
              <a:t>ecoli_genome.fasta</a:t>
            </a:r>
            <a:endParaRPr lang="en-US" sz="2000" dirty="0" smtClean="0"/>
          </a:p>
          <a:p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runAssembly</a:t>
            </a:r>
            <a:r>
              <a:rPr lang="en-US" sz="1800" dirty="0" smtClean="0">
                <a:latin typeface="Courier New"/>
                <a:cs typeface="Courier New"/>
              </a:rPr>
              <a:t> -</a:t>
            </a:r>
            <a:r>
              <a:rPr lang="en-US" sz="1800" dirty="0" err="1" smtClean="0">
                <a:latin typeface="Courier New"/>
                <a:cs typeface="Courier New"/>
              </a:rPr>
              <a:t>o</a:t>
            </a:r>
            <a:r>
              <a:rPr lang="en-US" sz="1800" dirty="0" smtClean="0">
                <a:latin typeface="Courier New"/>
                <a:cs typeface="Courier New"/>
              </a:rPr>
              <a:t> trim2 –</a:t>
            </a:r>
            <a:r>
              <a:rPr lang="en-US" sz="1800" dirty="0" err="1" smtClean="0">
                <a:latin typeface="Courier New"/>
                <a:cs typeface="Courier New"/>
              </a:rPr>
              <a:t>vs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ecoli_genome.fasta</a:t>
            </a:r>
            <a:r>
              <a:rPr lang="en-US" sz="1800" dirty="0" smtClean="0">
                <a:latin typeface="Courier New"/>
                <a:cs typeface="Courier New"/>
              </a:rPr>
              <a:t> /data/*.</a:t>
            </a:r>
            <a:r>
              <a:rPr lang="en-US" sz="1800" dirty="0" err="1" smtClean="0">
                <a:latin typeface="Courier New"/>
                <a:cs typeface="Courier New"/>
              </a:rPr>
              <a:t>sff</a:t>
            </a:r>
            <a:endParaRPr lang="en-US" sz="1800" dirty="0" smtClean="0">
              <a:latin typeface="Courier New"/>
              <a:cs typeface="Courier New"/>
            </a:endParaRPr>
          </a:p>
          <a:p>
            <a:pPr algn="ctr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 gap filling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-scaffold </a:t>
            </a:r>
            <a:r>
              <a:rPr lang="en-US" dirty="0" smtClean="0"/>
              <a:t>option</a:t>
            </a:r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895569" y="2566270"/>
            <a:ext cx="7200000" cy="960000"/>
            <a:chOff x="895569" y="2706414"/>
            <a:chExt cx="7200000" cy="960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569" y="2706414"/>
              <a:ext cx="7200000" cy="960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15237" y="2715823"/>
              <a:ext cx="18480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Repeat copy 1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61568" y="2715823"/>
              <a:ext cx="18480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Repeat copy 2</a:t>
              </a:r>
              <a:endParaRPr lang="en-US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93759" y="6488668"/>
            <a:ext cx="615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www.cbcb.umd.edu/research/assembly_primer.shtml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44790" y="3526269"/>
            <a:ext cx="7550779" cy="3158635"/>
            <a:chOff x="544790" y="3526269"/>
            <a:chExt cx="7550779" cy="3158635"/>
          </a:xfrm>
        </p:grpSpPr>
        <p:grpSp>
          <p:nvGrpSpPr>
            <p:cNvPr id="10" name="Group 18"/>
            <p:cNvGrpSpPr/>
            <p:nvPr/>
          </p:nvGrpSpPr>
          <p:grpSpPr>
            <a:xfrm>
              <a:off x="544790" y="3526269"/>
              <a:ext cx="7550779" cy="3158635"/>
              <a:chOff x="544790" y="3526269"/>
              <a:chExt cx="7550779" cy="3158635"/>
            </a:xfrm>
          </p:grpSpPr>
          <p:pic>
            <p:nvPicPr>
              <p:cNvPr id="12" name="Picture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5569" y="4993960"/>
                <a:ext cx="7200000" cy="988800"/>
              </a:xfrm>
              <a:prstGeom prst="rect">
                <a:avLst/>
              </a:prstGeom>
            </p:spPr>
          </p:pic>
          <p:cxnSp>
            <p:nvCxnSpPr>
              <p:cNvPr id="13" name="Straight Arrow Connector 12"/>
              <p:cNvCxnSpPr/>
              <p:nvPr/>
            </p:nvCxnSpPr>
            <p:spPr>
              <a:xfrm rot="5400000">
                <a:off x="1493346" y="4155966"/>
                <a:ext cx="1121103" cy="3065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rot="10800000" flipV="1">
                <a:off x="2207174" y="3526269"/>
                <a:ext cx="4309241" cy="13435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44790" y="6038573"/>
                <a:ext cx="2568024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Collapsed repeat consensus </a:t>
                </a:r>
                <a:endParaRPr lang="en-US" b="1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928181" y="4347629"/>
              <a:ext cx="21223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Contig </a:t>
              </a:r>
              <a:r>
                <a:rPr lang="en-US" dirty="0" smtClean="0"/>
                <a:t>orientation</a:t>
              </a:r>
              <a:r>
                <a:rPr lang="en-US" dirty="0" smtClean="0"/>
                <a:t>?</a:t>
              </a:r>
            </a:p>
            <a:p>
              <a:pPr algn="ctr"/>
              <a:r>
                <a:rPr lang="en-US" dirty="0" smtClean="0"/>
                <a:t>Contig order?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46091" y="3615346"/>
            <a:ext cx="4355269" cy="1156380"/>
            <a:chOff x="1946091" y="3579400"/>
            <a:chExt cx="4355269" cy="1156380"/>
          </a:xfrm>
        </p:grpSpPr>
        <p:sp>
          <p:nvSpPr>
            <p:cNvPr id="16" name="Right Arrow 15"/>
            <p:cNvSpPr/>
            <p:nvPr/>
          </p:nvSpPr>
          <p:spPr>
            <a:xfrm rot="17319107">
              <a:off x="1628983" y="3896508"/>
              <a:ext cx="1156380" cy="52216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rot="20582797">
              <a:off x="2199202" y="3837488"/>
              <a:ext cx="4102158" cy="52216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 gap filling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-scaffold</a:t>
            </a:r>
            <a:r>
              <a:rPr lang="en-US" dirty="0" smtClean="0"/>
              <a:t> option</a:t>
            </a:r>
          </a:p>
          <a:p>
            <a:endParaRPr lang="en-US" dirty="0" smtClean="0"/>
          </a:p>
          <a:p>
            <a:r>
              <a:rPr lang="en-US" dirty="0" smtClean="0"/>
              <a:t>adds repeat consensus sequence in gaps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start a newbler assembly</a:t>
            </a:r>
          </a:p>
          <a:p>
            <a:r>
              <a:rPr lang="en-US" dirty="0" smtClean="0"/>
              <a:t>Basic understanding of parameters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Check out my blog ('manual') at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contig.wordpress.com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>
              <a:buFontTx/>
              <a:buChar char="-"/>
            </a:pPr>
            <a:r>
              <a:rPr lang="en-US" dirty="0" smtClean="0"/>
              <a:t>input</a:t>
            </a:r>
          </a:p>
          <a:p>
            <a:pPr algn="ctr">
              <a:buFontTx/>
              <a:buChar char="-"/>
            </a:pPr>
            <a:r>
              <a:rPr lang="en-US" dirty="0" smtClean="0"/>
              <a:t>parameters</a:t>
            </a:r>
          </a:p>
          <a:p>
            <a:pPr algn="ctr">
              <a:buFontTx/>
              <a:buChar char="-"/>
            </a:pPr>
            <a:r>
              <a:rPr lang="en-US" dirty="0" smtClean="0"/>
              <a:t>output</a:t>
            </a:r>
          </a:p>
          <a:p>
            <a:pPr algn="ctr">
              <a:buFontTx/>
              <a:buChar char="-"/>
            </a:pPr>
            <a:r>
              <a:rPr lang="en-US" dirty="0" smtClean="0"/>
              <a:t>much much more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	1) GS FLX+ reads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peak at 800 bases</a:t>
            </a:r>
          </a:p>
          <a:p>
            <a:r>
              <a:rPr lang="en-US" dirty="0" smtClean="0"/>
              <a:t>	2) 8 kb Paired End (Mate Pair) run</a:t>
            </a:r>
          </a:p>
          <a:p>
            <a:endParaRPr lang="en-US" dirty="0" smtClean="0"/>
          </a:p>
          <a:p>
            <a:r>
              <a:rPr lang="en-US" dirty="0" smtClean="0"/>
              <a:t>Newbler 2.6</a:t>
            </a:r>
          </a:p>
          <a:p>
            <a:endParaRPr lang="en-US" dirty="0" smtClean="0"/>
          </a:p>
          <a:p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can we get one scaffold per chromosome?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Start your assembly</a:t>
            </a:r>
          </a:p>
          <a:p>
            <a:pPr algn="ctr"/>
            <a:endParaRPr lang="en-US" dirty="0" smtClean="0"/>
          </a:p>
          <a:p>
            <a:pPr algn="ctr"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around 45 minutes</a:t>
            </a:r>
          </a:p>
          <a:p>
            <a:pPr algn="ctr">
              <a:buFont typeface="Wingdings" charset="2"/>
              <a:buChar char="à"/>
            </a:pPr>
            <a:endParaRPr lang="en-US" dirty="0" smtClean="0">
              <a:sym typeface="Wingdings"/>
            </a:endParaRPr>
          </a:p>
          <a:p>
            <a:pPr algn="ctr"/>
            <a:r>
              <a:rPr lang="en-US" dirty="0" smtClean="0">
                <a:sym typeface="Wingdings"/>
              </a:rPr>
              <a:t>while we wait:</a:t>
            </a:r>
          </a:p>
          <a:p>
            <a:pPr algn="ctr"/>
            <a:r>
              <a:rPr lang="en-US" dirty="0" smtClean="0">
                <a:sym typeface="Wingdings"/>
              </a:rPr>
              <a:t>more slides on newbler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Stringency</a:t>
            </a:r>
          </a:p>
        </p:txBody>
      </p:sp>
      <p:sp>
        <p:nvSpPr>
          <p:cNvPr id="7" name="Oval 6"/>
          <p:cNvSpPr/>
          <p:nvPr/>
        </p:nvSpPr>
        <p:spPr>
          <a:xfrm>
            <a:off x="2566276" y="3512207"/>
            <a:ext cx="420414" cy="4116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00331" y="3506952"/>
            <a:ext cx="420414" cy="4116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6"/>
            <a:endCxn id="10" idx="2"/>
          </p:cNvCxnSpPr>
          <p:nvPr/>
        </p:nvCxnSpPr>
        <p:spPr>
          <a:xfrm flipV="1">
            <a:off x="2986690" y="3712780"/>
            <a:ext cx="1413641" cy="5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94755" y="3142875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55086" y="313762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23765" y="3739196"/>
            <a:ext cx="104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Overlap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rcRect l="2208" t="5547" r="3559" b="17581"/>
          <a:stretch>
            <a:fillRect/>
          </a:stretch>
        </p:blipFill>
        <p:spPr>
          <a:xfrm>
            <a:off x="2706414" y="4440621"/>
            <a:ext cx="5980386" cy="1731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Stringency</a:t>
            </a:r>
          </a:p>
          <a:p>
            <a:pPr lvl="1"/>
            <a:r>
              <a:rPr lang="en-US" dirty="0" smtClean="0"/>
              <a:t>minimum overlap length</a:t>
            </a:r>
          </a:p>
          <a:p>
            <a:pPr lvl="2"/>
            <a:r>
              <a:rPr lang="en-US" dirty="0" smtClean="0">
                <a:latin typeface="Courier New"/>
                <a:cs typeface="Courier New"/>
                <a:sym typeface="Wingdings"/>
              </a:rPr>
              <a:t>-ml</a:t>
            </a:r>
          </a:p>
          <a:p>
            <a:pPr lvl="2"/>
            <a:r>
              <a:rPr lang="en-US" dirty="0" smtClean="0"/>
              <a:t>default 40 (bases)</a:t>
            </a:r>
          </a:p>
          <a:p>
            <a:pPr lvl="2"/>
            <a:r>
              <a:rPr lang="en-US" dirty="0" smtClean="0"/>
              <a:t>can be anything of at least 1 bases</a:t>
            </a:r>
          </a:p>
          <a:p>
            <a:pPr lvl="2">
              <a:buNone/>
            </a:pPr>
            <a:r>
              <a:rPr lang="en-US" dirty="0" smtClean="0"/>
              <a:t>OR </a:t>
            </a:r>
          </a:p>
          <a:p>
            <a:pPr lvl="2"/>
            <a:r>
              <a:rPr lang="en-US" dirty="0" smtClean="0"/>
              <a:t>% of the read length (1-100%)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Stringency</a:t>
            </a:r>
          </a:p>
          <a:p>
            <a:pPr lvl="1"/>
            <a:r>
              <a:rPr lang="en-US" dirty="0" smtClean="0"/>
              <a:t>minimum overlap length</a:t>
            </a:r>
          </a:p>
          <a:p>
            <a:pPr lvl="2"/>
            <a:r>
              <a:rPr lang="en-US" dirty="0" smtClean="0">
                <a:latin typeface="Courier New"/>
                <a:cs typeface="Courier New"/>
                <a:sym typeface="Wingdings"/>
              </a:rPr>
              <a:t>-mi</a:t>
            </a:r>
          </a:p>
          <a:p>
            <a:pPr lvl="2"/>
            <a:r>
              <a:rPr lang="en-US" dirty="0" smtClean="0"/>
              <a:t>default 90 (%)</a:t>
            </a:r>
          </a:p>
          <a:p>
            <a:pPr lvl="2"/>
            <a:r>
              <a:rPr lang="en-US" dirty="0" smtClean="0"/>
              <a:t>can be anything between 1-100%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r>
              <a:rPr lang="en-US" sz="2000" dirty="0" err="1" smtClean="0">
                <a:latin typeface="Courier New"/>
                <a:cs typeface="Courier New"/>
              </a:rPr>
              <a:t>runAssembly</a:t>
            </a:r>
            <a:r>
              <a:rPr lang="en-US" sz="2000" dirty="0" smtClean="0">
                <a:latin typeface="Courier New"/>
                <a:cs typeface="Courier New"/>
              </a:rPr>
              <a:t> -</a:t>
            </a:r>
            <a:r>
              <a:rPr lang="en-US" sz="2000" dirty="0" err="1" smtClean="0">
                <a:latin typeface="Courier New"/>
                <a:cs typeface="Courier New"/>
              </a:rPr>
              <a:t>o</a:t>
            </a:r>
            <a:r>
              <a:rPr lang="en-US" sz="2000" dirty="0" smtClean="0">
                <a:latin typeface="Courier New"/>
                <a:cs typeface="Courier New"/>
              </a:rPr>
              <a:t> stringent -ml 100 -mi 98% /data/*.</a:t>
            </a:r>
            <a:r>
              <a:rPr lang="en-US" sz="2000" dirty="0" err="1" smtClean="0">
                <a:latin typeface="Courier New"/>
                <a:cs typeface="Courier New"/>
              </a:rPr>
              <a:t>sff</a:t>
            </a:r>
            <a:endParaRPr lang="en-US" sz="2000" dirty="0" smtClean="0">
              <a:latin typeface="Courier New"/>
              <a:cs typeface="Courier New"/>
            </a:endParaRPr>
          </a:p>
          <a:p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 err="1" smtClean="0">
                <a:latin typeface="Courier New"/>
                <a:cs typeface="Courier New"/>
              </a:rPr>
              <a:t>runAssembly</a:t>
            </a:r>
            <a:r>
              <a:rPr lang="en-US" sz="2000" dirty="0" smtClean="0">
                <a:latin typeface="Courier New"/>
                <a:cs typeface="Courier New"/>
              </a:rPr>
              <a:t> -</a:t>
            </a:r>
            <a:r>
              <a:rPr lang="en-US" sz="2000" dirty="0" err="1" smtClean="0">
                <a:latin typeface="Courier New"/>
                <a:cs typeface="Courier New"/>
              </a:rPr>
              <a:t>o</a:t>
            </a:r>
            <a:r>
              <a:rPr lang="en-US" sz="2000" dirty="0" smtClean="0">
                <a:latin typeface="Courier New"/>
                <a:cs typeface="Courier New"/>
              </a:rPr>
              <a:t> loose -ml 30 -mi 80% /data/*.</a:t>
            </a:r>
            <a:r>
              <a:rPr lang="en-US" sz="2000" dirty="0" err="1" smtClean="0">
                <a:latin typeface="Courier New"/>
                <a:cs typeface="Courier New"/>
              </a:rPr>
              <a:t>sff</a:t>
            </a:r>
            <a:endParaRPr lang="en-US" sz="2000" dirty="0" smtClean="0">
              <a:latin typeface="Courier New"/>
              <a:cs typeface="Courier New"/>
            </a:endParaRPr>
          </a:p>
          <a:p>
            <a:pPr algn="ctr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7254</TotalTime>
  <Words>357</Words>
  <Application>Microsoft Macintosh PowerPoint</Application>
  <PresentationFormat>On-screen Show (4:3)</PresentationFormat>
  <Paragraphs>92</Paragraphs>
  <Slides>15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Practical 2 De novo assembly of 454 reads with Newbler</vt:lpstr>
      <vt:lpstr>Learning Points</vt:lpstr>
      <vt:lpstr>Newbler</vt:lpstr>
      <vt:lpstr>Practical 2</vt:lpstr>
      <vt:lpstr>Practical 2</vt:lpstr>
      <vt:lpstr>Read alignment</vt:lpstr>
      <vt:lpstr>Read alignment</vt:lpstr>
      <vt:lpstr>Read alignment</vt:lpstr>
      <vt:lpstr>Read alignment</vt:lpstr>
      <vt:lpstr>Read alignment</vt:lpstr>
      <vt:lpstr>Read trimming</vt:lpstr>
      <vt:lpstr>Read trimming</vt:lpstr>
      <vt:lpstr>Read trimming</vt:lpstr>
      <vt:lpstr>Scaffold gap filling</vt:lpstr>
      <vt:lpstr>Scaffold gap filling</vt:lpstr>
    </vt:vector>
  </TitlesOfParts>
  <Company>UiO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sequence a large eukaryotic genome and how we sequenced the cod genome</dc:title>
  <dc:creator>Lex Nederbragt</dc:creator>
  <cp:lastModifiedBy>Lex Nederbragt</cp:lastModifiedBy>
  <cp:revision>72</cp:revision>
  <dcterms:created xsi:type="dcterms:W3CDTF">2011-10-24T07:53:45Z</dcterms:created>
  <dcterms:modified xsi:type="dcterms:W3CDTF">2011-10-24T07:56:52Z</dcterms:modified>
</cp:coreProperties>
</file>