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65" r:id="rId3"/>
    <p:sldId id="262" r:id="rId4"/>
    <p:sldId id="258" r:id="rId5"/>
    <p:sldId id="261" r:id="rId6"/>
    <p:sldId id="266" r:id="rId7"/>
    <p:sldId id="267" r:id="rId8"/>
    <p:sldId id="268" r:id="rId9"/>
    <p:sldId id="259" r:id="rId10"/>
    <p:sldId id="260" r:id="rId11"/>
    <p:sldId id="263" r:id="rId12"/>
    <p:sldId id="25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AB4A-A7C1-47D0-B80E-76F84C3895A9}" type="datetimeFigureOut">
              <a:rPr lang="en-GB" smtClean="0"/>
              <a:pPr/>
              <a:t>10/24/11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5F2C5-3609-472A-A256-C08ADD9ADB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tandardized-velvet-assembly-repor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eclear.com/landingpages/sspacev1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Practical 4 – </a:t>
            </a:r>
            <a:r>
              <a:rPr lang="en-GB" i="1" dirty="0" smtClean="0"/>
              <a:t>de novo</a:t>
            </a:r>
            <a:r>
              <a:rPr lang="en-GB" dirty="0" smtClean="0"/>
              <a:t> assembly of short reads using Velvet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Nick </a:t>
            </a:r>
            <a:r>
              <a:rPr lang="en-GB" dirty="0" err="1" smtClean="0"/>
              <a:t>Loman</a:t>
            </a:r>
            <a:endParaRPr lang="en-GB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6" name="Picture 5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Mate-pair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Orientation different</a:t>
            </a:r>
          </a:p>
          <a:p>
            <a:r>
              <a:rPr lang="en-GB" dirty="0" smtClean="0"/>
              <a:t>Read contamination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9592" y="3573016"/>
            <a:ext cx="6192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PE =&gt; insert &lt;=</a:t>
            </a:r>
          </a:p>
          <a:p>
            <a:r>
              <a:rPr lang="en-GB" dirty="0" smtClean="0"/>
              <a:t>mate-pair &lt;= insert =&gt;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scripts for 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http://code.google.com/p/standardized-velvet-assembly-report/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derived from 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 Velvet </a:t>
            </a:r>
          </a:p>
          <a:p>
            <a:pPr lvl="1"/>
            <a:r>
              <a:rPr lang="en-GB" dirty="0" smtClean="0"/>
              <a:t>For meta genomic assemblies</a:t>
            </a:r>
          </a:p>
          <a:p>
            <a:r>
              <a:rPr lang="en-GB" dirty="0" smtClean="0"/>
              <a:t>OASES</a:t>
            </a:r>
          </a:p>
          <a:p>
            <a:pPr lvl="1"/>
            <a:r>
              <a:rPr lang="en-GB" dirty="0" smtClean="0"/>
              <a:t>For </a:t>
            </a:r>
            <a:r>
              <a:rPr lang="en-GB" dirty="0" err="1" smtClean="0"/>
              <a:t>transcriptome</a:t>
            </a:r>
            <a:r>
              <a:rPr lang="en-GB" dirty="0" smtClean="0"/>
              <a:t> assemblies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technique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Gap closing for finishing</a:t>
            </a:r>
          </a:p>
          <a:p>
            <a:r>
              <a:rPr lang="en-GB" dirty="0" smtClean="0"/>
              <a:t>Add Sanger reads	</a:t>
            </a:r>
          </a:p>
          <a:p>
            <a:pPr lvl="1"/>
            <a:r>
              <a:rPr lang="en-GB" dirty="0" smtClean="0"/>
              <a:t>32kb limit</a:t>
            </a:r>
          </a:p>
          <a:p>
            <a:r>
              <a:rPr lang="en-GB" dirty="0" smtClean="0"/>
              <a:t>Does not work well with 454 reads</a:t>
            </a:r>
          </a:p>
          <a:p>
            <a:endParaRPr lang="en-GB" dirty="0" smtClean="0"/>
          </a:p>
          <a:p>
            <a:r>
              <a:rPr lang="en-GB" smtClean="0">
                <a:hlinkClick r:id="rId2"/>
              </a:rPr>
              <a:t>http://www.baseclear.com/landingpages/sspacev12/</a:t>
            </a:r>
            <a:endParaRPr lang="en-GB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Velvet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first short read assemblies</a:t>
            </a:r>
          </a:p>
          <a:p>
            <a:r>
              <a:rPr lang="en-GB" dirty="0" smtClean="0"/>
              <a:t>Developed by Daniel </a:t>
            </a:r>
            <a:r>
              <a:rPr lang="en-GB" dirty="0" err="1" smtClean="0"/>
              <a:t>Zerbino</a:t>
            </a:r>
            <a:r>
              <a:rPr lang="en-GB" dirty="0" smtClean="0"/>
              <a:t> of EBI</a:t>
            </a:r>
          </a:p>
          <a:p>
            <a:r>
              <a:rPr lang="en-GB" dirty="0" smtClean="0"/>
              <a:t>A </a:t>
            </a:r>
            <a:r>
              <a:rPr lang="en-GB" i="1" dirty="0" smtClean="0"/>
              <a:t>de </a:t>
            </a:r>
            <a:r>
              <a:rPr lang="en-GB" i="1" dirty="0" err="1" smtClean="0"/>
              <a:t>Bruijn</a:t>
            </a:r>
            <a:r>
              <a:rPr lang="en-GB" i="1" dirty="0" smtClean="0"/>
              <a:t> </a:t>
            </a:r>
            <a:r>
              <a:rPr lang="en-GB" dirty="0" smtClean="0"/>
              <a:t>graph assembler, like:</a:t>
            </a:r>
          </a:p>
          <a:p>
            <a:pPr lvl="1"/>
            <a:r>
              <a:rPr lang="en-GB" dirty="0" err="1" smtClean="0"/>
              <a:t>SOAPdenovo</a:t>
            </a:r>
            <a:r>
              <a:rPr lang="en-GB" dirty="0" smtClean="0"/>
              <a:t> (Panda)</a:t>
            </a:r>
          </a:p>
          <a:p>
            <a:pPr lvl="1"/>
            <a:r>
              <a:rPr lang="en-GB" dirty="0" smtClean="0"/>
              <a:t>ABYSS</a:t>
            </a:r>
          </a:p>
          <a:p>
            <a:pPr lvl="1"/>
            <a:r>
              <a:rPr lang="en-GB" dirty="0" smtClean="0"/>
              <a:t>ALLPATHS</a:t>
            </a:r>
          </a:p>
          <a:p>
            <a:pPr lvl="1"/>
            <a:r>
              <a:rPr lang="en-GB" dirty="0" smtClean="0"/>
              <a:t>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Bruijn</a:t>
            </a:r>
            <a:r>
              <a:rPr lang="en-GB" dirty="0" smtClean="0"/>
              <a:t> Graphs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75370"/>
            <a:ext cx="909637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76256" y="638132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Mike Schatz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K-</a:t>
            </a:r>
            <a:r>
              <a:rPr lang="en-GB" i="1" dirty="0" err="1" smtClean="0"/>
              <a:t>mers</a:t>
            </a:r>
            <a:r>
              <a:rPr lang="en-GB" i="1" dirty="0" smtClean="0"/>
              <a:t> and 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67744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The relation between k-</a:t>
            </a:r>
            <a:r>
              <a:rPr lang="en-GB" dirty="0" err="1" smtClean="0"/>
              <a:t>mer</a:t>
            </a:r>
            <a:r>
              <a:rPr lang="en-GB" dirty="0" smtClean="0"/>
              <a:t> coverage Ck and standard (nucleotide-wise) coverage C is Ck = C ∗ (L−k +1)/L where k is your hash length, and L your read length.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31640" y="1484784"/>
            <a:ext cx="66967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there is no magical value of k which gives best assemblies</a:t>
            </a:r>
          </a:p>
          <a:p>
            <a:endParaRPr lang="en-GB" dirty="0" smtClean="0"/>
          </a:p>
          <a:p>
            <a:r>
              <a:rPr lang="en-GB" dirty="0" smtClean="0"/>
              <a:t>depends on genome sequenced and the sequencing run</a:t>
            </a:r>
          </a:p>
          <a:p>
            <a:endParaRPr lang="en-GB" dirty="0" smtClean="0"/>
          </a:p>
          <a:p>
            <a:r>
              <a:rPr lang="en-GB" dirty="0" smtClean="0"/>
              <a:t>rules</a:t>
            </a:r>
          </a:p>
          <a:p>
            <a:endParaRPr lang="en-GB" dirty="0" smtClean="0"/>
          </a:p>
          <a:p>
            <a:r>
              <a:rPr lang="en-GB" dirty="0" smtClean="0"/>
              <a:t>k must be less than the read length</a:t>
            </a:r>
          </a:p>
          <a:p>
            <a:endParaRPr lang="en-GB" dirty="0" smtClean="0"/>
          </a:p>
          <a:p>
            <a:r>
              <a:rPr lang="en-GB" dirty="0" smtClean="0"/>
              <a:t>k can't be an even number (can produce palindromes)</a:t>
            </a:r>
          </a:p>
          <a:p>
            <a:endParaRPr lang="en-GB" dirty="0" smtClean="0"/>
          </a:p>
          <a:p>
            <a:r>
              <a:rPr lang="en-GB" dirty="0" smtClean="0"/>
              <a:t>Bigger </a:t>
            </a:r>
            <a:r>
              <a:rPr lang="en-GB" i="1" dirty="0" smtClean="0"/>
              <a:t>k </a:t>
            </a:r>
            <a:r>
              <a:rPr lang="en-GB" dirty="0" smtClean="0"/>
              <a:t>– fewer overlaps, lower k-</a:t>
            </a:r>
            <a:r>
              <a:rPr lang="en-GB" dirty="0" err="1" smtClean="0"/>
              <a:t>mer</a:t>
            </a:r>
            <a:r>
              <a:rPr lang="en-GB" dirty="0" smtClean="0"/>
              <a:t> coverage</a:t>
            </a:r>
          </a:p>
          <a:p>
            <a:endParaRPr lang="en-GB" dirty="0" smtClean="0"/>
          </a:p>
          <a:p>
            <a:r>
              <a:rPr lang="en-GB" dirty="0" smtClean="0"/>
              <a:t>Lower </a:t>
            </a:r>
            <a:r>
              <a:rPr lang="en-GB" i="1" dirty="0" smtClean="0"/>
              <a:t>k</a:t>
            </a:r>
            <a:r>
              <a:rPr lang="en-GB" dirty="0" smtClean="0"/>
              <a:t> – more overlaps, more coverage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Exp_cov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Can make a big difference to your assembly if you have long (e.g. 2*k) or paired-reads</a:t>
            </a:r>
          </a:p>
          <a:p>
            <a:r>
              <a:rPr lang="en-GB" dirty="0" smtClean="0"/>
              <a:t>But can also introduce </a:t>
            </a:r>
            <a:r>
              <a:rPr lang="en-GB" dirty="0" err="1" smtClean="0"/>
              <a:t>misassemblies</a:t>
            </a:r>
            <a:r>
              <a:rPr lang="en-GB" dirty="0" smtClean="0"/>
              <a:t> if set too high</a:t>
            </a:r>
          </a:p>
          <a:p>
            <a:r>
              <a:rPr lang="en-GB" dirty="0" smtClean="0"/>
              <a:t>Velvet can estimate it for you (</a:t>
            </a:r>
            <a:r>
              <a:rPr lang="en-GB" i="1" dirty="0" smtClean="0"/>
              <a:t>auto</a:t>
            </a:r>
            <a:r>
              <a:rPr lang="en-GB" dirty="0" smtClean="0"/>
              <a:t>)</a:t>
            </a:r>
            <a:endParaRPr lang="en-GB" i="1" dirty="0" smtClean="0"/>
          </a:p>
          <a:p>
            <a:r>
              <a:rPr lang="en-GB" i="1" dirty="0" smtClean="0"/>
              <a:t>But the estimate may not always </a:t>
            </a:r>
            <a:r>
              <a:rPr lang="en-GB" dirty="0" smtClean="0"/>
              <a:t>be best</a:t>
            </a:r>
          </a:p>
          <a:p>
            <a:r>
              <a:rPr lang="en-GB" dirty="0" smtClean="0"/>
              <a:t>Assumes even coverage – won’t work with </a:t>
            </a:r>
            <a:r>
              <a:rPr lang="en-GB" dirty="0" err="1" smtClean="0"/>
              <a:t>transcriptomes</a:t>
            </a:r>
            <a:r>
              <a:rPr lang="en-GB" dirty="0" smtClean="0"/>
              <a:t> or </a:t>
            </a:r>
            <a:r>
              <a:rPr lang="en-GB" dirty="0" err="1" smtClean="0"/>
              <a:t>ChIP-seq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Cov_cutoff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Simplifies the assembly graph by removing nodes with less than a given cut-off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Removes low frequency k-</a:t>
            </a:r>
            <a:r>
              <a:rPr lang="en-GB" dirty="0" err="1" smtClean="0"/>
              <a:t>mers</a:t>
            </a:r>
            <a:r>
              <a:rPr lang="en-GB" dirty="0" smtClean="0"/>
              <a:t> which may result from sequencing error</a:t>
            </a:r>
          </a:p>
          <a:p>
            <a:endParaRPr lang="en-GB" dirty="0" smtClean="0"/>
          </a:p>
          <a:p>
            <a:r>
              <a:rPr lang="en-GB" dirty="0" smtClean="0"/>
              <a:t>Higher </a:t>
            </a:r>
            <a:r>
              <a:rPr lang="en-GB" dirty="0" err="1" smtClean="0"/>
              <a:t>cov_cutoff</a:t>
            </a:r>
            <a:r>
              <a:rPr lang="en-GB" dirty="0" smtClean="0"/>
              <a:t> gives more stringent assembly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r-bloggers.com/wp-content/uploads/2009/08/exampl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0648"/>
            <a:ext cx="7056784" cy="6898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Comes back to question: what do I want from my assembly?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 coverage</a:t>
            </a:r>
          </a:p>
          <a:p>
            <a:endParaRPr lang="en-GB" dirty="0" smtClean="0"/>
          </a:p>
          <a:p>
            <a:r>
              <a:rPr lang="en-GB" dirty="0" smtClean="0"/>
              <a:t>Max accuracy</a:t>
            </a:r>
          </a:p>
          <a:p>
            <a:endParaRPr lang="en-GB" dirty="0" smtClean="0"/>
          </a:p>
          <a:p>
            <a:r>
              <a:rPr lang="en-GB" dirty="0" smtClean="0"/>
              <a:t>Max contiguity</a:t>
            </a:r>
          </a:p>
          <a:p>
            <a:endParaRPr lang="en-GB" dirty="0" smtClean="0"/>
          </a:p>
          <a:p>
            <a:r>
              <a:rPr lang="en-GB" dirty="0" smtClean="0"/>
              <a:t>You can have some .. But perhaps not all!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Experimental evidence</a:t>
            </a:r>
          </a:p>
          <a:p>
            <a:r>
              <a:rPr lang="en-GB" dirty="0" smtClean="0"/>
              <a:t>Allow Velvet to guess</a:t>
            </a:r>
          </a:p>
          <a:p>
            <a:r>
              <a:rPr lang="en-GB" dirty="0" smtClean="0"/>
              <a:t>Map reads and </a:t>
            </a:r>
            <a:r>
              <a:rPr lang="en-GB" dirty="0" err="1" smtClean="0"/>
              <a:t>calculaet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389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Practical 4 – de novo assembly of short reads using Velvet</vt:lpstr>
      <vt:lpstr>Velvet</vt:lpstr>
      <vt:lpstr>de Bruijn Graphs</vt:lpstr>
      <vt:lpstr>K-mers and K</vt:lpstr>
      <vt:lpstr>Exp_cov</vt:lpstr>
      <vt:lpstr>Cov_cutoff</vt:lpstr>
      <vt:lpstr>Slide 7</vt:lpstr>
      <vt:lpstr>Comes back to question: what do I want from my assembly?</vt:lpstr>
      <vt:lpstr>Insert size</vt:lpstr>
      <vt:lpstr>Mate-pair data</vt:lpstr>
      <vt:lpstr>Useful scripts for Velvet</vt:lpstr>
      <vt:lpstr>Software derived from Velvet</vt:lpstr>
      <vt:lpstr>Advanced technique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Lex Nederbragt</cp:lastModifiedBy>
  <cp:revision>41</cp:revision>
  <dcterms:created xsi:type="dcterms:W3CDTF">2011-10-24T10:47:03Z</dcterms:created>
  <dcterms:modified xsi:type="dcterms:W3CDTF">2011-10-24T10:47:18Z</dcterms:modified>
</cp:coreProperties>
</file>