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slides/slide25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85" r:id="rId3"/>
    <p:sldId id="257" r:id="rId4"/>
    <p:sldId id="258" r:id="rId5"/>
    <p:sldId id="259" r:id="rId6"/>
    <p:sldId id="260" r:id="rId7"/>
    <p:sldId id="261" r:id="rId8"/>
    <p:sldId id="286" r:id="rId9"/>
    <p:sldId id="262" r:id="rId10"/>
    <p:sldId id="281" r:id="rId11"/>
    <p:sldId id="28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83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4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81C48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120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5" Type="http://schemas.openxmlformats.org/officeDocument/2006/relationships/presProps" Target="presProps.xml"/><Relationship Id="rId31" Type="http://schemas.openxmlformats.org/officeDocument/2006/relationships/slide" Target="slides/slide30.xml"/><Relationship Id="rId34" Type="http://schemas.openxmlformats.org/officeDocument/2006/relationships/printerSettings" Target="printerSettings/printerSettings1.bin"/><Relationship Id="rId7" Type="http://schemas.openxmlformats.org/officeDocument/2006/relationships/slide" Target="slides/slide6.xml"/><Relationship Id="rId3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38" Type="http://schemas.openxmlformats.org/officeDocument/2006/relationships/tableStyles" Target="tableStyles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17CDE-E91F-D348-A70E-2B7B84391936}" type="datetimeFigureOut">
              <a:rPr lang="en-US" smtClean="0"/>
              <a:pPr/>
              <a:t>10/20/11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C939A-4F4D-2448-A36A-75AA145DAD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</a:t>
            </a:r>
            <a:r>
              <a:rPr lang="nb-NO" dirty="0" err="1" smtClean="0"/>
              <a:t>styles</a:t>
            </a:r>
            <a:endParaRPr lang="nb-NO" dirty="0" smtClean="0"/>
          </a:p>
          <a:p>
            <a:pPr lvl="1"/>
            <a:r>
              <a:rPr lang="nb-NO" dirty="0" err="1" smtClean="0"/>
              <a:t>Second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err="1" smtClean="0"/>
              <a:t>Third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err="1" smtClean="0"/>
              <a:t>Fifth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AEA4C-2FC0-8F41-AA8D-DA93A16F9072}" type="datetimeFigureOut">
              <a:rPr lang="en-US" smtClean="0"/>
              <a:pPr/>
              <a:t>10/20/11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Practical</a:t>
            </a:r>
            <a:r>
              <a:rPr lang="en-US" sz="3000" dirty="0" smtClean="0"/>
              <a:t> </a:t>
            </a:r>
            <a:r>
              <a:rPr lang="en-US" sz="3000" dirty="0" smtClean="0"/>
              <a:t>1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b="1" dirty="0" smtClean="0"/>
              <a:t>Preparing </a:t>
            </a:r>
            <a:r>
              <a:rPr lang="en-US" sz="3000" b="1" dirty="0" smtClean="0"/>
              <a:t>and QC of sequence data</a:t>
            </a:r>
            <a:endParaRPr lang="en-US" sz="3000" b="1" dirty="0"/>
          </a:p>
        </p:txBody>
      </p:sp>
      <p:pic>
        <p:nvPicPr>
          <p:cNvPr id="4" name="Picture 9" descr="CEES-brukket-sor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714809"/>
            <a:ext cx="2040759" cy="1143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NSC_logo_original_RG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701" y="385114"/>
            <a:ext cx="5578598" cy="1187389"/>
          </a:xfrm>
          <a:prstGeom prst="rect">
            <a:avLst/>
          </a:prstGeom>
        </p:spPr>
      </p:pic>
      <p:pic>
        <p:nvPicPr>
          <p:cNvPr id="7" name="Picture 6" descr="uio-logo-web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5486400"/>
            <a:ext cx="1371600" cy="1371600"/>
          </a:xfrm>
          <a:prstGeom prst="rect">
            <a:avLst/>
          </a:prstGeom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Illumina</a:t>
            </a:r>
            <a:r>
              <a:rPr lang="en-US" dirty="0" smtClean="0"/>
              <a:t>: </a:t>
            </a:r>
            <a:r>
              <a:rPr lang="en-US" dirty="0" err="1" smtClean="0"/>
              <a:t>fastq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+</a:t>
            </a:r>
            <a:r>
              <a:rPr lang="en-US" sz="2400" dirty="0" smtClean="0">
                <a:latin typeface="Courier New"/>
                <a:cs typeface="Courier New"/>
              </a:rPr>
              <a:t>@PCUS-319-EAS487_0004_FC:6:1:1351:952#0/1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BBbfYcbV^BV`cQffaBZfB_fdfUYaa]`adcbfef\acfd^cad^fOabRceb`beSbdfaad_e^^dbeedTbd`V\ecdfffYBddb^fa\d\de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512207"/>
            <a:ext cx="433333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Quality score as characters: </a:t>
            </a:r>
          </a:p>
          <a:p>
            <a:r>
              <a:rPr lang="en-US" sz="2400" dirty="0" err="1" smtClean="0"/>
              <a:t>Phred</a:t>
            </a:r>
            <a:r>
              <a:rPr lang="en-US" sz="2400" dirty="0" smtClean="0"/>
              <a:t> score = ASCII value -33</a:t>
            </a:r>
          </a:p>
          <a:p>
            <a:r>
              <a:rPr lang="en-US" sz="2400" dirty="0" smtClean="0"/>
              <a:t>'B' is ASCII 66 </a:t>
            </a:r>
            <a:r>
              <a:rPr lang="en-US" sz="2400" dirty="0" err="1" smtClean="0">
                <a:sym typeface="Wingdings"/>
              </a:rPr>
              <a:t></a:t>
            </a:r>
            <a:r>
              <a:rPr lang="en-US" sz="2400" dirty="0" smtClean="0"/>
              <a:t> </a:t>
            </a:r>
            <a:r>
              <a:rPr lang="en-US" sz="2400" dirty="0" err="1" smtClean="0"/>
              <a:t>Phred</a:t>
            </a:r>
            <a:r>
              <a:rPr lang="en-US" sz="2400" dirty="0" smtClean="0"/>
              <a:t> 33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Illumina</a:t>
            </a:r>
            <a:r>
              <a:rPr lang="en-US" dirty="0" smtClean="0"/>
              <a:t>: </a:t>
            </a:r>
            <a:r>
              <a:rPr lang="en-US" dirty="0" err="1" smtClean="0"/>
              <a:t>fastq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  <a:ea typeface="+mj-ea"/>
                <a:cs typeface="+mj-cs"/>
              </a:rPr>
              <a:t>Different </a:t>
            </a:r>
            <a:r>
              <a:rPr lang="en-US" dirty="0" smtClean="0">
                <a:latin typeface="+mj-lt"/>
                <a:ea typeface="+mj-ea"/>
                <a:cs typeface="+mj-cs"/>
              </a:rPr>
              <a:t>schemes</a:t>
            </a:r>
          </a:p>
          <a:p>
            <a:pPr marL="0" indent="0">
              <a:buNone/>
            </a:pPr>
            <a:endParaRPr lang="en-US" dirty="0" smtClean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  <a:ea typeface="+mj-ea"/>
                <a:cs typeface="+mj-cs"/>
              </a:rPr>
              <a:t>Sanger				ASCII = </a:t>
            </a:r>
            <a:r>
              <a:rPr lang="en-US" dirty="0" err="1" smtClean="0">
                <a:latin typeface="+mj-lt"/>
                <a:ea typeface="+mj-ea"/>
                <a:cs typeface="+mj-cs"/>
              </a:rPr>
              <a:t>Phred</a:t>
            </a:r>
            <a:r>
              <a:rPr lang="en-US" dirty="0" smtClean="0">
                <a:latin typeface="+mj-lt"/>
                <a:ea typeface="+mj-ea"/>
                <a:cs typeface="+mj-cs"/>
              </a:rPr>
              <a:t> + 33</a:t>
            </a:r>
          </a:p>
          <a:p>
            <a:pPr marL="0" indent="0"/>
            <a:r>
              <a:rPr lang="en-US" dirty="0" err="1" smtClean="0">
                <a:latin typeface="+mj-lt"/>
                <a:ea typeface="+mj-ea"/>
                <a:cs typeface="+mj-cs"/>
              </a:rPr>
              <a:t>Illumina</a:t>
            </a:r>
            <a:r>
              <a:rPr lang="en-US" dirty="0" smtClean="0">
                <a:latin typeface="+mj-lt"/>
                <a:ea typeface="+mj-ea"/>
                <a:cs typeface="+mj-cs"/>
              </a:rPr>
              <a:t> 1.3+	</a:t>
            </a:r>
            <a:r>
              <a:rPr lang="en-US" dirty="0" smtClean="0"/>
              <a:t>ASCII = </a:t>
            </a:r>
            <a:r>
              <a:rPr lang="en-US" dirty="0" err="1" smtClean="0"/>
              <a:t>Phred</a:t>
            </a:r>
            <a:r>
              <a:rPr lang="en-US" dirty="0" smtClean="0"/>
              <a:t> +</a:t>
            </a:r>
            <a:r>
              <a:rPr lang="en-US" dirty="0" smtClean="0"/>
              <a:t> 64</a:t>
            </a:r>
            <a:endParaRPr lang="en-US" dirty="0" smtClean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dirty="0" err="1" smtClean="0">
                <a:latin typeface="+mj-lt"/>
                <a:ea typeface="+mj-ea"/>
                <a:cs typeface="+mj-cs"/>
              </a:rPr>
              <a:t>Illumina</a:t>
            </a:r>
            <a:r>
              <a:rPr lang="en-US" dirty="0" smtClean="0">
                <a:latin typeface="+mj-lt"/>
                <a:ea typeface="+mj-ea"/>
                <a:cs typeface="+mj-cs"/>
              </a:rPr>
              <a:t> 1.8+	Same as Sanger</a:t>
            </a:r>
          </a:p>
          <a:p>
            <a:pPr marL="0" indent="0">
              <a:buNone/>
            </a:pPr>
            <a:endParaRPr lang="en-US" dirty="0" smtClean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FastQ</a:t>
            </a:r>
            <a:r>
              <a:rPr lang="en-US" dirty="0" smtClean="0"/>
              <a:t>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Cock PJ et al 2009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2595" dirty="0" smtClean="0"/>
              <a:t>The Sanger FASTQ file format for sequences with quality scores, and the </a:t>
            </a:r>
            <a:r>
              <a:rPr lang="en-US" sz="2595" dirty="0" err="1" smtClean="0"/>
              <a:t>Solexa/Illumina</a:t>
            </a:r>
            <a:r>
              <a:rPr lang="en-US" sz="2595" dirty="0" smtClean="0"/>
              <a:t> FASTQ variants.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Nucleic Acids Res. 2010 Apr;38(6):1767-71. 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and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en.wikipedia.org/wiki/Fastq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Quality control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202" y="4051577"/>
            <a:ext cx="3763798" cy="2806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454 (and others): </a:t>
            </a:r>
            <a:r>
              <a:rPr lang="en-US" dirty="0" err="1" smtClean="0"/>
              <a:t>Prinseq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Illumina</a:t>
            </a:r>
            <a:r>
              <a:rPr lang="en-US" dirty="0" smtClean="0"/>
              <a:t> (and others): </a:t>
            </a:r>
            <a:r>
              <a:rPr lang="en-US" dirty="0" err="1" smtClean="0"/>
              <a:t>fastQC</a:t>
            </a:r>
            <a:r>
              <a:rPr lang="en-US" dirty="0" smtClean="0"/>
              <a:t>, </a:t>
            </a:r>
            <a:r>
              <a:rPr lang="en-US" dirty="0" err="1" smtClean="0"/>
              <a:t>fastQA</a:t>
            </a:r>
            <a:r>
              <a:rPr lang="en-US" dirty="0" smtClean="0"/>
              <a:t>, etc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Prinseq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edwards.sdsu.edu/prinseq_beta</a:t>
            </a:r>
            <a:endParaRPr lang="en-US" dirty="0" smtClean="0"/>
          </a:p>
          <a:p>
            <a:r>
              <a:rPr lang="en-US" dirty="0" smtClean="0"/>
              <a:t>Web-based and stand-alone</a:t>
            </a:r>
          </a:p>
          <a:p>
            <a:r>
              <a:rPr lang="en-US" dirty="0" smtClean="0"/>
              <a:t>Upload </a:t>
            </a:r>
          </a:p>
          <a:p>
            <a:pPr lvl="1"/>
            <a:r>
              <a:rPr lang="en-US" dirty="0" err="1" smtClean="0"/>
              <a:t>fasta</a:t>
            </a:r>
            <a:r>
              <a:rPr lang="en-US" dirty="0" smtClean="0"/>
              <a:t> or </a:t>
            </a:r>
            <a:r>
              <a:rPr lang="en-US" dirty="0" err="1" smtClean="0"/>
              <a:t>fastq</a:t>
            </a:r>
            <a:r>
              <a:rPr lang="en-US" dirty="0" smtClean="0"/>
              <a:t> file</a:t>
            </a:r>
            <a:endParaRPr lang="en-US" dirty="0" smtClean="0"/>
          </a:p>
          <a:p>
            <a:pPr lvl="1"/>
            <a:r>
              <a:rPr lang="en-US" dirty="0" err="1" smtClean="0"/>
              <a:t>qual</a:t>
            </a:r>
            <a:r>
              <a:rPr lang="en-US" dirty="0" smtClean="0"/>
              <a:t> file (optional)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Prinseq</a:t>
            </a:r>
            <a:r>
              <a:rPr lang="en-US" dirty="0" smtClean="0"/>
              <a:t>: read length</a:t>
            </a:r>
            <a:endParaRPr lang="en-US" dirty="0"/>
          </a:p>
        </p:txBody>
      </p:sp>
      <p:pic>
        <p:nvPicPr>
          <p:cNvPr id="5" name="Picture 4" descr="prinseq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49" y="1497438"/>
            <a:ext cx="8445501" cy="349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Prinseq</a:t>
            </a:r>
            <a:r>
              <a:rPr lang="en-US" dirty="0" smtClean="0"/>
              <a:t>: quality per position</a:t>
            </a:r>
            <a:endParaRPr lang="en-US" dirty="0"/>
          </a:p>
        </p:txBody>
      </p:sp>
      <p:pic>
        <p:nvPicPr>
          <p:cNvPr id="4" name="Picture 3" descr="prinseq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111250"/>
            <a:ext cx="8445500" cy="4635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Prinseq</a:t>
            </a:r>
            <a:r>
              <a:rPr lang="en-US" dirty="0" smtClean="0"/>
              <a:t>: quality values</a:t>
            </a:r>
            <a:endParaRPr lang="en-US" dirty="0"/>
          </a:p>
        </p:txBody>
      </p:sp>
      <p:pic>
        <p:nvPicPr>
          <p:cNvPr id="3" name="Picture 2" descr="prinseq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307131"/>
            <a:ext cx="5905500" cy="3238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Prinseq</a:t>
            </a:r>
            <a:r>
              <a:rPr lang="en-US" dirty="0" smtClean="0"/>
              <a:t>: duplicate reads</a:t>
            </a:r>
            <a:endParaRPr lang="en-US" dirty="0"/>
          </a:p>
        </p:txBody>
      </p:sp>
      <p:pic>
        <p:nvPicPr>
          <p:cNvPr id="3" name="Picture 2" descr="prinseq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" y="1637599"/>
            <a:ext cx="8445500" cy="349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 read file formats </a:t>
            </a:r>
          </a:p>
          <a:p>
            <a:r>
              <a:rPr lang="en-US" dirty="0" smtClean="0"/>
              <a:t>Be able to judge a QC report</a:t>
            </a:r>
          </a:p>
          <a:p>
            <a:r>
              <a:rPr lang="en-US" dirty="0" smtClean="0"/>
              <a:t>Be able to filter/trim </a:t>
            </a:r>
            <a:r>
              <a:rPr lang="en-US" dirty="0" err="1" smtClean="0"/>
              <a:t>Illumina</a:t>
            </a:r>
            <a:r>
              <a:rPr lang="en-US" dirty="0" smtClean="0"/>
              <a:t> reads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139" y="274638"/>
            <a:ext cx="8229600" cy="802683"/>
          </a:xfrm>
        </p:spPr>
        <p:txBody>
          <a:bodyPr/>
          <a:lstStyle/>
          <a:p>
            <a:r>
              <a:rPr lang="en-US" dirty="0" err="1" smtClean="0"/>
              <a:t>Prinseq</a:t>
            </a:r>
            <a:r>
              <a:rPr lang="en-US" dirty="0" smtClean="0"/>
              <a:t>: adaptors</a:t>
            </a:r>
            <a:endParaRPr lang="en-US" dirty="0"/>
          </a:p>
        </p:txBody>
      </p:sp>
      <p:pic>
        <p:nvPicPr>
          <p:cNvPr id="5" name="Picture 4" descr="prinseq_5_tag_no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169" y="1290634"/>
            <a:ext cx="5667194" cy="1292747"/>
          </a:xfrm>
          <a:prstGeom prst="rect">
            <a:avLst/>
          </a:prstGeom>
        </p:spPr>
      </p:pic>
      <p:pic>
        <p:nvPicPr>
          <p:cNvPr id="6" name="Picture 5" descr="prinseq_5_tag_mi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169" y="2791735"/>
            <a:ext cx="5667194" cy="1240515"/>
          </a:xfrm>
          <a:prstGeom prst="rect">
            <a:avLst/>
          </a:prstGeom>
        </p:spPr>
      </p:pic>
      <p:pic>
        <p:nvPicPr>
          <p:cNvPr id="7" name="Picture 6" descr="prinseq_5_tag_wt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169" y="4473769"/>
            <a:ext cx="5667194" cy="12666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20883" y="1643486"/>
            <a:ext cx="86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 tag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9805" y="2992067"/>
            <a:ext cx="1705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Barcode (Roche 'MID')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9805" y="4681779"/>
            <a:ext cx="1705843" cy="65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Transcriptome library adaptor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070589" y="1307126"/>
            <a:ext cx="171911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498581" y="1308714"/>
            <a:ext cx="171911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Prinseq</a:t>
            </a:r>
            <a:r>
              <a:rPr lang="en-US" dirty="0" smtClean="0"/>
              <a:t>: contamination</a:t>
            </a:r>
            <a:endParaRPr lang="en-US" dirty="0"/>
          </a:p>
        </p:txBody>
      </p:sp>
      <p:pic>
        <p:nvPicPr>
          <p:cNvPr id="4" name="Picture 3" descr="prinseq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013" y="1089878"/>
            <a:ext cx="5671987" cy="57681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1428" y="1813173"/>
            <a:ext cx="2806096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The dinucleotide</a:t>
            </a:r>
          </a:p>
          <a:p>
            <a:pPr algn="ctr"/>
            <a:r>
              <a:rPr lang="en-US" dirty="0" smtClean="0"/>
              <a:t>odds ratios*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Principal component analysis (PCA)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1336525" y="2703280"/>
            <a:ext cx="44752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81428" y="5684762"/>
            <a:ext cx="30148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*dinucleotide frequencies normalized for the base composition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Demo: </a:t>
            </a:r>
            <a:r>
              <a:rPr lang="en-US" dirty="0" err="1" smtClean="0"/>
              <a:t>Prinseq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FastQC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http://</a:t>
            </a:r>
            <a:r>
              <a:rPr lang="en-US" sz="2400" dirty="0" err="1" smtClean="0"/>
              <a:t>www.bioinformatics.bbsrc.ac.uk/projects/fastqc</a:t>
            </a:r>
            <a:r>
              <a:rPr lang="en-US" sz="2400" dirty="0" smtClean="0"/>
              <a:t>/</a:t>
            </a:r>
          </a:p>
          <a:p>
            <a:r>
              <a:rPr lang="en-US" dirty="0" smtClean="0"/>
              <a:t>Stand-alone</a:t>
            </a:r>
          </a:p>
          <a:p>
            <a:r>
              <a:rPr lang="en-US" dirty="0" smtClean="0"/>
              <a:t>GUI (Java based)</a:t>
            </a:r>
            <a:endParaRPr lang="en-US" dirty="0" smtClean="0"/>
          </a:p>
          <a:p>
            <a:r>
              <a:rPr lang="en-US" dirty="0" smtClean="0"/>
              <a:t>Use</a:t>
            </a:r>
          </a:p>
          <a:p>
            <a:pPr lvl="1"/>
            <a:r>
              <a:rPr lang="en-US" dirty="0" err="1" smtClean="0"/>
              <a:t>fastq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BAM/SAM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FastQC</a:t>
            </a:r>
            <a:r>
              <a:rPr lang="en-US" dirty="0" smtClean="0"/>
              <a:t>: quality per position</a:t>
            </a:r>
            <a:endParaRPr lang="en-US" dirty="0"/>
          </a:p>
        </p:txBody>
      </p:sp>
      <p:pic>
        <p:nvPicPr>
          <p:cNvPr id="7" name="Picture 6" descr="FastQC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7321"/>
            <a:ext cx="9144000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FastQC</a:t>
            </a:r>
            <a:r>
              <a:rPr lang="en-US" dirty="0" smtClean="0"/>
              <a:t>: quality per position</a:t>
            </a:r>
            <a:endParaRPr lang="en-US" dirty="0"/>
          </a:p>
        </p:txBody>
      </p:sp>
      <p:pic>
        <p:nvPicPr>
          <p:cNvPr id="5" name="Picture 4" descr="FastQC_1.jpg"/>
          <p:cNvPicPr>
            <a:picLocks noChangeAspect="1"/>
          </p:cNvPicPr>
          <p:nvPr/>
        </p:nvPicPr>
        <p:blipFill>
          <a:blip r:embed="rId2"/>
          <a:srcRect l="46501" r="806" b="29673"/>
          <a:stretch>
            <a:fillRect/>
          </a:stretch>
        </p:blipFill>
        <p:spPr>
          <a:xfrm>
            <a:off x="58939" y="1077322"/>
            <a:ext cx="9085062" cy="45469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FastQC</a:t>
            </a:r>
            <a:r>
              <a:rPr lang="en-US" dirty="0" smtClean="0"/>
              <a:t>: quality values </a:t>
            </a:r>
            <a:endParaRPr lang="en-US" dirty="0"/>
          </a:p>
        </p:txBody>
      </p:sp>
      <p:pic>
        <p:nvPicPr>
          <p:cNvPr id="4" name="Picture 3" descr="FastQC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438" y="1077321"/>
            <a:ext cx="6887123" cy="51653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FastQC</a:t>
            </a:r>
            <a:r>
              <a:rPr lang="en-US" dirty="0" smtClean="0"/>
              <a:t>: nucleotide composition </a:t>
            </a:r>
            <a:endParaRPr lang="en-US" dirty="0"/>
          </a:p>
        </p:txBody>
      </p:sp>
      <p:pic>
        <p:nvPicPr>
          <p:cNvPr id="5" name="Picture 4" descr="FastQC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46" y="1077321"/>
            <a:ext cx="7321508" cy="54911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FastQC</a:t>
            </a:r>
            <a:r>
              <a:rPr lang="en-US" dirty="0" smtClean="0"/>
              <a:t>: GC distribution </a:t>
            </a:r>
            <a:endParaRPr lang="en-US" dirty="0"/>
          </a:p>
        </p:txBody>
      </p:sp>
      <p:pic>
        <p:nvPicPr>
          <p:cNvPr id="4" name="Picture 3" descr="FastQC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089" y="1077321"/>
            <a:ext cx="6767822" cy="50758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FastQC</a:t>
            </a:r>
            <a:r>
              <a:rPr lang="en-US" dirty="0" smtClean="0"/>
              <a:t>: duplicated reads </a:t>
            </a:r>
            <a:endParaRPr lang="en-US" dirty="0"/>
          </a:p>
        </p:txBody>
      </p:sp>
      <p:pic>
        <p:nvPicPr>
          <p:cNvPr id="5" name="Picture 4" descr="FastQC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16" y="1203325"/>
            <a:ext cx="7539567" cy="5654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sff</a:t>
            </a:r>
            <a:r>
              <a:rPr lang="en-US" dirty="0" smtClean="0"/>
              <a:t> (454)</a:t>
            </a:r>
          </a:p>
          <a:p>
            <a:r>
              <a:rPr lang="en-US" dirty="0" err="1" smtClean="0"/>
              <a:t>fasta</a:t>
            </a:r>
            <a:r>
              <a:rPr lang="en-US" dirty="0" smtClean="0"/>
              <a:t> + </a:t>
            </a:r>
            <a:r>
              <a:rPr lang="en-US" dirty="0" err="1" smtClean="0"/>
              <a:t>qual</a:t>
            </a:r>
            <a:endParaRPr lang="en-US" dirty="0" smtClean="0"/>
          </a:p>
          <a:p>
            <a:r>
              <a:rPr lang="en-US" dirty="0" err="1" smtClean="0"/>
              <a:t>fastq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Filtering/trimming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Adaptor removal </a:t>
            </a:r>
          </a:p>
          <a:p>
            <a:pPr lvl="1"/>
            <a:r>
              <a:rPr lang="en-US" dirty="0" smtClean="0"/>
              <a:t>especially </a:t>
            </a:r>
            <a:r>
              <a:rPr lang="en-US" dirty="0" err="1" smtClean="0"/>
              <a:t>Illumina</a:t>
            </a:r>
            <a:endParaRPr lang="en-US" dirty="0" smtClean="0"/>
          </a:p>
          <a:p>
            <a:r>
              <a:rPr lang="en-US" dirty="0" smtClean="0"/>
              <a:t>Duplicate removal</a:t>
            </a:r>
          </a:p>
          <a:p>
            <a:r>
              <a:rPr lang="en-US" dirty="0" smtClean="0"/>
              <a:t>Filtering for low quality bases</a:t>
            </a:r>
          </a:p>
          <a:p>
            <a:pPr lvl="1"/>
            <a:r>
              <a:rPr lang="en-US" dirty="0" smtClean="0"/>
              <a:t>or stretches of them</a:t>
            </a:r>
          </a:p>
          <a:p>
            <a:pPr lvl="1"/>
            <a:r>
              <a:rPr lang="en-US" dirty="0" smtClean="0"/>
              <a:t>reads with 'N's</a:t>
            </a:r>
          </a:p>
          <a:p>
            <a:r>
              <a:rPr lang="en-US" dirty="0" smtClean="0"/>
              <a:t>E.g. </a:t>
            </a:r>
          </a:p>
          <a:p>
            <a:pPr lvl="1"/>
            <a:r>
              <a:rPr lang="en-US" dirty="0" err="1" smtClean="0"/>
              <a:t>fastX</a:t>
            </a:r>
            <a:r>
              <a:rPr lang="en-US" dirty="0" smtClean="0"/>
              <a:t> toolkit</a:t>
            </a:r>
          </a:p>
          <a:p>
            <a:pPr lvl="1"/>
            <a:r>
              <a:rPr lang="en-US" dirty="0" err="1" smtClean="0"/>
              <a:t>prinseq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FastQC</a:t>
            </a:r>
            <a:r>
              <a:rPr lang="en-US" dirty="0" smtClean="0"/>
              <a:t> on </a:t>
            </a:r>
            <a:r>
              <a:rPr lang="en-US" dirty="0" err="1" smtClean="0"/>
              <a:t>MiSeq</a:t>
            </a:r>
            <a:r>
              <a:rPr lang="en-US" dirty="0" smtClean="0"/>
              <a:t> run</a:t>
            </a:r>
          </a:p>
          <a:p>
            <a:endParaRPr lang="en-US" dirty="0" smtClean="0"/>
          </a:p>
          <a:p>
            <a:r>
              <a:rPr lang="en-US" dirty="0" smtClean="0"/>
              <a:t>Filtering/trimming</a:t>
            </a:r>
          </a:p>
          <a:p>
            <a:endParaRPr lang="en-US" dirty="0" smtClean="0"/>
          </a:p>
          <a:p>
            <a:r>
              <a:rPr lang="en-US" dirty="0" smtClean="0"/>
              <a:t>Redo </a:t>
            </a:r>
            <a:r>
              <a:rPr lang="en-US" dirty="0" err="1" smtClean="0"/>
              <a:t>FastQC</a:t>
            </a:r>
            <a:r>
              <a:rPr lang="en-US" dirty="0" smtClean="0"/>
              <a:t> on filtered reads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Datafiles</a:t>
            </a:r>
            <a:r>
              <a:rPr lang="en-US" dirty="0" smtClean="0"/>
              <a:t> 454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sff</a:t>
            </a:r>
            <a:r>
              <a:rPr lang="en-US" dirty="0" smtClean="0"/>
              <a:t> file (standard </a:t>
            </a:r>
            <a:r>
              <a:rPr lang="en-US" dirty="0" err="1" smtClean="0"/>
              <a:t>flowgram</a:t>
            </a:r>
            <a:r>
              <a:rPr lang="en-US" dirty="0" smtClean="0"/>
              <a:t> format)</a:t>
            </a:r>
          </a:p>
          <a:p>
            <a:pPr lvl="1"/>
            <a:r>
              <a:rPr lang="en-US" dirty="0" smtClean="0"/>
              <a:t>binary</a:t>
            </a:r>
          </a:p>
          <a:p>
            <a:r>
              <a:rPr lang="en-US" dirty="0" err="1" smtClean="0"/>
              <a:t>fasta</a:t>
            </a:r>
            <a:r>
              <a:rPr lang="en-US" dirty="0" smtClean="0"/>
              <a:t> &amp; </a:t>
            </a:r>
            <a:r>
              <a:rPr lang="en-US" dirty="0" err="1" smtClean="0"/>
              <a:t>qual</a:t>
            </a:r>
            <a:endParaRPr lang="en-US" dirty="0" smtClean="0"/>
          </a:p>
          <a:p>
            <a:pPr lvl="1"/>
            <a:r>
              <a:rPr lang="en-US" dirty="0" smtClean="0"/>
              <a:t>text</a:t>
            </a:r>
            <a:endParaRPr lang="en-US" dirty="0"/>
          </a:p>
        </p:txBody>
      </p:sp>
      <p:pic>
        <p:nvPicPr>
          <p:cNvPr id="4" name="Picture 3" descr="Fig 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238" y="3458391"/>
            <a:ext cx="6553313" cy="26677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454: </a:t>
            </a:r>
            <a:r>
              <a:rPr lang="en-US" dirty="0" err="1" smtClean="0"/>
              <a:t>sff</a:t>
            </a:r>
            <a:r>
              <a:rPr lang="en-US" dirty="0" smtClean="0"/>
              <a:t> file (text format)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5143" y="1410356"/>
            <a:ext cx="8686800" cy="5447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latin typeface="Courier New"/>
                <a:cs typeface="Courier New"/>
              </a:rPr>
              <a:t>&gt;F7K88GK01BMPI0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Run Prefix: R_2009_12_18_15_27_42_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Region #: 1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XY Location: 0551_2346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Run Name: R_2009_12_18_15_27_42_FLX########_Administrator_yourrunname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Analysis Name: D_2009_12_19_01_11_43_XX_fullProcessing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Full Path: /data/R_2009_12_18_15_27_42_FLX########_Administrator_yourrunname/D_2009_12_19_01_11_43_XX_fullProcessing/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Read Header Len: 32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Name Length: 14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# of Bases: 500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Clip </a:t>
            </a:r>
            <a:r>
              <a:rPr lang="en-US" sz="1200" b="1" dirty="0" err="1" smtClean="0">
                <a:latin typeface="Courier New"/>
                <a:cs typeface="Courier New"/>
              </a:rPr>
              <a:t>Qual</a:t>
            </a:r>
            <a:r>
              <a:rPr lang="en-US" sz="1200" b="1" dirty="0" smtClean="0">
                <a:latin typeface="Courier New"/>
                <a:cs typeface="Courier New"/>
              </a:rPr>
              <a:t> Left: 15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Clip </a:t>
            </a:r>
            <a:r>
              <a:rPr lang="en-US" sz="1200" b="1" dirty="0" err="1" smtClean="0">
                <a:latin typeface="Courier New"/>
                <a:cs typeface="Courier New"/>
              </a:rPr>
              <a:t>Qual</a:t>
            </a:r>
            <a:r>
              <a:rPr lang="en-US" sz="1200" b="1" dirty="0" smtClean="0">
                <a:latin typeface="Courier New"/>
                <a:cs typeface="Courier New"/>
              </a:rPr>
              <a:t> Right: 490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Clip </a:t>
            </a:r>
            <a:r>
              <a:rPr lang="en-US" sz="1200" b="1" dirty="0" err="1" smtClean="0">
                <a:latin typeface="Courier New"/>
                <a:cs typeface="Courier New"/>
              </a:rPr>
              <a:t>Adap</a:t>
            </a:r>
            <a:r>
              <a:rPr lang="en-US" sz="1200" b="1" dirty="0" smtClean="0">
                <a:latin typeface="Courier New"/>
                <a:cs typeface="Courier New"/>
              </a:rPr>
              <a:t> Left: 0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Clip </a:t>
            </a:r>
            <a:r>
              <a:rPr lang="en-US" sz="1200" b="1" dirty="0" err="1" smtClean="0">
                <a:latin typeface="Courier New"/>
                <a:cs typeface="Courier New"/>
              </a:rPr>
              <a:t>Adap</a:t>
            </a:r>
            <a:r>
              <a:rPr lang="en-US" sz="1200" b="1" dirty="0" smtClean="0">
                <a:latin typeface="Courier New"/>
                <a:cs typeface="Courier New"/>
              </a:rPr>
              <a:t> Right: 0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200" b="1" dirty="0" err="1" smtClean="0">
                <a:latin typeface="Courier New"/>
                <a:cs typeface="Courier New"/>
              </a:rPr>
              <a:t>Flowgram</a:t>
            </a:r>
            <a:r>
              <a:rPr lang="en-US" sz="1200" b="1" dirty="0" smtClean="0">
                <a:latin typeface="Courier New"/>
                <a:cs typeface="Courier New"/>
              </a:rPr>
              <a:t>: 1.03 0.00 1.01 0.02 0.00 0.96 0.00 1.00 0.00 1.04 0.00 0.00 0.97 0.00 0.96 0.02 0.00 1.04 0.01 1.04 0.00 0.97 0.96 0.02 0.00 1.00 0.95 1.04 0.00 0.00 2.04 0.02 0.03 1.05 Flow Indexes: 1 3 6 8 10 13 15 18 20 22 23 26 27 28 31 31 34 35 37 37 37 40 43 45 47 47 47 50 53 53 53 55 58 60 63 66 67 67 67 67 70 71 71 74 74 76 79 82 83 86 86 88 88 91 93 96 97...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Bases: </a:t>
            </a:r>
            <a:r>
              <a:rPr lang="en-US" sz="1200" b="1" dirty="0" err="1" smtClean="0">
                <a:latin typeface="Courier New"/>
                <a:cs typeface="Courier New"/>
              </a:rPr>
              <a:t>tcagatcagacacgCCACTTTGCTCCCATTTCAGCACCCCACCAAGCACAAGGCTGTCATCCCAATTGGACGGACAGATATGAGGTTAGCATTGGAAACCAATTCAGTCCCTAATTATTCACGACTGAACCCAGCGACAATTGGACATGGATTCATTTTTCAACTTGATTTGTTGTTGTAAAAGCA</a:t>
            </a:r>
            <a:r>
              <a:rPr lang="en-US" sz="1200" b="1" dirty="0" smtClean="0">
                <a:latin typeface="Courier New"/>
                <a:cs typeface="Courier New"/>
              </a:rPr>
              <a:t>...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Quality Scores: 40 40 40 40 40 40 40 40 40 40 40 40 40 40 40 40 40 40 38 38 38 40 40 40 39 39 39 40 34 34 34 40 40 40 40 39 26 26 26 26 40 40 40 40 40 40 40 40 40 40 40 40 40 40 40 40 40 40 40 40 ...</a:t>
            </a:r>
            <a:endParaRPr lang="en-US" sz="1200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454: </a:t>
            </a:r>
            <a:r>
              <a:rPr lang="en-US" dirty="0" err="1" smtClean="0"/>
              <a:t>fasta</a:t>
            </a:r>
            <a:r>
              <a:rPr lang="en-US" dirty="0" smtClean="0"/>
              <a:t> and </a:t>
            </a:r>
            <a:r>
              <a:rPr lang="en-US" dirty="0" err="1" smtClean="0"/>
              <a:t>qual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 smtClean="0">
                <a:latin typeface="+mj-lt"/>
                <a:ea typeface="+mj-ea"/>
                <a:cs typeface="+mj-cs"/>
              </a:rPr>
              <a:t>Fasta</a:t>
            </a:r>
            <a:r>
              <a:rPr lang="en-US" dirty="0" smtClean="0">
                <a:latin typeface="+mj-lt"/>
                <a:ea typeface="+mj-ea"/>
                <a:cs typeface="+mj-cs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&gt;FTJD6BE02HHD3W length=409 </a:t>
            </a:r>
            <a:r>
              <a:rPr lang="en-US" sz="1400" dirty="0" err="1" smtClean="0">
                <a:latin typeface="Courier New"/>
                <a:cs typeface="Courier New"/>
              </a:rPr>
              <a:t>xy</a:t>
            </a:r>
            <a:r>
              <a:rPr lang="en-US" sz="1400" dirty="0" smtClean="0">
                <a:latin typeface="Courier New"/>
                <a:cs typeface="Courier New"/>
              </a:rPr>
              <a:t>=2951_1562 region=2 run=R_2009_04_01_11_28_49_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AGAAAGTCAGCGGCAAATTTGGTTTTAGACGAATTGTCCCTTTGACATAACGACTAAAGG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AGTCAACAGATTTTCGTATAACTTCGTATAATGTATGCTATACGAAGTTATTACGCTATT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...</a:t>
            </a: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 smtClean="0">
                <a:latin typeface="+mj-lt"/>
                <a:ea typeface="+mj-ea"/>
                <a:cs typeface="+mj-cs"/>
              </a:rPr>
              <a:t>Qual</a:t>
            </a:r>
            <a:r>
              <a:rPr lang="en-US" dirty="0" smtClean="0">
                <a:latin typeface="+mj-lt"/>
                <a:ea typeface="+mj-ea"/>
                <a:cs typeface="+mj-cs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&gt;FTJD6BE02HHD3W length=409 </a:t>
            </a:r>
            <a:r>
              <a:rPr lang="en-US" sz="1400" dirty="0" err="1" smtClean="0">
                <a:latin typeface="Courier New"/>
                <a:cs typeface="Courier New"/>
              </a:rPr>
              <a:t>xy</a:t>
            </a:r>
            <a:r>
              <a:rPr lang="en-US" sz="1400" dirty="0" smtClean="0">
                <a:latin typeface="Courier New"/>
                <a:cs typeface="Courier New"/>
              </a:rPr>
              <a:t>=2951_1562 region=2 run=R_2009_04_01_11_28_49_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40 40 39 39 39 40 40 40 40 40 40 40 40 38 31 26 26 16 16 16 20 20 14 14 14 14 27 33 32 35 36 33 36 35 36 38 35 20 20 21 24 24 22 36 39 40 38 38 38 40 40 40 40 40 40 37 37 37 33 33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29 36 38 38 38 38 38 38 38 35 20 21 21 21 31 36 37 40 40 35 37 37 40 40 40 40 40 40 40 40 40 40 40 40 40 40 40 40 40 40 40 40 40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...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838261"/>
            <a:ext cx="290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Sanger-style </a:t>
            </a:r>
            <a:r>
              <a:rPr lang="en-US" dirty="0" err="1" smtClean="0"/>
              <a:t>Phred</a:t>
            </a:r>
            <a:r>
              <a:rPr lang="en-US" dirty="0" smtClean="0"/>
              <a:t> scores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193" y="5872164"/>
            <a:ext cx="2247900" cy="25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Illumina</a:t>
            </a:r>
            <a:r>
              <a:rPr lang="en-US" dirty="0" smtClean="0"/>
              <a:t>: </a:t>
            </a:r>
            <a:r>
              <a:rPr lang="en-US" dirty="0" err="1" smtClean="0"/>
              <a:t>fastq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@PCUS-319-EAS487_0004_FC:6:1:1351:952#0/1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CCAACATAGCTGGATGCCAACATAGCTGGATTGTTATAGCTGGTTTGCTTTTCTAACTCGCTGGAAGTTTATAAGCATTCCTACTATTTCATAGTATTAC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+@PCUS-319-EAS487_0004_FC:6:1:1351:952#0/1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BBbfYcbV^BV`cQffaBZfB_fdfUYaa]`adcbfef\acfd^cad^fOabRceb`beSbdfaad_e^^dbeedTbd`V\ecdfffYBddb^fa\d\de</a:t>
            </a:r>
            <a:endParaRPr lang="en-US"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Illumina</a:t>
            </a:r>
            <a:r>
              <a:rPr lang="en-US" dirty="0" smtClean="0"/>
              <a:t>: </a:t>
            </a:r>
            <a:r>
              <a:rPr lang="en-US" dirty="0" err="1" smtClean="0"/>
              <a:t>fastq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@PCUS-319-EAS487_0004_FC:6:1:1351:952#0/1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CCAACATAGCTGGATGCCAACATAGCTGGATTGTTATAGCTGGTTTGCTTTTCTAACTCGCTGGAAGTTTATAAGCATTCCTACTATTTCATAGTATTAC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+@PCUS-319-EAS487_0004_FC:6:1:1351:952#0/1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BBbfYcbV^BV`cQffaBZfB_fdfUYaa]`adcbfef\acfd^cad^fOabRceb`beSbdfaad_e^^dbeedTbd`V\ecdfffYBddb^fa\d\de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734207"/>
            <a:ext cx="8117489" cy="147144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100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Sequence</a:t>
            </a:r>
            <a:endParaRPr lang="en-US" sz="3100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3358055"/>
            <a:ext cx="8117489" cy="147144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100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Quality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Illumina</a:t>
            </a:r>
            <a:r>
              <a:rPr lang="en-US" dirty="0" smtClean="0"/>
              <a:t>: </a:t>
            </a:r>
            <a:r>
              <a:rPr lang="en-US" dirty="0" err="1" smtClean="0"/>
              <a:t>fastq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@PCUS-319-EAS487_0004_FC:6:1:1351:952#0/1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CCAACATAGCTGGATGCCAACATAGCTGGATTGTTATAGCTGGTTTGCTTTTCTAACTCGCTGGAAGTTTATAAGCATTCCTACTATTTCATAGTATTAC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+@PCUS-319-EAS487_0004_FC:6:1:1351:952#0/1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BBbfYcbV^BV`cQffaBZfB_fdfUYaa]`adcbfef\acfd^cad^fOabRceb`beSbdfaad_e^^dbeedTbd`V\ecdfffYBddb^fa\d\de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smtClean="0">
                <a:cs typeface="Courier New"/>
              </a:rPr>
              <a:t>Matching pair in the other file: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+@PCUS-319-EAS487_0004_FC:6:1:1351:952#0/2</a:t>
            </a:r>
          </a:p>
        </p:txBody>
      </p:sp>
      <p:sp>
        <p:nvSpPr>
          <p:cNvPr id="5" name="Oval 4"/>
          <p:cNvSpPr/>
          <p:nvPr/>
        </p:nvSpPr>
        <p:spPr>
          <a:xfrm>
            <a:off x="7958664" y="3136254"/>
            <a:ext cx="362857" cy="290286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751839" y="1681342"/>
            <a:ext cx="362857" cy="290286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958664" y="5464952"/>
            <a:ext cx="362857" cy="290286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7271</TotalTime>
  <Words>1085</Words>
  <Application>Microsoft Macintosh PowerPoint</Application>
  <PresentationFormat>On-screen Show (4:3)</PresentationFormat>
  <Paragraphs>149</Paragraphs>
  <Slides>31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Practical 1 Preparing and QC of sequence data</vt:lpstr>
      <vt:lpstr>Learning objectives</vt:lpstr>
      <vt:lpstr>Formats</vt:lpstr>
      <vt:lpstr>Datafiles 454</vt:lpstr>
      <vt:lpstr>454: sff file (text format)</vt:lpstr>
      <vt:lpstr>454: fasta and qual files</vt:lpstr>
      <vt:lpstr>Illumina: fastq file</vt:lpstr>
      <vt:lpstr>Illumina: fastq file</vt:lpstr>
      <vt:lpstr>Illumina: fastq file</vt:lpstr>
      <vt:lpstr>Illumina: fastq file</vt:lpstr>
      <vt:lpstr>Illumina: fastq file</vt:lpstr>
      <vt:lpstr>FastQ formats</vt:lpstr>
      <vt:lpstr>Quality control</vt:lpstr>
      <vt:lpstr>Quality Control</vt:lpstr>
      <vt:lpstr>Prinseq</vt:lpstr>
      <vt:lpstr>Prinseq: read length</vt:lpstr>
      <vt:lpstr>Prinseq: quality per position</vt:lpstr>
      <vt:lpstr>Prinseq: quality values</vt:lpstr>
      <vt:lpstr>Prinseq: duplicate reads</vt:lpstr>
      <vt:lpstr>Prinseq: adaptors</vt:lpstr>
      <vt:lpstr>Prinseq: contamination</vt:lpstr>
      <vt:lpstr>Practical 1</vt:lpstr>
      <vt:lpstr>FastQC</vt:lpstr>
      <vt:lpstr>FastQC: quality per position</vt:lpstr>
      <vt:lpstr>FastQC: quality per position</vt:lpstr>
      <vt:lpstr>FastQC: quality values </vt:lpstr>
      <vt:lpstr>FastQC: nucleotide composition </vt:lpstr>
      <vt:lpstr>FastQC: GC distribution </vt:lpstr>
      <vt:lpstr>FastQC: duplicated reads </vt:lpstr>
      <vt:lpstr>Filtering/trimming</vt:lpstr>
      <vt:lpstr>Practical 1</vt:lpstr>
    </vt:vector>
  </TitlesOfParts>
  <Company>UiO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sequence a large eukaryotic genome and how we sequenced the cod genome</dc:title>
  <dc:creator>Lex Nederbragt</dc:creator>
  <cp:lastModifiedBy>Lex Nederbragt</cp:lastModifiedBy>
  <cp:revision>74</cp:revision>
  <dcterms:created xsi:type="dcterms:W3CDTF">2011-10-20T08:41:10Z</dcterms:created>
  <dcterms:modified xsi:type="dcterms:W3CDTF">2011-10-20T09:05:56Z</dcterms:modified>
</cp:coreProperties>
</file>