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9" r:id="rId7"/>
    <p:sldId id="268" r:id="rId8"/>
    <p:sldId id="259" r:id="rId9"/>
    <p:sldId id="260" r:id="rId10"/>
    <p:sldId id="261" r:id="rId11"/>
    <p:sldId id="270" r:id="rId12"/>
    <p:sldId id="262" r:id="rId13"/>
    <p:sldId id="264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D0F6-FB88-41C0-8574-15FBB0F27DE1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Planning a sequencing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 smtClean="0"/>
              <a:t>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Choosing a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Strengths/weaknesses</a:t>
            </a:r>
          </a:p>
          <a:p>
            <a:endParaRPr lang="en-GB" dirty="0" smtClean="0"/>
          </a:p>
          <a:p>
            <a:r>
              <a:rPr lang="en-GB" dirty="0" smtClean="0"/>
              <a:t>454</a:t>
            </a:r>
          </a:p>
          <a:p>
            <a:pPr lvl="1"/>
            <a:r>
              <a:rPr lang="en-GB" dirty="0" smtClean="0"/>
              <a:t>Long reads</a:t>
            </a:r>
          </a:p>
          <a:p>
            <a:pPr lvl="1"/>
            <a:r>
              <a:rPr lang="en-GB" dirty="0" smtClean="0"/>
              <a:t>Low throughput</a:t>
            </a:r>
          </a:p>
          <a:p>
            <a:pPr lvl="1"/>
            <a:r>
              <a:rPr lang="en-GB" dirty="0" err="1" smtClean="0"/>
              <a:t>Homopolymeric</a:t>
            </a:r>
            <a:r>
              <a:rPr lang="en-GB" dirty="0" smtClean="0"/>
              <a:t> tract errors</a:t>
            </a:r>
          </a:p>
          <a:p>
            <a:pPr lvl="1"/>
            <a:r>
              <a:rPr lang="en-GB" dirty="0" smtClean="0"/>
              <a:t>Expensive!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Illumina</a:t>
            </a:r>
            <a:r>
              <a:rPr lang="en-GB" dirty="0" smtClean="0"/>
              <a:t>, short reads (but getting longer)</a:t>
            </a:r>
          </a:p>
          <a:p>
            <a:pPr lvl="1"/>
            <a:r>
              <a:rPr lang="en-GB" dirty="0" smtClean="0"/>
              <a:t>High throughput</a:t>
            </a:r>
          </a:p>
          <a:p>
            <a:pPr lvl="1"/>
            <a:r>
              <a:rPr lang="en-GB" dirty="0" smtClean="0"/>
              <a:t>Cheap</a:t>
            </a:r>
          </a:p>
          <a:p>
            <a:pPr lvl="1"/>
            <a:r>
              <a:rPr lang="en-GB" dirty="0" smtClean="0"/>
              <a:t>Short reads (2x150 best)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SOLiD</a:t>
            </a:r>
            <a:r>
              <a:rPr lang="en-GB" dirty="0" smtClean="0"/>
              <a:t> – NO!</a:t>
            </a:r>
          </a:p>
          <a:p>
            <a:endParaRPr lang="en-GB" dirty="0" smtClean="0"/>
          </a:p>
          <a:p>
            <a:r>
              <a:rPr lang="en-GB" dirty="0" smtClean="0"/>
              <a:t>Ion Torrent – short reads, low throughput, medium-cost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0872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Choosing a technology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454: 3, 8, 20kb protocols</a:t>
            </a:r>
          </a:p>
          <a:p>
            <a:r>
              <a:rPr lang="en-GB" dirty="0" err="1" smtClean="0"/>
              <a:t>Illumina</a:t>
            </a:r>
            <a:r>
              <a:rPr lang="en-GB" dirty="0" smtClean="0"/>
              <a:t> 2, 6, other</a:t>
            </a:r>
          </a:p>
          <a:p>
            <a:r>
              <a:rPr lang="en-GB" dirty="0" err="1" smtClean="0"/>
              <a:t>PacBio</a:t>
            </a:r>
            <a:r>
              <a:rPr lang="en-GB" dirty="0" smtClean="0"/>
              <a:t> very long reads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assemblies require large amount of memory</a:t>
            </a:r>
          </a:p>
          <a:p>
            <a:endParaRPr lang="en-GB" dirty="0" smtClean="0"/>
          </a:p>
          <a:p>
            <a:r>
              <a:rPr lang="en-GB" dirty="0" smtClean="0"/>
              <a:t>Sometimes still not possible – </a:t>
            </a:r>
            <a:r>
              <a:rPr lang="en-GB" i="1" dirty="0" smtClean="0"/>
              <a:t>wheat</a:t>
            </a:r>
          </a:p>
          <a:p>
            <a:endParaRPr lang="en-GB" i="1" dirty="0" smtClean="0"/>
          </a:p>
          <a:p>
            <a:r>
              <a:rPr lang="en-GB" dirty="0" smtClean="0"/>
              <a:t>Hybrid assemblies not always straight-forward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genome(s) do you want to assemble?</a:t>
            </a:r>
          </a:p>
          <a:p>
            <a:endParaRPr lang="en-GB" dirty="0" smtClean="0"/>
          </a:p>
          <a:p>
            <a:r>
              <a:rPr lang="en-GB" dirty="0" smtClean="0"/>
              <a:t>What size is it?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size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sequencing reads to you need?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Rule of thumb: 30x for short reads, 10x for long reads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repeat structure?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Transposons</a:t>
            </a:r>
            <a:endParaRPr lang="en-GB" dirty="0" smtClean="0"/>
          </a:p>
          <a:p>
            <a:pPr lvl="1"/>
            <a:r>
              <a:rPr lang="en-GB" dirty="0" smtClean="0"/>
              <a:t>LINEs</a:t>
            </a:r>
          </a:p>
          <a:p>
            <a:pPr lvl="1"/>
            <a:r>
              <a:rPr lang="en-GB" dirty="0" smtClean="0"/>
              <a:t>SINEs</a:t>
            </a:r>
          </a:p>
          <a:p>
            <a:pPr lvl="1"/>
            <a:r>
              <a:rPr lang="en-GB" dirty="0" smtClean="0"/>
              <a:t>IS elements</a:t>
            </a:r>
          </a:p>
          <a:p>
            <a:r>
              <a:rPr lang="en-GB" dirty="0" smtClean="0"/>
              <a:t>Number, length, size</a:t>
            </a:r>
          </a:p>
          <a:p>
            <a:endParaRPr lang="en-GB" dirty="0" smtClean="0"/>
          </a:p>
          <a:p>
            <a:r>
              <a:rPr lang="en-GB" dirty="0" smtClean="0"/>
              <a:t>Best read length</a:t>
            </a:r>
          </a:p>
          <a:p>
            <a:r>
              <a:rPr lang="en-GB" dirty="0" smtClean="0"/>
              <a:t>Determine </a:t>
            </a:r>
            <a:r>
              <a:rPr lang="en-GB" dirty="0" smtClean="0"/>
              <a:t>mate-pair strategy, or decide to give up on completeness!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minimum information I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Genes</a:t>
            </a:r>
          </a:p>
          <a:p>
            <a:endParaRPr lang="en-GB" dirty="0" smtClean="0"/>
          </a:p>
          <a:p>
            <a:r>
              <a:rPr lang="en-GB" dirty="0" smtClean="0"/>
              <a:t>Regulatory regions</a:t>
            </a:r>
          </a:p>
          <a:p>
            <a:endParaRPr lang="en-GB" dirty="0" smtClean="0"/>
          </a:p>
          <a:p>
            <a:r>
              <a:rPr lang="en-GB" dirty="0" smtClean="0"/>
              <a:t>Contiguous chromosomes</a:t>
            </a:r>
          </a:p>
          <a:p>
            <a:endParaRPr lang="en-GB" dirty="0" smtClean="0"/>
          </a:p>
          <a:p>
            <a:r>
              <a:rPr lang="en-GB" dirty="0" smtClean="0"/>
              <a:t>Finished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We’re on a mission</a:t>
            </a:r>
            <a:endParaRPr lang="en-GB" dirty="0"/>
          </a:p>
        </p:txBody>
      </p:sp>
      <p:pic>
        <p:nvPicPr>
          <p:cNvPr id="10242" name="Picture 2" descr="http://www.exploringnature.org/graphics/space/moon_lan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36113"/>
            <a:ext cx="4004638" cy="3024336"/>
          </a:xfrm>
          <a:prstGeom prst="rect">
            <a:avLst/>
          </a:prstGeom>
          <a:noFill/>
        </p:spPr>
      </p:pic>
      <p:pic>
        <p:nvPicPr>
          <p:cNvPr id="10244" name="Picture 4" descr="http://cdn.hoboken411.com/wp-content/uploads/2006/04/sunshine%20deli.JPG"/>
          <p:cNvPicPr>
            <a:picLocks noChangeAspect="1" noChangeArrowheads="1"/>
          </p:cNvPicPr>
          <p:nvPr/>
        </p:nvPicPr>
        <p:blipFill>
          <a:blip r:embed="rId3" cstate="print"/>
          <a:srcRect r="24176"/>
          <a:stretch>
            <a:fillRect/>
          </a:stretch>
        </p:blipFill>
        <p:spPr bwMode="auto">
          <a:xfrm>
            <a:off x="4932040" y="1844824"/>
            <a:ext cx="3456384" cy="30243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5004465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2001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01317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2011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Hang on!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0" y="1268760"/>
            <a:ext cx="52578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0" y="3861048"/>
            <a:ext cx="4219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140967"/>
            <a:ext cx="5004048" cy="343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GB" b="1" dirty="0" smtClean="0"/>
              <a:t>Generating sequence is easy</a:t>
            </a:r>
            <a:endParaRPr 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Assembly is difficult … because of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340768"/>
            <a:ext cx="6840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 smtClean="0"/>
              <a:t>Repeats</a:t>
            </a:r>
            <a:endParaRPr lang="en-GB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581128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Size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35010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 smtClean="0"/>
              <a:t>Ploidy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55172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Contamination</a:t>
            </a: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Repeats and read length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043906"/>
            <a:ext cx="768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60232" y="587727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Difficulty levels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1328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Chlamydia genome (small, no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coli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(small, some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Eukaryotic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diploid (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 sapiens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polyploid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(wheat)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213285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Biology comes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long do you want to spend on this?</a:t>
            </a:r>
          </a:p>
          <a:p>
            <a:r>
              <a:rPr lang="en-GB" dirty="0" smtClean="0"/>
              <a:t>Where’s the value to you?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Gene finding only (RNA-</a:t>
            </a:r>
            <a:r>
              <a:rPr lang="en-GB" dirty="0" err="1" smtClean="0"/>
              <a:t>Seq</a:t>
            </a:r>
            <a:r>
              <a:rPr lang="en-GB" dirty="0" smtClean="0"/>
              <a:t>, WGS)</a:t>
            </a:r>
          </a:p>
          <a:p>
            <a:r>
              <a:rPr lang="en-GB" dirty="0" smtClean="0"/>
              <a:t>Draft incomplete</a:t>
            </a:r>
          </a:p>
          <a:p>
            <a:r>
              <a:rPr lang="en-GB" dirty="0" smtClean="0"/>
              <a:t>Draft complete</a:t>
            </a:r>
          </a:p>
          <a:p>
            <a:r>
              <a:rPr lang="en-GB" dirty="0" smtClean="0"/>
              <a:t>Contiguous / circular complete</a:t>
            </a:r>
          </a:p>
          <a:p>
            <a:r>
              <a:rPr lang="en-GB" dirty="0" smtClean="0"/>
              <a:t>Finished – </a:t>
            </a:r>
            <a:r>
              <a:rPr lang="en-GB" i="1" dirty="0" smtClean="0"/>
              <a:t>the holy grail</a:t>
            </a:r>
            <a:endParaRPr lang="en-GB" dirty="0"/>
          </a:p>
        </p:txBody>
      </p:sp>
      <p:pic>
        <p:nvPicPr>
          <p:cNvPr id="11266" name="Picture 2" descr="http://t3.gstatic.com/images?q=tbn:ANd9GcQt1aFnelhRHZpsHdjXlUL8hz57FP6E21LGWsCCmouWYb2QEotoh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365104"/>
            <a:ext cx="228600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to help you decide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have others done already?</a:t>
            </a:r>
          </a:p>
          <a:p>
            <a:r>
              <a:rPr lang="en-GB" dirty="0" smtClean="0"/>
              <a:t>Close reference available?</a:t>
            </a:r>
          </a:p>
          <a:p>
            <a:r>
              <a:rPr lang="en-GB" dirty="0" smtClean="0"/>
              <a:t>What’s your budget?</a:t>
            </a:r>
          </a:p>
          <a:p>
            <a:r>
              <a:rPr lang="en-GB" dirty="0" smtClean="0"/>
              <a:t>What’s your timescale?</a:t>
            </a:r>
          </a:p>
          <a:p>
            <a:r>
              <a:rPr lang="en-GB" dirty="0" smtClean="0"/>
              <a:t>What are your bioinformatics resources?</a:t>
            </a:r>
          </a:p>
          <a:p>
            <a:r>
              <a:rPr lang="en-GB" dirty="0" smtClean="0"/>
              <a:t>What choice of sequencing technology?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322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Planning a sequencing project</vt:lpstr>
      <vt:lpstr>We’re on a mission</vt:lpstr>
      <vt:lpstr>Hang on!</vt:lpstr>
      <vt:lpstr>Generating sequence is easy</vt:lpstr>
      <vt:lpstr>Assembly is difficult … because of</vt:lpstr>
      <vt:lpstr>Repeats and read length</vt:lpstr>
      <vt:lpstr>Difficulty levels</vt:lpstr>
      <vt:lpstr>Biology comes first</vt:lpstr>
      <vt:lpstr>Resources to help you decide</vt:lpstr>
      <vt:lpstr>Choosing a technology</vt:lpstr>
      <vt:lpstr>Slide 11</vt:lpstr>
      <vt:lpstr>Mate-pairs</vt:lpstr>
      <vt:lpstr>Bioinformatics</vt:lpstr>
      <vt:lpstr>Group Exercise</vt:lpstr>
      <vt:lpstr>What size is it?</vt:lpstr>
      <vt:lpstr>What is the repeat structure?</vt:lpstr>
      <vt:lpstr>What is the minimum information I need?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 sequencing project</dc:title>
  <dc:creator>nick</dc:creator>
  <cp:lastModifiedBy>nick</cp:lastModifiedBy>
  <cp:revision>8</cp:revision>
  <dcterms:created xsi:type="dcterms:W3CDTF">2011-10-23T08:54:49Z</dcterms:created>
  <dcterms:modified xsi:type="dcterms:W3CDTF">2011-10-23T14:34:46Z</dcterms:modified>
</cp:coreProperties>
</file>