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Default Extension="pdf" ContentType="application/pd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74" r:id="rId5"/>
    <p:sldId id="276" r:id="rId6"/>
    <p:sldId id="277" r:id="rId7"/>
    <p:sldId id="280" r:id="rId8"/>
    <p:sldId id="287" r:id="rId9"/>
    <p:sldId id="279" r:id="rId10"/>
    <p:sldId id="288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1C4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2</a:t>
            </a:r>
            <a:br>
              <a:rPr lang="en-US" sz="3000" dirty="0" smtClean="0"/>
            </a:br>
            <a:r>
              <a:rPr lang="en-US" sz="3000" b="1" i="1" dirty="0" smtClean="0"/>
              <a:t>De novo</a:t>
            </a:r>
            <a:r>
              <a:rPr lang="en-US" sz="3000" b="1" dirty="0" smtClean="0"/>
              <a:t> assembly of 454 reads with Newbler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contaminated datasets</a:t>
            </a:r>
          </a:p>
          <a:p>
            <a:pPr>
              <a:buFontTx/>
              <a:buChar char="-"/>
            </a:pPr>
            <a:r>
              <a:rPr lang="en-US" dirty="0" smtClean="0"/>
              <a:t>too low coverage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contamination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e.g. adaptors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screening'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vs</a:t>
            </a:r>
            <a:endParaRPr lang="en-US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trimming'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smtClean="0"/>
              <a:t>Trimming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adaptors.fasta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trim1 –</a:t>
            </a:r>
            <a:r>
              <a:rPr lang="en-US" sz="1800" dirty="0" err="1" smtClean="0">
                <a:latin typeface="Courier New"/>
                <a:cs typeface="Courier New"/>
              </a:rPr>
              <a:t>vs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adaptors.fasta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/>
              <a:t>Screening 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ecoli_genome.fasta</a:t>
            </a:r>
            <a:endParaRPr lang="en-US" sz="2000" dirty="0" smtClean="0"/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trim2 –</a:t>
            </a:r>
            <a:r>
              <a:rPr lang="en-US" sz="1800" dirty="0" err="1" smtClean="0">
                <a:latin typeface="Courier New"/>
                <a:cs typeface="Courier New"/>
              </a:rPr>
              <a:t>vs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ecoli_genome.fasta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 </a:t>
            </a:r>
            <a:r>
              <a:rPr lang="en-US" dirty="0" smtClean="0"/>
              <a:t>option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95569" y="2566270"/>
            <a:ext cx="7200000" cy="960000"/>
            <a:chOff x="895569" y="2706414"/>
            <a:chExt cx="7200000" cy="96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3759" y="6488668"/>
            <a:ext cx="61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www.cbcb.umd.edu/research/assembly_primer.shtml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44790" y="3526269"/>
            <a:ext cx="7550779" cy="3158635"/>
            <a:chOff x="544790" y="3526269"/>
            <a:chExt cx="7550779" cy="3158635"/>
          </a:xfrm>
        </p:grpSpPr>
        <p:grpSp>
          <p:nvGrpSpPr>
            <p:cNvPr id="10" name="Group 18"/>
            <p:cNvGrpSpPr/>
            <p:nvPr/>
          </p:nvGrpSpPr>
          <p:grpSpPr>
            <a:xfrm>
              <a:off x="544790" y="3526269"/>
              <a:ext cx="7550779" cy="3158635"/>
              <a:chOff x="544790" y="3526269"/>
              <a:chExt cx="7550779" cy="3158635"/>
            </a:xfrm>
          </p:grpSpPr>
          <p:pic>
            <p:nvPicPr>
              <p:cNvPr id="12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569" y="4993960"/>
                <a:ext cx="7200000" cy="988800"/>
              </a:xfrm>
              <a:prstGeom prst="rect">
                <a:avLst/>
              </a:prstGeom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1493346" y="4155966"/>
                <a:ext cx="1121103" cy="3065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0800000" flipV="1">
                <a:off x="2207174" y="3526269"/>
                <a:ext cx="4309241" cy="1343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4790" y="6038573"/>
                <a:ext cx="25680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Collapsed repeat consensus </a:t>
                </a:r>
                <a:endParaRPr lang="en-US" b="1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960247" y="4347629"/>
              <a:ext cx="20582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Contig </a:t>
              </a:r>
              <a:r>
                <a:rPr lang="en-US" dirty="0" err="1" smtClean="0"/>
                <a:t>orienation</a:t>
              </a:r>
              <a:r>
                <a:rPr lang="en-US" dirty="0" smtClean="0"/>
                <a:t>?</a:t>
              </a:r>
            </a:p>
            <a:p>
              <a:pPr algn="ctr"/>
              <a:r>
                <a:rPr lang="en-US" dirty="0" smtClean="0"/>
                <a:t>Contig order?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46091" y="3615346"/>
            <a:ext cx="4355269" cy="1156380"/>
            <a:chOff x="1946091" y="3579400"/>
            <a:chExt cx="4355269" cy="1156380"/>
          </a:xfrm>
        </p:grpSpPr>
        <p:sp>
          <p:nvSpPr>
            <p:cNvPr id="16" name="Right Arrow 15"/>
            <p:cNvSpPr/>
            <p:nvPr/>
          </p:nvSpPr>
          <p:spPr>
            <a:xfrm rot="17319107">
              <a:off x="1628983" y="3896508"/>
              <a:ext cx="1156380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20582797">
              <a:off x="2199202" y="3837488"/>
              <a:ext cx="4102158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r>
              <a:rPr lang="en-US" dirty="0" smtClean="0"/>
              <a:t>adds repeat consensus sequence in gaps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start a newbler assembly</a:t>
            </a:r>
          </a:p>
          <a:p>
            <a:r>
              <a:rPr lang="en-US" dirty="0" smtClean="0"/>
              <a:t>basic understanding of </a:t>
            </a:r>
            <a:r>
              <a:rPr lang="en-US" dirty="0" smtClean="0"/>
              <a:t>parameters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Check out my blog ('manual') at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contig.wordpress.com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input</a:t>
            </a:r>
          </a:p>
          <a:p>
            <a:pPr algn="ctr">
              <a:buFontTx/>
              <a:buChar char="-"/>
            </a:pPr>
            <a:r>
              <a:rPr lang="en-US" dirty="0" smtClean="0"/>
              <a:t>parameters</a:t>
            </a:r>
          </a:p>
          <a:p>
            <a:pPr algn="ctr">
              <a:buFontTx/>
              <a:buChar char="-"/>
            </a:pPr>
            <a:r>
              <a:rPr lang="en-US" dirty="0" smtClean="0"/>
              <a:t>output</a:t>
            </a:r>
          </a:p>
          <a:p>
            <a:pPr algn="ctr">
              <a:buFontTx/>
              <a:buChar char="-"/>
            </a:pPr>
            <a:r>
              <a:rPr lang="en-US" dirty="0" smtClean="0"/>
              <a:t>much much more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	1) GS FLX+ reads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peak at 800 bases</a:t>
            </a:r>
          </a:p>
          <a:p>
            <a:r>
              <a:rPr lang="en-US" dirty="0" smtClean="0"/>
              <a:t>	2) 8 kb Paired End (Mate Pair) run</a:t>
            </a:r>
          </a:p>
          <a:p>
            <a:endParaRPr lang="en-US" dirty="0" smtClean="0"/>
          </a:p>
          <a:p>
            <a:r>
              <a:rPr lang="en-US" dirty="0" smtClean="0"/>
              <a:t>Newbler 2.6</a:t>
            </a:r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can we get one scaffold per chromosome?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Start your assembly</a:t>
            </a:r>
          </a:p>
          <a:p>
            <a:pPr algn="ctr"/>
            <a:endParaRPr lang="en-US" dirty="0" smtClean="0"/>
          </a:p>
          <a:p>
            <a:pPr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around 45 minutes</a:t>
            </a:r>
          </a:p>
          <a:p>
            <a:pPr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while we </a:t>
            </a:r>
            <a:r>
              <a:rPr lang="en-US" dirty="0" smtClean="0">
                <a:sym typeface="Wingdings"/>
              </a:rPr>
              <a:t>wait:</a:t>
            </a:r>
          </a:p>
          <a:p>
            <a:pPr algn="ctr"/>
            <a:r>
              <a:rPr lang="en-US" dirty="0" smtClean="0">
                <a:sym typeface="Wingdings"/>
              </a:rPr>
              <a:t>more slides on newbler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</p:txBody>
      </p:sp>
      <p:sp>
        <p:nvSpPr>
          <p:cNvPr id="7" name="Oval 6"/>
          <p:cNvSpPr/>
          <p:nvPr/>
        </p:nvSpPr>
        <p:spPr>
          <a:xfrm>
            <a:off x="2566276" y="3512207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00331" y="3506952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 flipV="1">
            <a:off x="2986690" y="3712780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4755" y="3142875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5086" y="313762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3765" y="3739196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208" t="5547" r="3559" b="17581"/>
              <a:stretch>
                <a:fillRect/>
              </a:stretch>
            </p:blipFill>
          </mc:Choice>
          <mc:Fallback>
            <p:blipFill>
              <a:blip r:embed="rId3"/>
              <a:srcRect l="2208" t="5547" r="3559" b="17581"/>
              <a:stretch>
                <a:fillRect/>
              </a:stretch>
            </p:blipFill>
          </mc:Fallback>
        </mc:AlternateContent>
        <p:spPr>
          <a:xfrm>
            <a:off x="2706414" y="4440621"/>
            <a:ext cx="5980386" cy="173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length</a:t>
            </a:r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-ml</a:t>
            </a:r>
          </a:p>
          <a:p>
            <a:pPr lvl="2"/>
            <a:r>
              <a:rPr lang="en-US" dirty="0" smtClean="0"/>
              <a:t>default 40 (bases)</a:t>
            </a:r>
          </a:p>
          <a:p>
            <a:pPr lvl="2"/>
            <a:r>
              <a:rPr lang="en-US" dirty="0" smtClean="0"/>
              <a:t>can be anything of at least 1 bases</a:t>
            </a:r>
          </a:p>
          <a:p>
            <a:pPr lvl="2">
              <a:buNone/>
            </a:pPr>
            <a:r>
              <a:rPr lang="en-US" dirty="0" smtClean="0"/>
              <a:t>OR </a:t>
            </a:r>
          </a:p>
          <a:p>
            <a:pPr lvl="2"/>
            <a:r>
              <a:rPr lang="en-US" dirty="0" smtClean="0"/>
              <a:t>% of the read length (1-100%)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length</a:t>
            </a:r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-mi</a:t>
            </a:r>
          </a:p>
          <a:p>
            <a:pPr lvl="2"/>
            <a:r>
              <a:rPr lang="en-US" dirty="0" smtClean="0"/>
              <a:t>default 90 (%)</a:t>
            </a:r>
          </a:p>
          <a:p>
            <a:pPr lvl="2"/>
            <a:r>
              <a:rPr lang="en-US" dirty="0" smtClean="0"/>
              <a:t>can be anything between 1-100%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err="1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stringent -ml 100 -mi 98%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err="1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loose -ml 30 -mi 80%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358</Words>
  <Application>Microsoft Macintosh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Practical 2 De novo assembly of 454 reads with Newbler</vt:lpstr>
      <vt:lpstr>Learning objectives</vt:lpstr>
      <vt:lpstr>Newbler</vt:lpstr>
      <vt:lpstr>Practical 2</vt:lpstr>
      <vt:lpstr>Practical 2</vt:lpstr>
      <vt:lpstr>Read alignment</vt:lpstr>
      <vt:lpstr>Read alignment</vt:lpstr>
      <vt:lpstr>Read alignment</vt:lpstr>
      <vt:lpstr>Read alignment</vt:lpstr>
      <vt:lpstr>Read alignment</vt:lpstr>
      <vt:lpstr>Read trimming</vt:lpstr>
      <vt:lpstr>Read trimming</vt:lpstr>
      <vt:lpstr>Read trimming</vt:lpstr>
      <vt:lpstr>Scaffold gap filling</vt:lpstr>
      <vt:lpstr>Scaffold gap filling</vt:lpstr>
    </vt:vector>
  </TitlesOfParts>
  <Company>UiO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Lex Nederbragt</cp:lastModifiedBy>
  <cp:revision>70</cp:revision>
  <dcterms:created xsi:type="dcterms:W3CDTF">2011-10-20T07:42:20Z</dcterms:created>
  <dcterms:modified xsi:type="dcterms:W3CDTF">2011-10-20T08:19:12Z</dcterms:modified>
</cp:coreProperties>
</file>