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docProps/core.xml" ContentType="application/vnd.openxmlformats-package.core-propertie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Default Extension="pdf" ContentType="application/pdf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1C48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20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resProps" Target="presProp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7CDE-E91F-D348-A70E-2B7B84391936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939A-4F4D-2448-A36A-75AA145DA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  <a:p>
            <a:pPr lvl="1"/>
            <a:r>
              <a:rPr lang="nb-NO" dirty="0" err="1" smtClean="0"/>
              <a:t>Second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err="1" smtClean="0"/>
              <a:t>Third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err="1" smtClean="0"/>
              <a:t>Fifth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df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Practical 6</a:t>
            </a:r>
            <a:br>
              <a:rPr lang="en-US" sz="3000" dirty="0" smtClean="0"/>
            </a:br>
            <a:r>
              <a:rPr lang="en-US" sz="3000" b="1" dirty="0" smtClean="0"/>
              <a:t>Hybrid</a:t>
            </a:r>
            <a:r>
              <a:rPr lang="en-US" sz="3000" b="1" i="1" dirty="0" smtClean="0"/>
              <a:t> de novo </a:t>
            </a:r>
            <a:r>
              <a:rPr lang="en-US" sz="3000" b="1" dirty="0" smtClean="0"/>
              <a:t>assembly</a:t>
            </a:r>
            <a:endParaRPr lang="en-US" sz="3000" b="1" dirty="0"/>
          </a:p>
        </p:txBody>
      </p:sp>
      <p:pic>
        <p:nvPicPr>
          <p:cNvPr id="4" name="Picture 9" descr="CEES-brukket-sor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4809"/>
            <a:ext cx="2040759" cy="11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SC_logo_original_RG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01" y="385114"/>
            <a:ext cx="5578598" cy="1187389"/>
          </a:xfrm>
          <a:prstGeom prst="rect">
            <a:avLst/>
          </a:prstGeom>
        </p:spPr>
      </p:pic>
      <p:pic>
        <p:nvPicPr>
          <p:cNvPr id="7" name="Picture 6" descr="uio-logo-we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5486400"/>
            <a:ext cx="1371600" cy="1371600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newbler with 454 + </a:t>
            </a:r>
            <a:r>
              <a:rPr lang="en-US" dirty="0" err="1" smtClean="0"/>
              <a:t>illumina</a:t>
            </a:r>
            <a:endParaRPr lang="en-US" dirty="0" smtClean="0"/>
          </a:p>
          <a:p>
            <a:pPr algn="ctr"/>
            <a:r>
              <a:rPr lang="en-US" dirty="0" smtClean="0"/>
              <a:t>=</a:t>
            </a:r>
            <a:endParaRPr lang="en-US" dirty="0" smtClean="0"/>
          </a:p>
          <a:p>
            <a:pPr algn="ctr"/>
            <a:r>
              <a:rPr lang="en-US" smtClean="0"/>
              <a:t>longer </a:t>
            </a:r>
            <a:r>
              <a:rPr lang="en-US" dirty="0" smtClean="0"/>
              <a:t>running time!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able to judge the effect of adding </a:t>
            </a:r>
            <a:r>
              <a:rPr lang="en-US" dirty="0" err="1" smtClean="0"/>
              <a:t>miseq</a:t>
            </a:r>
            <a:r>
              <a:rPr lang="en-US" dirty="0" smtClean="0"/>
              <a:t> reads to a 454 read dataset using newbler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using different technologies</a:t>
            </a:r>
            <a:endParaRPr lang="en-US" dirty="0" smtClean="0"/>
          </a:p>
          <a:p>
            <a:pPr algn="ctr"/>
            <a:r>
              <a:rPr lang="en-US" dirty="0" smtClean="0"/>
              <a:t>for one assembly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Sanger, 454, </a:t>
            </a:r>
            <a:r>
              <a:rPr lang="en-US" dirty="0" err="1" smtClean="0"/>
              <a:t>Illumina</a:t>
            </a:r>
            <a:r>
              <a:rPr lang="en-US" dirty="0" smtClean="0"/>
              <a:t>, </a:t>
            </a:r>
            <a:r>
              <a:rPr lang="en-US" dirty="0" err="1" smtClean="0"/>
              <a:t>PacBio</a:t>
            </a:r>
            <a:r>
              <a:rPr lang="en-US" dirty="0" smtClean="0"/>
              <a:t>, ...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Challenge: short read + long reads</a:t>
            </a:r>
          </a:p>
          <a:p>
            <a:pPr>
              <a:buFont typeface="Wingdings" charset="2"/>
              <a:buChar char="à"/>
            </a:pPr>
            <a:r>
              <a:rPr lang="en-US" dirty="0" smtClean="0"/>
              <a:t>use de </a:t>
            </a:r>
            <a:r>
              <a:rPr lang="en-US" dirty="0" err="1" smtClean="0"/>
              <a:t>Bruijn</a:t>
            </a:r>
            <a:r>
              <a:rPr lang="en-US" dirty="0" smtClean="0"/>
              <a:t> graph?</a:t>
            </a:r>
          </a:p>
          <a:p>
            <a:pPr>
              <a:buFont typeface="Wingdings" charset="2"/>
              <a:buChar char="à"/>
            </a:pPr>
            <a:r>
              <a:rPr lang="en-US" dirty="0" smtClean="0"/>
              <a:t>use Overlap Layout Consensus?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Use a single program with all data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Correct assembly with data from other technology/technologies</a:t>
            </a:r>
            <a:endParaRPr lang="en-US" dirty="0" smtClean="0"/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Use different programs for each dataset</a:t>
            </a:r>
          </a:p>
          <a:p>
            <a:pPr algn="ctr"/>
            <a:r>
              <a:rPr lang="en-US" dirty="0" smtClean="0"/>
              <a:t>merge into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assembly</a:t>
            </a:r>
            <a:endParaRPr lang="en-US" dirty="0"/>
          </a:p>
        </p:txBody>
      </p:sp>
      <p:pic>
        <p:nvPicPr>
          <p:cNvPr id="6" name="Content Placeholder 5" descr="journal.pone.0017915.g001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991" r="-2121"/>
              <a:stretch>
                <a:fillRect/>
              </a:stretch>
            </p:blipFill>
          </mc:Choice>
          <mc:Fallback>
            <p:blipFill>
              <a:blip r:embed="rId3"/>
              <a:srcRect l="-1991" r="-2121"/>
              <a:stretch>
                <a:fillRect/>
              </a:stretch>
            </p:blipFill>
          </mc:Fallback>
        </mc:AlternateContent>
        <p:spPr>
          <a:xfrm>
            <a:off x="958428" y="1600200"/>
            <a:ext cx="7236129" cy="4525963"/>
          </a:xfrm>
        </p:spPr>
      </p:pic>
      <p:sp>
        <p:nvSpPr>
          <p:cNvPr id="10" name="Rectangle 9"/>
          <p:cNvSpPr/>
          <p:nvPr/>
        </p:nvSpPr>
        <p:spPr>
          <a:xfrm>
            <a:off x="5986578" y="6488668"/>
            <a:ext cx="3029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err="1" smtClean="0"/>
              <a:t>Zhang</a:t>
            </a:r>
            <a:r>
              <a:rPr lang="nb-NO" dirty="0" smtClean="0"/>
              <a:t> et al. </a:t>
            </a:r>
            <a:r>
              <a:rPr lang="nb-NO" dirty="0" err="1" smtClean="0"/>
              <a:t>PLoSOne</a:t>
            </a:r>
            <a:r>
              <a:rPr lang="nb-NO" dirty="0" smtClean="0"/>
              <a:t> 2011</a:t>
            </a:r>
            <a:endParaRPr lang="nb-NO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2228587"/>
            <a:ext cx="6397506" cy="4629413"/>
            <a:chOff x="0" y="2228587"/>
            <a:chExt cx="6397506" cy="4629413"/>
          </a:xfrm>
        </p:grpSpPr>
        <p:sp>
          <p:nvSpPr>
            <p:cNvPr id="11" name="Rectangle 10"/>
            <p:cNvSpPr/>
            <p:nvPr/>
          </p:nvSpPr>
          <p:spPr>
            <a:xfrm>
              <a:off x="0" y="6488668"/>
              <a:ext cx="58995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http://www.crystalinks.com/blackholeeye350.jpg</a:t>
              </a:r>
              <a:endParaRPr lang="en-US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rcRect l="31234" r="28876"/>
            <a:stretch>
              <a:fillRect/>
            </a:stretch>
          </p:blipFill>
          <p:spPr>
            <a:xfrm>
              <a:off x="4936308" y="2228587"/>
              <a:ext cx="1461198" cy="2930485"/>
            </a:xfrm>
            <a:prstGeom prst="rect">
              <a:avLst/>
            </a:prstGeom>
          </p:spPr>
        </p:pic>
      </p:grpSp>
      <p:sp>
        <p:nvSpPr>
          <p:cNvPr id="13" name="Oval 12"/>
          <p:cNvSpPr/>
          <p:nvPr/>
        </p:nvSpPr>
        <p:spPr>
          <a:xfrm>
            <a:off x="5211451" y="5559488"/>
            <a:ext cx="775128" cy="566675"/>
          </a:xfrm>
          <a:prstGeom prst="ellips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assembly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Celera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/>
              <a:t>sanger</a:t>
            </a:r>
            <a:r>
              <a:rPr lang="en-US" dirty="0" smtClean="0"/>
              <a:t>, 454 and </a:t>
            </a:r>
            <a:r>
              <a:rPr lang="en-US" dirty="0" err="1" smtClean="0"/>
              <a:t>Illumina</a:t>
            </a:r>
            <a:r>
              <a:rPr lang="en-US" dirty="0" smtClean="0"/>
              <a:t> (forthcoming)</a:t>
            </a:r>
          </a:p>
          <a:p>
            <a:r>
              <a:rPr lang="en-US" dirty="0" smtClean="0"/>
              <a:t>Ray, Abyss, ...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	</a:t>
            </a:r>
            <a:r>
              <a:rPr lang="en-US" dirty="0" smtClean="0"/>
              <a:t>454 and </a:t>
            </a:r>
            <a:r>
              <a:rPr lang="en-US" dirty="0" err="1" smtClean="0"/>
              <a:t>Illumina</a:t>
            </a:r>
            <a:endParaRPr lang="en-US" dirty="0" smtClean="0"/>
          </a:p>
          <a:p>
            <a:r>
              <a:rPr lang="en-US" dirty="0" smtClean="0"/>
              <a:t>Newbler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	454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/>
              <a:t>Illumina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Does it work?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Are we there yet?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</a:p>
          <a:p>
            <a:pPr>
              <a:buFont typeface="Wingdings" pitchFamily="30" charset="2"/>
              <a:buChar char="à"/>
            </a:pPr>
            <a:r>
              <a:rPr lang="en-US" dirty="0" smtClean="0">
                <a:sym typeface="Wingdings"/>
              </a:rPr>
              <a:t>454 as before</a:t>
            </a:r>
          </a:p>
          <a:p>
            <a:pPr>
              <a:buFont typeface="Wingdings" pitchFamily="30" charset="2"/>
              <a:buChar char="à"/>
            </a:pPr>
            <a:r>
              <a:rPr lang="en-US" dirty="0" err="1" smtClean="0">
                <a:sym typeface="Wingdings"/>
              </a:rPr>
              <a:t>miseq</a:t>
            </a:r>
            <a:r>
              <a:rPr lang="en-US" dirty="0" smtClean="0">
                <a:sym typeface="Wingdings"/>
              </a:rPr>
              <a:t> as before</a:t>
            </a:r>
          </a:p>
          <a:p>
            <a:r>
              <a:rPr lang="en-US" dirty="0" smtClean="0">
                <a:sym typeface="Wingdings"/>
              </a:rPr>
              <a:t>Program</a:t>
            </a:r>
          </a:p>
          <a:p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newbler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8242</TotalTime>
  <Words>185</Words>
  <Application>Microsoft Macintosh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Practical 6 Hybrid de novo assembly</vt:lpstr>
      <vt:lpstr>Learning objectives</vt:lpstr>
      <vt:lpstr>Hybrid assembly</vt:lpstr>
      <vt:lpstr>Hybrid assembly</vt:lpstr>
      <vt:lpstr>Hybrid assembly</vt:lpstr>
      <vt:lpstr>Hybrid assembly</vt:lpstr>
      <vt:lpstr>Hybrid assembly options</vt:lpstr>
      <vt:lpstr>Hybrid assembly</vt:lpstr>
      <vt:lpstr>Practical 6</vt:lpstr>
      <vt:lpstr>Practical 6</vt:lpstr>
    </vt:vector>
  </TitlesOfParts>
  <Company>UiO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sequence a large eukaryotic genome and how we sequenced the cod genome</dc:title>
  <dc:creator>Lex Nederbragt</dc:creator>
  <cp:lastModifiedBy>Lex Nederbragt</cp:lastModifiedBy>
  <cp:revision>73</cp:revision>
  <dcterms:created xsi:type="dcterms:W3CDTF">2011-10-20T07:42:14Z</dcterms:created>
  <dcterms:modified xsi:type="dcterms:W3CDTF">2011-10-20T09:16:07Z</dcterms:modified>
</cp:coreProperties>
</file>