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8" r:id="rId7"/>
    <p:sldId id="267" r:id="rId8"/>
    <p:sldId id="266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EEBCDC05-BEFE-AD4C-B000-E83180D326A4}" type="presOf" srcId="{C31672CD-A6DA-0947-88DC-4AC475C7D94C}" destId="{4688A66D-FCFF-B74B-9D85-CF9CEE7BE925}" srcOrd="0" destOrd="0" presId="urn:microsoft.com/office/officeart/2005/8/layout/vProcess5"/>
    <dgm:cxn modelId="{1E3B2500-8247-A04F-8CDB-573212B33E7D}" type="presOf" srcId="{807A1DB1-303A-3645-9D61-5ABFB53468DF}" destId="{3EC282C0-3B33-AC43-B3C9-EEF6EDEFBD7A}" srcOrd="0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BCED3574-52F8-2240-869C-864367E4A178}" type="presOf" srcId="{692F79ED-0479-1D41-BA06-C21777F69308}" destId="{3B11D3C1-FD2C-6249-B36E-6FF0759A07A8}" srcOrd="1" destOrd="0" presId="urn:microsoft.com/office/officeart/2005/8/layout/vProcess5"/>
    <dgm:cxn modelId="{299F0A9F-3AB5-044E-AF89-4316BFF04602}" type="presOf" srcId="{A90563CB-9AA7-7A4F-A2D3-1833EB33F096}" destId="{4DFCC841-CB5F-4C46-9594-2A7DE8DC21A1}" srcOrd="1" destOrd="0" presId="urn:microsoft.com/office/officeart/2005/8/layout/vProcess5"/>
    <dgm:cxn modelId="{B18C5664-DAC6-3C42-825E-4B8FD05B3642}" type="presOf" srcId="{692F79ED-0479-1D41-BA06-C21777F69308}" destId="{A3BF7273-3BEC-A246-BDA7-7AF3F91C0396}" srcOrd="0" destOrd="0" presId="urn:microsoft.com/office/officeart/2005/8/layout/vProcess5"/>
    <dgm:cxn modelId="{A2130B93-158F-AA44-AD84-67DF8D23D5D8}" type="presOf" srcId="{FFF8F105-7544-6246-8E26-92C3C6582802}" destId="{932020CA-DD87-034E-892F-7240B97A33F4}" srcOrd="1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8CE62E3F-CA07-3145-BF38-F33418D747C1}" type="presOf" srcId="{FFF8F105-7544-6246-8E26-92C3C6582802}" destId="{BA6C3F20-179C-0F49-AC99-48D8818599E0}" srcOrd="0" destOrd="0" presId="urn:microsoft.com/office/officeart/2005/8/layout/vProcess5"/>
    <dgm:cxn modelId="{F63A4A40-6BFE-024C-A3B5-65320C1D33F8}" type="presOf" srcId="{A90563CB-9AA7-7A4F-A2D3-1833EB33F096}" destId="{D0761090-07EF-BD47-B071-397EFFE7E36F}" srcOrd="0" destOrd="0" presId="urn:microsoft.com/office/officeart/2005/8/layout/vProcess5"/>
    <dgm:cxn modelId="{F6B80773-767F-9746-94A0-EE6A6352EEF0}" type="presOf" srcId="{3DA9F03A-58B3-6E42-97B6-C82F6BE4AC02}" destId="{C4B592D7-4E5A-B64E-BF10-A30B3260B69F}" srcOrd="0" destOrd="0" presId="urn:microsoft.com/office/officeart/2005/8/layout/vProcess5"/>
    <dgm:cxn modelId="{BE9DD6DE-16EC-AC43-A2C4-A51E4DF4740E}" type="presParOf" srcId="{C4B592D7-4E5A-B64E-BF10-A30B3260B69F}" destId="{4BB2A4A9-8C7A-474F-8689-FB35A9AA34A9}" srcOrd="0" destOrd="0" presId="urn:microsoft.com/office/officeart/2005/8/layout/vProcess5"/>
    <dgm:cxn modelId="{313452E7-98EC-0F4B-B8B2-7A0ABA8CA435}" type="presParOf" srcId="{C4B592D7-4E5A-B64E-BF10-A30B3260B69F}" destId="{A3BF7273-3BEC-A246-BDA7-7AF3F91C0396}" srcOrd="1" destOrd="0" presId="urn:microsoft.com/office/officeart/2005/8/layout/vProcess5"/>
    <dgm:cxn modelId="{D4EDEC8C-A918-7F4E-ADB9-43873E510904}" type="presParOf" srcId="{C4B592D7-4E5A-B64E-BF10-A30B3260B69F}" destId="{BA6C3F20-179C-0F49-AC99-48D8818599E0}" srcOrd="2" destOrd="0" presId="urn:microsoft.com/office/officeart/2005/8/layout/vProcess5"/>
    <dgm:cxn modelId="{0E2484C3-E3D8-5345-8635-7E6AB84BA64D}" type="presParOf" srcId="{C4B592D7-4E5A-B64E-BF10-A30B3260B69F}" destId="{D0761090-07EF-BD47-B071-397EFFE7E36F}" srcOrd="3" destOrd="0" presId="urn:microsoft.com/office/officeart/2005/8/layout/vProcess5"/>
    <dgm:cxn modelId="{1C73B6FB-CDFF-5B48-9F8C-09801BCEF7F5}" type="presParOf" srcId="{C4B592D7-4E5A-B64E-BF10-A30B3260B69F}" destId="{3EC282C0-3B33-AC43-B3C9-EEF6EDEFBD7A}" srcOrd="4" destOrd="0" presId="urn:microsoft.com/office/officeart/2005/8/layout/vProcess5"/>
    <dgm:cxn modelId="{8C51258F-B5F0-8540-AF7A-0E5FDD21F26F}" type="presParOf" srcId="{C4B592D7-4E5A-B64E-BF10-A30B3260B69F}" destId="{4688A66D-FCFF-B74B-9D85-CF9CEE7BE925}" srcOrd="5" destOrd="0" presId="urn:microsoft.com/office/officeart/2005/8/layout/vProcess5"/>
    <dgm:cxn modelId="{F639739B-F03C-0F41-91FD-A743645E3A87}" type="presParOf" srcId="{C4B592D7-4E5A-B64E-BF10-A30B3260B69F}" destId="{3B11D3C1-FD2C-6249-B36E-6FF0759A07A8}" srcOrd="6" destOrd="0" presId="urn:microsoft.com/office/officeart/2005/8/layout/vProcess5"/>
    <dgm:cxn modelId="{38ACC125-FA2D-2547-8618-8D8680F6DCF2}" type="presParOf" srcId="{C4B592D7-4E5A-B64E-BF10-A30B3260B69F}" destId="{932020CA-DD87-034E-892F-7240B97A33F4}" srcOrd="7" destOrd="0" presId="urn:microsoft.com/office/officeart/2005/8/layout/vProcess5"/>
    <dgm:cxn modelId="{B7EB630F-FED4-1D49-8476-5926EBB527FD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reads</a:t>
          </a:r>
          <a:endParaRPr lang="en-US" sz="3500" kern="1200" dirty="0"/>
        </a:p>
      </dsp:txBody>
      <dsp:txXfrm>
        <a:off x="23880" y="23880"/>
        <a:ext cx="3501927" cy="76758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contigs</a:t>
          </a:r>
          <a:endParaRPr lang="en-US" sz="3500" kern="1200" dirty="0"/>
        </a:p>
      </dsp:txBody>
      <dsp:txXfrm>
        <a:off x="410504" y="975109"/>
        <a:ext cx="3417386" cy="76758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scaffolds</a:t>
          </a:r>
          <a:endParaRPr lang="en-US" sz="3500" kern="1200" dirty="0"/>
        </a:p>
      </dsp:txBody>
      <dsp:txXfrm>
        <a:off x="797128" y="1926339"/>
        <a:ext cx="3417386" cy="76758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971013" y="618299"/>
        <a:ext cx="291485" cy="398803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357637" y="1564093"/>
        <a:ext cx="291485" cy="39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3</a:t>
            </a:r>
            <a:br>
              <a:rPr lang="en-US" sz="3000" dirty="0" smtClean="0"/>
            </a:br>
            <a:r>
              <a:rPr lang="en-US" sz="3000" b="1" dirty="0" smtClean="0"/>
              <a:t>Newbler output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High N50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better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BUT</a:t>
            </a:r>
          </a:p>
          <a:p>
            <a:pPr algn="ctr"/>
            <a:r>
              <a:rPr lang="en-US" dirty="0" smtClean="0"/>
              <a:t>says nothing of quality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441"/>
          <a:stretch/>
        </p:blipFill>
        <p:spPr>
          <a:xfrm>
            <a:off x="5100583" y="1750192"/>
            <a:ext cx="2691261" cy="1561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Reports contig N50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minimum length 500 </a:t>
            </a:r>
            <a:r>
              <a:rPr lang="en-US" dirty="0" err="1" smtClean="0">
                <a:sym typeface="Wingdings"/>
              </a:rPr>
              <a:t>bp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so-called 'large' contigs</a:t>
            </a:r>
          </a:p>
          <a:p>
            <a:pPr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reports scaffold N50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3181"/>
          <a:stretch/>
        </p:blipFill>
        <p:spPr>
          <a:xfrm>
            <a:off x="5238351" y="4011449"/>
            <a:ext cx="2425056" cy="1520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Newbler scaffolds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two or more contigs with </a:t>
            </a:r>
            <a:r>
              <a:rPr lang="en-US" dirty="0" err="1" smtClean="0">
                <a:sym typeface="Wingdings"/>
              </a:rPr>
              <a:t>gap(s</a:t>
            </a:r>
            <a:r>
              <a:rPr lang="en-US" dirty="0" smtClean="0">
                <a:sym typeface="Wingdings"/>
              </a:rPr>
              <a:t>)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unscaffolded contigs of at least 2 kb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Assemblathon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assemblathon_stats.pl</a:t>
            </a:r>
            <a:r>
              <a:rPr lang="en-US" dirty="0" smtClean="0"/>
              <a:t> script</a:t>
            </a:r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many metrics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Tablet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32" y="2243465"/>
            <a:ext cx="5998629" cy="43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bioinf.scri.ac.uk</a:t>
            </a:r>
            <a:r>
              <a:rPr lang="en-US" dirty="0" smtClean="0"/>
              <a:t>/tablet/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'ace' file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contigs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alignments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sequences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no scaffolding info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Homopolymer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2543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u="sng" dirty="0" smtClean="0">
                <a:latin typeface="Courier New"/>
                <a:cs typeface="Courier New"/>
              </a:rPr>
              <a:t>AGAAAGTCAGCGGCAAATTTGGTTTTAGACGAA-TTGTCCCTTTGACATAACGACTAAAGG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4480375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53730" y="28544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53730" y="367573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53730" y="419008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06095" y="2564187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4" y="1139453"/>
            <a:ext cx="142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Undercall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 two reads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0803" y="1139453"/>
            <a:ext cx="159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Overcall </a:t>
            </a:r>
          </a:p>
          <a:p>
            <a:pPr algn="ctr"/>
            <a:r>
              <a:rPr lang="en-US" dirty="0" smtClean="0"/>
              <a:t>in three reads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9400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17445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5289809"/>
            <a:ext cx="142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Consensus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 rot="16200000" flipH="1">
            <a:off x="2750614" y="2035784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660451" y="2035785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locate  </a:t>
            </a:r>
            <a:r>
              <a:rPr lang="en-US" smtClean="0"/>
              <a:t>and obtain relevant </a:t>
            </a:r>
            <a:r>
              <a:rPr lang="en-US" dirty="0" smtClean="0"/>
              <a:t>metrics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454NewblerMetrics.txt file</a:t>
            </a:r>
          </a:p>
          <a:p>
            <a:pPr lvl="1">
              <a:buFont typeface="Wingdings" charset="2"/>
              <a:buChar char="à"/>
            </a:pPr>
            <a:r>
              <a:rPr lang="en-US" dirty="0" err="1" smtClean="0">
                <a:sym typeface="Wingdings"/>
              </a:rPr>
              <a:t>assemblathon</a:t>
            </a:r>
            <a:r>
              <a:rPr lang="en-US" dirty="0" smtClean="0">
                <a:sym typeface="Wingdings"/>
              </a:rPr>
              <a:t> script</a:t>
            </a:r>
          </a:p>
          <a:p>
            <a:pPr>
              <a:buFont typeface="Wingdings" charset="2"/>
              <a:buChar char="à"/>
            </a:pPr>
            <a:endParaRPr lang="en-US" dirty="0" smtClean="0"/>
          </a:p>
          <a:p>
            <a:r>
              <a:rPr lang="en-US" dirty="0" smtClean="0"/>
              <a:t>How to find contigs and scaffold</a:t>
            </a:r>
          </a:p>
          <a:p>
            <a:endParaRPr lang="en-US" dirty="0" smtClean="0"/>
          </a:p>
          <a:p>
            <a:r>
              <a:rPr lang="en-US" dirty="0" smtClean="0"/>
              <a:t>How to inspect alignments</a:t>
            </a:r>
          </a:p>
          <a:p>
            <a:pPr lvl="1">
              <a:buFont typeface="Wingdings" charset="2"/>
              <a:buChar char="à"/>
            </a:pPr>
            <a:r>
              <a:rPr lang="en-US" dirty="0" smtClean="0"/>
              <a:t>Tablet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15250" r="40927"/>
          <a:stretch>
            <a:fillRect/>
          </a:stretch>
        </p:blipFill>
        <p:spPr>
          <a:xfrm>
            <a:off x="469295" y="4386394"/>
            <a:ext cx="3023809" cy="94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8887" r="29284"/>
          <a:stretch>
            <a:fillRect/>
          </a:stretch>
        </p:blipFill>
        <p:spPr>
          <a:xfrm>
            <a:off x="157238" y="1802194"/>
            <a:ext cx="3011715" cy="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get?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31873" t="40398" r="11886"/>
          <a:stretch>
            <a:fillRect/>
          </a:stretch>
        </p:blipFill>
        <p:spPr>
          <a:xfrm>
            <a:off x="5574695" y="2943619"/>
            <a:ext cx="3569305" cy="1342571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scaffolds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pPr lvl="1"/>
            <a:r>
              <a:rPr lang="en-US" dirty="0" smtClean="0"/>
              <a:t>how many gaps </a:t>
            </a:r>
          </a:p>
          <a:p>
            <a:pPr lvl="1"/>
            <a:r>
              <a:rPr lang="en-US" dirty="0" smtClean="0"/>
              <a:t>total gap bases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 t="46666"/>
          <a:stretch>
            <a:fillRect/>
          </a:stretch>
        </p:blipFill>
        <p:spPr bwMode="auto">
          <a:xfrm>
            <a:off x="230400" y="2909562"/>
            <a:ext cx="8913600" cy="28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TextBox 4"/>
          <p:cNvSpPr txBox="1">
            <a:spLocks noChangeArrowheads="1"/>
          </p:cNvSpPr>
          <p:nvPr/>
        </p:nvSpPr>
        <p:spPr bwMode="auto">
          <a:xfrm>
            <a:off x="3699361" y="6271859"/>
            <a:ext cx="5225760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sz="1600" i="1" dirty="0"/>
              <a:t>Thomas Keane and Jan </a:t>
            </a:r>
            <a:r>
              <a:rPr lang="en-GB" sz="1600" i="1" dirty="0" err="1"/>
              <a:t>Aerts</a:t>
            </a:r>
            <a:r>
              <a:rPr lang="en-GB" sz="1600" i="1" dirty="0"/>
              <a:t>, </a:t>
            </a:r>
            <a:r>
              <a:rPr lang="en-GB" sz="1600" i="1" dirty="0" err="1"/>
              <a:t>Wellcome</a:t>
            </a:r>
            <a:r>
              <a:rPr lang="en-GB" sz="1600" i="1" dirty="0"/>
              <a:t> Trust Sanger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828" y="5298231"/>
            <a:ext cx="241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of lengths: 56 kb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OR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Shortest of the longest contigs that together make up 50% of the assembly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longer N50 is better</a:t>
            </a:r>
          </a:p>
          <a:p>
            <a:pPr marL="0" indent="0"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marL="0" indent="0" algn="ctr"/>
            <a:r>
              <a:rPr lang="en-US" dirty="0" smtClean="0">
                <a:sym typeface="Wingdings"/>
              </a:rPr>
              <a:t>N50 count:</a:t>
            </a:r>
          </a:p>
          <a:p>
            <a:pPr marL="0" indent="0" algn="ctr"/>
            <a:r>
              <a:rPr lang="en-US" dirty="0" smtClean="0">
                <a:sym typeface="Wingdings"/>
              </a:rPr>
              <a:t>number of contigs of at least N50 size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N50 – NG50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N50:</a:t>
            </a:r>
          </a:p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NG50:</a:t>
            </a:r>
          </a:p>
          <a:p>
            <a:pPr marL="0" indent="0" algn="ctr"/>
            <a:r>
              <a:rPr lang="en-US" dirty="0" smtClean="0"/>
              <a:t>Replace 'total bases' with 'genome length'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Minimum contig length influences N50</a:t>
            </a:r>
          </a:p>
          <a:p>
            <a:pPr algn="ctr"/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Take away shorter contigs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N50 goes up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9371</TotalTime>
  <Words>335</Words>
  <Application>Microsoft Macintosh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Practical 3 Newbler output</vt:lpstr>
      <vt:lpstr>Learning points</vt:lpstr>
      <vt:lpstr>What do you get?</vt:lpstr>
      <vt:lpstr>Metrics</vt:lpstr>
      <vt:lpstr>N50</vt:lpstr>
      <vt:lpstr>N50</vt:lpstr>
      <vt:lpstr>N50</vt:lpstr>
      <vt:lpstr>N50 – NG50</vt:lpstr>
      <vt:lpstr>N50</vt:lpstr>
      <vt:lpstr>N50</vt:lpstr>
      <vt:lpstr>Newbler</vt:lpstr>
      <vt:lpstr>Newbler</vt:lpstr>
      <vt:lpstr>Assemblathon</vt:lpstr>
      <vt:lpstr>Assembly viewing</vt:lpstr>
      <vt:lpstr>Assembly viewing</vt:lpstr>
      <vt:lpstr>Homopolymer errors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68</cp:revision>
  <dcterms:created xsi:type="dcterms:W3CDTF">2011-10-24T08:06:12Z</dcterms:created>
  <dcterms:modified xsi:type="dcterms:W3CDTF">2011-10-27T07:40:36Z</dcterms:modified>
</cp:coreProperties>
</file>