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3" r:id="rId5"/>
    <p:sldId id="276" r:id="rId6"/>
    <p:sldId id="274" r:id="rId7"/>
    <p:sldId id="277" r:id="rId8"/>
    <p:sldId id="275" r:id="rId9"/>
    <p:sldId id="258" r:id="rId10"/>
    <p:sldId id="272" r:id="rId11"/>
    <p:sldId id="278" r:id="rId12"/>
    <p:sldId id="271" r:id="rId13"/>
    <p:sldId id="269" r:id="rId14"/>
    <p:sldId id="261" r:id="rId15"/>
    <p:sldId id="266" r:id="rId16"/>
    <p:sldId id="267" r:id="rId17"/>
    <p:sldId id="268" r:id="rId18"/>
    <p:sldId id="259" r:id="rId19"/>
    <p:sldId id="260" r:id="rId20"/>
    <p:sldId id="263" r:id="rId21"/>
    <p:sldId id="257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26/10/2011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ndardized-velvet-assembly-repor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eclear.com/landingpages/sspacev1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ana-slug.soe.ucsc.edu/bioinformatic_tools:jellyfis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Practical 4 – </a:t>
            </a:r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</a:t>
            </a:r>
            <a:r>
              <a:rPr lang="en-GB" dirty="0" smtClean="0"/>
              <a:t> coverage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The relation between k-</a:t>
            </a:r>
            <a:r>
              <a:rPr lang="en-GB" dirty="0" err="1" smtClean="0"/>
              <a:t>mer</a:t>
            </a:r>
            <a:r>
              <a:rPr lang="en-GB" dirty="0" smtClean="0"/>
              <a:t> coverage Ck and standard (nucleotide-wise) coverage C is Ck = C ∗ (L−k +1)/L where k is your hash length, and L your read length.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errors require shorter k-</a:t>
            </a:r>
            <a:r>
              <a:rPr lang="en-GB" dirty="0" err="1" smtClean="0"/>
              <a:t>mers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47925"/>
            <a:ext cx="92487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Exp_cov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 make a big difference to your assembly if you have long (e.g. 2*k) or paired-reads</a:t>
            </a:r>
          </a:p>
          <a:p>
            <a:r>
              <a:rPr lang="en-GB" dirty="0" smtClean="0"/>
              <a:t>But can also introduce </a:t>
            </a:r>
            <a:r>
              <a:rPr lang="en-GB" dirty="0" err="1" smtClean="0"/>
              <a:t>misassemblies</a:t>
            </a:r>
            <a:r>
              <a:rPr lang="en-GB" dirty="0" smtClean="0"/>
              <a:t> if set too high</a:t>
            </a:r>
          </a:p>
          <a:p>
            <a:r>
              <a:rPr lang="en-GB" dirty="0" smtClean="0"/>
              <a:t>Velvet can estimate it for you (</a:t>
            </a:r>
            <a:r>
              <a:rPr lang="en-GB" i="1" dirty="0" smtClean="0"/>
              <a:t>auto</a:t>
            </a:r>
            <a:r>
              <a:rPr lang="en-GB" dirty="0" smtClean="0"/>
              <a:t>)</a:t>
            </a:r>
            <a:endParaRPr lang="en-GB" i="1" dirty="0" smtClean="0"/>
          </a:p>
          <a:p>
            <a:r>
              <a:rPr lang="en-GB" i="1" dirty="0" smtClean="0"/>
              <a:t>But the estimate may not always </a:t>
            </a:r>
            <a:r>
              <a:rPr lang="en-GB" dirty="0" smtClean="0"/>
              <a:t>be best</a:t>
            </a:r>
          </a:p>
          <a:p>
            <a:r>
              <a:rPr lang="en-GB" dirty="0" smtClean="0"/>
              <a:t>Assumes even coverage – won’t work with </a:t>
            </a:r>
            <a:r>
              <a:rPr lang="en-GB" dirty="0" err="1" smtClean="0"/>
              <a:t>transcriptomes</a:t>
            </a:r>
            <a:r>
              <a:rPr lang="en-GB" dirty="0" smtClean="0"/>
              <a:t> or </a:t>
            </a:r>
            <a:r>
              <a:rPr lang="en-GB" dirty="0" err="1" smtClean="0"/>
              <a:t>ChIP-seq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Cov_cutoff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Simplifies the assembly graph by removing nodes with less than a given cut-off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Removes low frequency k-</a:t>
            </a:r>
            <a:r>
              <a:rPr lang="en-GB" dirty="0" err="1" smtClean="0"/>
              <a:t>mers</a:t>
            </a:r>
            <a:r>
              <a:rPr lang="en-GB" dirty="0" smtClean="0"/>
              <a:t> which may result from sequencing error</a:t>
            </a:r>
          </a:p>
          <a:p>
            <a:endParaRPr lang="en-GB" dirty="0" smtClean="0"/>
          </a:p>
          <a:p>
            <a:r>
              <a:rPr lang="en-GB" dirty="0" smtClean="0"/>
              <a:t>Higher </a:t>
            </a:r>
            <a:r>
              <a:rPr lang="en-GB" dirty="0" err="1" smtClean="0"/>
              <a:t>cov_cutoff</a:t>
            </a:r>
            <a:r>
              <a:rPr lang="en-GB" dirty="0" smtClean="0"/>
              <a:t> gives more stringent assembly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-bloggers.com/wp-content/uploads/2009/08/examp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056784" cy="689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Comes back to question: what do I want from my assembly?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coverage</a:t>
            </a:r>
          </a:p>
          <a:p>
            <a:endParaRPr lang="en-GB" dirty="0" smtClean="0"/>
          </a:p>
          <a:p>
            <a:r>
              <a:rPr lang="en-GB" dirty="0" smtClean="0"/>
              <a:t>Max accuracy</a:t>
            </a:r>
          </a:p>
          <a:p>
            <a:endParaRPr lang="en-GB" dirty="0" smtClean="0"/>
          </a:p>
          <a:p>
            <a:r>
              <a:rPr lang="en-GB" dirty="0" smtClean="0"/>
              <a:t>Max contiguity</a:t>
            </a:r>
          </a:p>
          <a:p>
            <a:endParaRPr lang="en-GB" dirty="0" smtClean="0"/>
          </a:p>
          <a:p>
            <a:r>
              <a:rPr lang="en-GB" dirty="0" smtClean="0"/>
              <a:t>You can have some .. But perhaps not all!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</a:t>
            </a:r>
            <a:r>
              <a:rPr lang="en-GB" dirty="0" err="1" smtClean="0"/>
              <a:t>calculaet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</a:t>
            </a:r>
            <a:r>
              <a:rPr lang="en-GB" dirty="0" smtClean="0"/>
              <a:t>assemblers</a:t>
            </a:r>
            <a:endParaRPr lang="en-GB" dirty="0" smtClean="0"/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r>
              <a:rPr lang="en-GB" dirty="0" smtClean="0"/>
              <a:t> (Panda)</a:t>
            </a:r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scripts for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http://code.google.com/p/standardized-velvet-assembly-report/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derived from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 Velvet </a:t>
            </a:r>
          </a:p>
          <a:p>
            <a:pPr lvl="1"/>
            <a:r>
              <a:rPr lang="en-GB" dirty="0" smtClean="0"/>
              <a:t>For meta genomic assemblies</a:t>
            </a:r>
          </a:p>
          <a:p>
            <a:r>
              <a:rPr lang="en-GB" dirty="0" smtClean="0"/>
              <a:t>OASES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transcriptome</a:t>
            </a:r>
            <a:r>
              <a:rPr lang="en-GB" dirty="0" smtClean="0"/>
              <a:t> assemblies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technique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closing for finishing</a:t>
            </a:r>
          </a:p>
          <a:p>
            <a:r>
              <a:rPr lang="en-GB" dirty="0" smtClean="0"/>
              <a:t>Add Sanger reads	</a:t>
            </a:r>
          </a:p>
          <a:p>
            <a:pPr lvl="1"/>
            <a:r>
              <a:rPr lang="en-GB" dirty="0" smtClean="0"/>
              <a:t>32kb limit</a:t>
            </a:r>
          </a:p>
          <a:p>
            <a:r>
              <a:rPr lang="en-GB" dirty="0" smtClean="0"/>
              <a:t>Does not work well with 454 reads</a:t>
            </a:r>
          </a:p>
          <a:p>
            <a:endParaRPr lang="en-GB" dirty="0" smtClean="0"/>
          </a:p>
          <a:p>
            <a:r>
              <a:rPr lang="en-GB" smtClean="0">
                <a:hlinkClick r:id="rId2"/>
              </a:rPr>
              <a:t>http://www.baseclear.com/landingpages/sspacev12/</a:t>
            </a:r>
            <a:endParaRPr lang="en-GB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mers</a:t>
            </a:r>
            <a:r>
              <a:rPr lang="en-GB" dirty="0" smtClean="0"/>
              <a:t> again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59723" y="2276872"/>
            <a:ext cx="159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</a:rPr>
              <a:t>GACCTACA</a:t>
            </a:r>
          </a:p>
          <a:p>
            <a:r>
              <a:rPr lang="en-US" sz="2000" dirty="0" smtClean="0">
                <a:latin typeface="Courier"/>
              </a:rPr>
              <a:t>GAC</a:t>
            </a:r>
          </a:p>
          <a:p>
            <a:r>
              <a:rPr lang="en-US" sz="2000" dirty="0" smtClean="0">
                <a:latin typeface="Courier"/>
              </a:rPr>
              <a:t> ACC</a:t>
            </a:r>
          </a:p>
          <a:p>
            <a:r>
              <a:rPr lang="en-US" sz="2000" dirty="0" smtClean="0">
                <a:latin typeface="Courier"/>
              </a:rPr>
              <a:t>  CCT</a:t>
            </a:r>
          </a:p>
          <a:p>
            <a:r>
              <a:rPr lang="en-US" sz="2000" dirty="0" smtClean="0">
                <a:latin typeface="Courier"/>
              </a:rPr>
              <a:t>   CTA</a:t>
            </a:r>
          </a:p>
          <a:p>
            <a:r>
              <a:rPr lang="en-US" sz="2000" dirty="0" smtClean="0">
                <a:latin typeface="Courier"/>
              </a:rPr>
              <a:t>    TAC</a:t>
            </a:r>
          </a:p>
          <a:p>
            <a:r>
              <a:rPr lang="en-US" sz="2000" dirty="0" smtClean="0">
                <a:latin typeface="Courier"/>
              </a:rPr>
              <a:t>     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3616" y="2315368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7704" y="3181736"/>
            <a:ext cx="152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K-</a:t>
            </a:r>
            <a:r>
              <a:rPr lang="en-US" sz="2000" dirty="0" err="1" smtClean="0"/>
              <a:t>mers</a:t>
            </a:r>
            <a:r>
              <a:rPr lang="en-US" sz="2000" dirty="0" smtClean="0"/>
              <a:t> (K=3)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59480" y="4492863"/>
            <a:ext cx="201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K-1 bases overlap</a:t>
            </a:r>
            <a:endParaRPr lang="en-US" sz="2000" dirty="0"/>
          </a:p>
        </p:txBody>
      </p:sp>
      <p:sp>
        <p:nvSpPr>
          <p:cNvPr id="8" name="Left Bracket 7"/>
          <p:cNvSpPr/>
          <p:nvPr/>
        </p:nvSpPr>
        <p:spPr>
          <a:xfrm>
            <a:off x="2259723" y="2684700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4414345" y="2662068"/>
            <a:ext cx="3630449" cy="1077310"/>
            <a:chOff x="4414345" y="3926036"/>
            <a:chExt cx="3630449" cy="107731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79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 </a:t>
              </a:r>
              <a:r>
                <a:rPr lang="en-US" sz="2000" dirty="0" err="1" smtClean="0"/>
                <a:t>Bruijn</a:t>
              </a:r>
              <a:r>
                <a:rPr lang="en-US" sz="2000" dirty="0" smtClean="0"/>
                <a:t> graph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k-</a:t>
            </a:r>
            <a:r>
              <a:rPr lang="en-GB" dirty="0" err="1" smtClean="0"/>
              <a:t>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Plotting k-</a:t>
            </a:r>
            <a:r>
              <a:rPr lang="en-GB" dirty="0" err="1" smtClean="0"/>
              <a:t>mer</a:t>
            </a:r>
            <a:r>
              <a:rPr lang="en-GB" dirty="0" smtClean="0"/>
              <a:t> frequencies is a quick and easy way of: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Estimating genome size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Seeing copy number variation in genome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Estimating sequence read error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Planning a short-read assembly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805439"/>
            <a:ext cx="5544616" cy="5052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2050" name="Picture 2" descr="https://banana-slug.soe.ucsc.edu/_media/bioinformatic_tools:fit-gam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6381328"/>
            <a:ext cx="63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https://banana-slug.soe.ucsc.edu/bioinformatic_tools:jellyfish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-459432"/>
            <a:ext cx="87534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37112"/>
            <a:ext cx="6768752" cy="2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800100"/>
            <a:ext cx="87534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</a:t>
            </a:r>
            <a:r>
              <a:rPr lang="en-GB" sz="2400" dirty="0" smtClean="0"/>
              <a:t>here </a:t>
            </a:r>
            <a:r>
              <a:rPr lang="en-GB" sz="2400" dirty="0" smtClean="0"/>
              <a:t>is no magical value of k which gives best assemblies</a:t>
            </a:r>
          </a:p>
          <a:p>
            <a:endParaRPr lang="en-GB" sz="2400" dirty="0" smtClean="0"/>
          </a:p>
          <a:p>
            <a:r>
              <a:rPr lang="en-GB" sz="2400" dirty="0" smtClean="0"/>
              <a:t>Depends on read length, sequencing error, rate of polymorphism, coverage</a:t>
            </a:r>
          </a:p>
          <a:p>
            <a:endParaRPr lang="en-GB" sz="2400" dirty="0" smtClean="0"/>
          </a:p>
          <a:p>
            <a:r>
              <a:rPr lang="en-GB" sz="2400" dirty="0" smtClean="0"/>
              <a:t>But some rules:</a:t>
            </a:r>
          </a:p>
          <a:p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k must be less than the read length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k </a:t>
            </a:r>
            <a:r>
              <a:rPr lang="en-GB" sz="2400" dirty="0" smtClean="0"/>
              <a:t>can't be an even number (can produce palindromes)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Bigger </a:t>
            </a:r>
            <a:r>
              <a:rPr lang="en-GB" sz="2400" i="1" dirty="0" smtClean="0"/>
              <a:t>k </a:t>
            </a:r>
            <a:r>
              <a:rPr lang="en-GB" sz="2400" dirty="0" smtClean="0"/>
              <a:t>– fewer overlaps, lower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Lower </a:t>
            </a:r>
            <a:r>
              <a:rPr lang="en-GB" sz="2400" i="1" dirty="0" smtClean="0"/>
              <a:t>k</a:t>
            </a:r>
            <a:r>
              <a:rPr lang="en-GB" sz="2400" dirty="0" smtClean="0"/>
              <a:t> – more overlaps, more coverage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400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Practical 4 – de novo assembly of short reads using Velvet</vt:lpstr>
      <vt:lpstr>Velvet</vt:lpstr>
      <vt:lpstr>K-mers again</vt:lpstr>
      <vt:lpstr>Counting k-mers</vt:lpstr>
      <vt:lpstr>Idealised k-mer plot</vt:lpstr>
      <vt:lpstr>A simple K-mer plot</vt:lpstr>
      <vt:lpstr>Slide 7</vt:lpstr>
      <vt:lpstr>Slide 8</vt:lpstr>
      <vt:lpstr>K-mers and K</vt:lpstr>
      <vt:lpstr>Part 2</vt:lpstr>
      <vt:lpstr>de Bruijn Graphs</vt:lpstr>
      <vt:lpstr>K-mer coverage</vt:lpstr>
      <vt:lpstr>More errors require shorter k-mers</vt:lpstr>
      <vt:lpstr>Exp_cov</vt:lpstr>
      <vt:lpstr>Cov_cutoff</vt:lpstr>
      <vt:lpstr>Slide 16</vt:lpstr>
      <vt:lpstr>Comes back to question: what do I want from my assembly?</vt:lpstr>
      <vt:lpstr>Insert size</vt:lpstr>
      <vt:lpstr>Mate-pair data</vt:lpstr>
      <vt:lpstr>Useful scripts for Velvet</vt:lpstr>
      <vt:lpstr>Software derived from Velvet</vt:lpstr>
      <vt:lpstr>Advanced technique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nick</cp:lastModifiedBy>
  <cp:revision>73</cp:revision>
  <dcterms:created xsi:type="dcterms:W3CDTF">2011-10-24T10:47:03Z</dcterms:created>
  <dcterms:modified xsi:type="dcterms:W3CDTF">2011-10-26T15:00:00Z</dcterms:modified>
</cp:coreProperties>
</file>