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715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BFF602-B675-46B7-B448-B030AFA201F1}">
  <a:tblStyle styleId="{57BFF602-B675-46B7-B448-B030AFA201F1}" styleName="Table_0"/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686002" y="685800"/>
            <a:ext cx="5486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436894"/>
            <a:ext cx="8458200" cy="7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445285"/>
            <a:ext cx="7772400" cy="187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437063"/>
            <a:ext cx="7772400" cy="79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28863"/>
            <a:ext cx="8686800" cy="1295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28863"/>
            <a:ext cx="8686800" cy="1295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22776"/>
            <a:ext cx="4030200" cy="385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624343"/>
            <a:ext cx="4030200" cy="385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28863"/>
            <a:ext cx="8686800" cy="1295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895899"/>
            <a:ext cx="8686800" cy="577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895899"/>
            <a:ext cx="8229600" cy="577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6.jpg"/><Relationship Id="rId5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6.jpg"/><Relationship Id="rId5" Type="http://schemas.openxmlformats.org/officeDocument/2006/relationships/image" Target="../media/image09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tobiasrausch/delly" TargetMode="Externa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rive.google.com/file/d/0B2VuQRHZPngUYXVYdHdObVA2c2s/view?usp=sharing" TargetMode="Externa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ocs.google.com/spreadsheets/d/15_pPJ7XXrl3UDu4kIYzk3w1qMbanTU6MAq7OJf80GRY/edit#gid=857477324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ocs.google.com/spreadsheets/d/15_pPJ7XXrl3UDu4kIYzk3w1qMbanTU6MAq7OJf80GRY/edit#gid=857477324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5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jp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jp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445285"/>
            <a:ext cx="7772400" cy="18713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/>
              <a:t>DELLY </a:t>
            </a:r>
          </a:p>
          <a:p>
            <a:pPr>
              <a:spcBef>
                <a:spcPts val="0"/>
              </a:spcBef>
              <a:buNone/>
            </a:pPr>
            <a:r>
              <a:rPr b="0" lang="en" sz="4800">
                <a:solidFill>
                  <a:srgbClr val="000000"/>
                </a:solidFill>
              </a:rPr>
              <a:t>Structural variant discovery by integrated paired-end and split-read analysis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437063"/>
            <a:ext cx="7772400" cy="7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Josie Reinhardt BYOB April 20,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Structural variants &amp; Drive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Molecular mechanism of drive often associated with CNVs, especially duplicates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6875"/>
            <a:ext cx="4128398" cy="17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58025" y="5304050"/>
            <a:ext cx="5504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Kusano et al 2003, BioEssays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600" y="3131349"/>
            <a:ext cx="4659503" cy="16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4510850" y="5304050"/>
            <a:ext cx="5504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Tao 2007, PLoS Biology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596850" y="4772175"/>
            <a:ext cx="4389599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DoX, MDox, and </a:t>
            </a:r>
            <a:r>
              <a:rPr i="1" lang="en" sz="1200"/>
              <a:t>nmy</a:t>
            </a:r>
            <a:r>
              <a:rPr lang="en" sz="1200"/>
              <a:t> are all derived from a pseudogenized copy of a progenitor gene (</a:t>
            </a:r>
            <a:r>
              <a:rPr i="1" lang="en" sz="1200"/>
              <a:t>CG8664</a:t>
            </a:r>
            <a:r>
              <a:rPr lang="en" sz="1200"/>
              <a:t>)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58025" y="4803975"/>
            <a:ext cx="3870299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SD is a partial, tandem duplicate of a RanGAP - functions as some sort of nuclear transporter...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DELLY SV Detection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38" y="1573475"/>
            <a:ext cx="7549728" cy="494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DELLY SV Detection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1519825"/>
            <a:ext cx="3457725" cy="213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0" y="3655150"/>
            <a:ext cx="7904700" cy="16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6985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‘Deletions’</a:t>
            </a: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are detected as paired-end outliers at the far end of the insert size distribution but at default library orientation.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DELLY SV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1519825"/>
            <a:ext cx="3457725" cy="213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75" y="1519825"/>
            <a:ext cx="3642303" cy="19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6134425" y="3408475"/>
            <a:ext cx="2020800" cy="4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Inversion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0" y="3677700"/>
            <a:ext cx="8686800" cy="15578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6985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Inversions’</a:t>
            </a: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are detected as abnormally oriented paired-ends where an orientation change of one read leads to the default library orientation.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DELLY SV Detection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1519825"/>
            <a:ext cx="3457725" cy="213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75" y="1519825"/>
            <a:ext cx="3642303" cy="19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134425" y="3408475"/>
            <a:ext cx="2020800" cy="4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Inversion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024" y="3639550"/>
            <a:ext cx="3457731" cy="207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0" y="2186350"/>
            <a:ext cx="8625899" cy="15221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6985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‘Tandem duplications’</a:t>
            </a: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are detected as paired-ends where the first and second read changed their relative order but kept the alignment strand induced by the default library orientation.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DELLY SV Detection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1519825"/>
            <a:ext cx="3457725" cy="213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75" y="1519825"/>
            <a:ext cx="3642303" cy="19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6134425" y="3408475"/>
            <a:ext cx="2020800" cy="4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Inversion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024" y="3639550"/>
            <a:ext cx="3457731" cy="20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DELLY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out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Inputs: Genome, sorted/indexed BAM files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Outputs: vcf files showing genotyping data for each variant / sample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DELLY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Run DELLY for each type of variant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( Example…)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#PBS -l walltime=36:00:00,vmem=5gb,mem=5gb,nodes=1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#PBS -N 150217_delly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#PBS -M josiereinhardt@gmail.com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#PBS -m 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delly -t DEL -o /N/dc2/scratch/joserein/DELLY/TDG_deletions.vcr -g /N/dc2/scratch/joserein/Genome2015/assembly.CA.coords9.79.15.17.0.05u.fa /N/dc2/scratch/joserein/bwa_split_newgenome/TDGD_full2015_150212_bwasplit2.sort.bam /N/dc2/scratch/joserein/bwa_split_newgenome/TDGND1_full2015contig_150212_bwamem.sort.bam /N/dc2/scratch/joserein/bwa_split_newgenome/TDGND2_full2015contig_150212_bwamem.sort.bam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DELLY output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STDout gives some useful info: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(Translocation  mode failed, I will wait until I have linkage groups and try again)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DELLY output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977875"/>
            <a:ext cx="8229600" cy="349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click out for example…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delly output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28861"/>
            <a:ext cx="7769399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Stalkies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550" y="1780600"/>
            <a:ext cx="5398251" cy="36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1391675" y="2267950"/>
            <a:ext cx="2979299" cy="1804200"/>
          </a:xfrm>
          <a:prstGeom prst="wedgeEllipseCallout">
            <a:avLst>
              <a:gd fmla="val -94905" name="adj1"/>
              <a:gd fmla="val 33197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Hmmm... where are my SVs???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DELLY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06900" y="1602875"/>
            <a:ext cx="8229600" cy="337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" sz="2800"/>
              <a:t>Filter output in a way that makes sense for your data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" sz="2800"/>
              <a:t>For me… (Pool-seq ST vs SR comparison)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800"/>
              <a:t>SV’s should be fixed (for first pass)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800"/>
              <a:t>SV’s should be high quality for the </a:t>
            </a:r>
            <a:r>
              <a:rPr i="1" lang="en" sz="2800"/>
              <a:t>variant</a:t>
            </a:r>
            <a:r>
              <a:rPr lang="en" sz="2800"/>
              <a:t> allele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example...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- SV’s found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37050"/>
            <a:ext cx="6589649" cy="4074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Shape 242"/>
          <p:cNvGraphicFramePr/>
          <p:nvPr/>
        </p:nvGraphicFramePr>
        <p:xfrm>
          <a:off x="1176125" y="52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{57BFF602-B675-46B7-B448-B030AFA201F1}</a:tableStyleId>
              </a:tblPr>
              <a:tblGrid>
                <a:gridCol w="1323100"/>
                <a:gridCol w="1323100"/>
                <a:gridCol w="1338450"/>
                <a:gridCol w="1338450"/>
              </a:tblGrid>
              <a:tr h="463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TOTALS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98791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886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482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- TP/FP estimation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3488650"/>
            <a:ext cx="34853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5720" r="-5720" t="0"/>
          <a:stretch/>
        </p:blipFill>
        <p:spPr>
          <a:xfrm>
            <a:off x="3021500" y="3488650"/>
            <a:ext cx="36485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225" y="3426737"/>
            <a:ext cx="37242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87" y="1603400"/>
            <a:ext cx="7474874" cy="15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- X linkage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25" y="3246787"/>
            <a:ext cx="3825724" cy="23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50" y="3279660"/>
            <a:ext cx="3775450" cy="23312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20475" y="1771475"/>
            <a:ext cx="8082899" cy="5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Only the X chromosome (not autosomes) are differentiating in sex ratio males…  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SVs should only be on the X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DELLY is an easy-to-use </a:t>
            </a:r>
            <a:r>
              <a:rPr lang="en" strike="sngStrike"/>
              <a:t>all- </a:t>
            </a:r>
            <a:r>
              <a:rPr b="1" lang="en"/>
              <a:t>most</a:t>
            </a:r>
            <a:r>
              <a:rPr lang="en"/>
              <a:t>-purpose SV detector (no insertions) for HTS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Generates a lot of junk, so need to design experiment carefully and filter thoughtfully...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Also check out softsearch and PRISM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566725" y="1024575"/>
            <a:ext cx="5127600" cy="5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Meiotic drive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252525"/>
                </a:solidFill>
              </a:rPr>
              <a:t>Wikipedia: “...simply, meiotic drive is when one copy of a gene is passed on to offspring more than the expected 50% of the time.”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52525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52525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75" y="2879150"/>
            <a:ext cx="4033499" cy="25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793775" y="3535950"/>
            <a:ext cx="1464000" cy="10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SR/ST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(Drive male)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642000" y="5355550"/>
            <a:ext cx="2501999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Larracuente 2012, Genetics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801650" y="3535950"/>
            <a:ext cx="1464000" cy="10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ST/ST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(wildtype male)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Sex-chromosome Drive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496478" y="1424362"/>
            <a:ext cx="26033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Sex-ratio (X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</a:t>
            </a: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male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117165" y="1433937"/>
            <a:ext cx="2613300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(X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male</a:t>
            </a:r>
          </a:p>
        </p:txBody>
      </p:sp>
      <p:cxnSp>
        <p:nvCxnSpPr>
          <p:cNvPr id="67" name="Shape 67"/>
          <p:cNvCxnSpPr>
            <a:stCxn id="64" idx="2"/>
          </p:cNvCxnSpPr>
          <p:nvPr/>
        </p:nvCxnSpPr>
        <p:spPr>
          <a:xfrm>
            <a:off x="4572000" y="1497264"/>
            <a:ext cx="5100" cy="4234500"/>
          </a:xfrm>
          <a:prstGeom prst="straightConnector1">
            <a:avLst/>
          </a:prstGeom>
          <a:noFill/>
          <a:ln cap="flat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 flipH="1">
            <a:off x="1320585" y="2871800"/>
            <a:ext cx="1125000" cy="1186199"/>
          </a:xfrm>
          <a:prstGeom prst="straightConnector1">
            <a:avLst/>
          </a:prstGeom>
          <a:noFill/>
          <a:ln cap="flat" w="50800">
            <a:solidFill>
              <a:srgbClr val="0000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9" name="Shape 69"/>
          <p:cNvCxnSpPr/>
          <p:nvPr/>
        </p:nvCxnSpPr>
        <p:spPr>
          <a:xfrm>
            <a:off x="2445585" y="2871800"/>
            <a:ext cx="1077600" cy="1175700"/>
          </a:xfrm>
          <a:prstGeom prst="straightConnector1">
            <a:avLst/>
          </a:prstGeom>
          <a:noFill/>
          <a:ln cap="flat" w="508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0" name="Shape 70"/>
          <p:cNvCxnSpPr/>
          <p:nvPr/>
        </p:nvCxnSpPr>
        <p:spPr>
          <a:xfrm flipH="1">
            <a:off x="5678753" y="2914133"/>
            <a:ext cx="1104899" cy="1112399"/>
          </a:xfrm>
          <a:prstGeom prst="straightConnector1">
            <a:avLst/>
          </a:prstGeom>
          <a:noFill/>
          <a:ln cap="flat" w="12700">
            <a:solidFill>
              <a:srgbClr val="0000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1" name="Shape 71"/>
          <p:cNvCxnSpPr/>
          <p:nvPr/>
        </p:nvCxnSpPr>
        <p:spPr>
          <a:xfrm>
            <a:off x="6783653" y="2914133"/>
            <a:ext cx="1161599" cy="1112399"/>
          </a:xfrm>
          <a:prstGeom prst="straightConnector1">
            <a:avLst/>
          </a:prstGeom>
          <a:noFill/>
          <a:ln cap="flat" w="1016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>
            <a:off x="1857750" y="1839849"/>
            <a:ext cx="1021200" cy="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 flipH="1">
            <a:off x="6308724" y="1839850"/>
            <a:ext cx="1077600" cy="10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40812" l="61820" r="0" t="31806"/>
          <a:stretch/>
        </p:blipFill>
        <p:spPr>
          <a:xfrm>
            <a:off x="3006975" y="4073500"/>
            <a:ext cx="1125000" cy="1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40812" l="61820" r="0" t="31806"/>
          <a:stretch/>
        </p:blipFill>
        <p:spPr>
          <a:xfrm>
            <a:off x="7531752" y="4117987"/>
            <a:ext cx="1096500" cy="1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>
            <a:off x="645937" y="4098987"/>
            <a:ext cx="1161599" cy="1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>
            <a:off x="5147125" y="4098987"/>
            <a:ext cx="1161599" cy="11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848866" y="5332104"/>
            <a:ext cx="755699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~50%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153459" y="5332104"/>
            <a:ext cx="755699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~50%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314074" y="5262450"/>
            <a:ext cx="1207500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90-100%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228028" y="5323153"/>
            <a:ext cx="838799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0-10%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6510" y="5356601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3037" y="5348614"/>
            <a:ext cx="248099" cy="2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784" y="5356892"/>
            <a:ext cx="248099" cy="2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8246" y="5326053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Sex-chromosome Drive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496478" y="1424362"/>
            <a:ext cx="26033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Sex-ratio (X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</a:t>
            </a: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male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117165" y="1433937"/>
            <a:ext cx="2613300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(X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baseline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male</a:t>
            </a:r>
          </a:p>
        </p:txBody>
      </p:sp>
      <p:cxnSp>
        <p:nvCxnSpPr>
          <p:cNvPr id="93" name="Shape 93"/>
          <p:cNvCxnSpPr>
            <a:stCxn id="90" idx="2"/>
          </p:cNvCxnSpPr>
          <p:nvPr/>
        </p:nvCxnSpPr>
        <p:spPr>
          <a:xfrm>
            <a:off x="4572000" y="1497264"/>
            <a:ext cx="5100" cy="4234500"/>
          </a:xfrm>
          <a:prstGeom prst="straightConnector1">
            <a:avLst/>
          </a:prstGeom>
          <a:noFill/>
          <a:ln cap="flat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 flipH="1">
            <a:off x="1320585" y="2871800"/>
            <a:ext cx="1125000" cy="1186199"/>
          </a:xfrm>
          <a:prstGeom prst="straightConnector1">
            <a:avLst/>
          </a:prstGeom>
          <a:noFill/>
          <a:ln cap="flat" w="50800">
            <a:solidFill>
              <a:srgbClr val="0000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5" name="Shape 95"/>
          <p:cNvCxnSpPr/>
          <p:nvPr/>
        </p:nvCxnSpPr>
        <p:spPr>
          <a:xfrm>
            <a:off x="2445585" y="2871800"/>
            <a:ext cx="1077600" cy="1175700"/>
          </a:xfrm>
          <a:prstGeom prst="straightConnector1">
            <a:avLst/>
          </a:prstGeom>
          <a:noFill/>
          <a:ln cap="flat" w="508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6" name="Shape 96"/>
          <p:cNvCxnSpPr/>
          <p:nvPr/>
        </p:nvCxnSpPr>
        <p:spPr>
          <a:xfrm flipH="1">
            <a:off x="5678753" y="2914133"/>
            <a:ext cx="1104899" cy="1112399"/>
          </a:xfrm>
          <a:prstGeom prst="straightConnector1">
            <a:avLst/>
          </a:prstGeom>
          <a:noFill/>
          <a:ln cap="flat" w="12700">
            <a:solidFill>
              <a:srgbClr val="0000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7" name="Shape 97"/>
          <p:cNvCxnSpPr/>
          <p:nvPr/>
        </p:nvCxnSpPr>
        <p:spPr>
          <a:xfrm>
            <a:off x="6783653" y="2914133"/>
            <a:ext cx="1161599" cy="1112399"/>
          </a:xfrm>
          <a:prstGeom prst="straightConnector1">
            <a:avLst/>
          </a:prstGeom>
          <a:noFill/>
          <a:ln cap="flat" w="1016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>
            <a:off x="1857750" y="1839849"/>
            <a:ext cx="1021200" cy="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 flipH="1">
            <a:off x="6308724" y="1839850"/>
            <a:ext cx="1077600" cy="10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40812" l="61820" r="0" t="31806"/>
          <a:stretch/>
        </p:blipFill>
        <p:spPr>
          <a:xfrm>
            <a:off x="3006975" y="4073500"/>
            <a:ext cx="1125000" cy="1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40812" l="61820" r="0" t="31806"/>
          <a:stretch/>
        </p:blipFill>
        <p:spPr>
          <a:xfrm>
            <a:off x="7531752" y="4117987"/>
            <a:ext cx="1096500" cy="1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>
            <a:off x="645937" y="4098987"/>
            <a:ext cx="1161599" cy="1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66549" l="3302" r="55311" t="1464"/>
          <a:stretch/>
        </p:blipFill>
        <p:spPr>
          <a:xfrm>
            <a:off x="5147125" y="4098987"/>
            <a:ext cx="1161599" cy="11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848866" y="5332104"/>
            <a:ext cx="755699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~50%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153459" y="5332104"/>
            <a:ext cx="755699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~50% 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314074" y="5262450"/>
            <a:ext cx="1207500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90-100%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228028" y="5323153"/>
            <a:ext cx="838799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0-10%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6510" y="5356601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3037" y="5348614"/>
            <a:ext cx="248099" cy="2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784" y="5356892"/>
            <a:ext cx="248099" cy="2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8246" y="5326053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855900" y="2256325"/>
            <a:ext cx="7432200" cy="19136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What is going on genetically in X</a:t>
            </a:r>
            <a:r>
              <a:rPr baseline="30000" lang="en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</a:t>
            </a:r>
            <a:r>
              <a:rPr lang="en" sz="4800">
                <a:solidFill>
                  <a:srgbClr val="FFFFFF"/>
                </a:solidFill>
              </a:rPr>
              <a:t> males?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Males recently from field are screened for drive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(mated, 50+ offspring collected/sexed)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Males recently from field are screened for drive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(mated, 50+ offspring collected/sexed)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Created three DNAseq pools:</a:t>
            </a:r>
          </a:p>
          <a:p>
            <a:pPr indent="-3810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/>
              <a:t>Standard rep 1</a:t>
            </a:r>
          </a:p>
          <a:p>
            <a:pPr indent="-3810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/>
              <a:t>Standard rep 2</a:t>
            </a:r>
          </a:p>
          <a:p>
            <a:pPr indent="-3810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/>
              <a:t>Female sex-ratio biased (too few for more reps)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28864"/>
            <a:ext cx="82296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22776"/>
            <a:ext cx="8229600" cy="38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Males recently from field are screened for drive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(mated, 50+ offspring collected/sexed)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Created three DNAseq pools:</a:t>
            </a:r>
          </a:p>
          <a:p>
            <a:pPr indent="-3810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/>
              <a:t>Standard rep 1</a:t>
            </a:r>
          </a:p>
          <a:p>
            <a:pPr indent="-3810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/>
              <a:t>Standard rep 2</a:t>
            </a:r>
          </a:p>
          <a:p>
            <a:pPr indent="-3810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/>
              <a:t>Female sex-ratio biased (too few for more reps)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Illumina 100bp PE, Genomic resequencing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Map to 600MB draft genome, last assembly N50~95kb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150007" y="2204805"/>
            <a:ext cx="9626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165896" y="2204805"/>
            <a:ext cx="9626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576664" y="2204805"/>
            <a:ext cx="6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1" name="Shape 141"/>
          <p:cNvSpPr/>
          <p:nvPr/>
        </p:nvSpPr>
        <p:spPr>
          <a:xfrm>
            <a:off x="104056" y="3932114"/>
            <a:ext cx="9144000" cy="963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 rot="-5400000">
            <a:off x="370167" y="3877035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ms223</a:t>
            </a:r>
          </a:p>
        </p:txBody>
      </p:sp>
      <p:sp>
        <p:nvSpPr>
          <p:cNvPr id="143" name="Shape 143"/>
          <p:cNvSpPr txBox="1"/>
          <p:nvPr/>
        </p:nvSpPr>
        <p:spPr>
          <a:xfrm rot="-5400000">
            <a:off x="2690863" y="3505848"/>
            <a:ext cx="917700" cy="109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ms217A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ms262Z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ms262Y</a:t>
            </a:r>
          </a:p>
        </p:txBody>
      </p:sp>
      <p:sp>
        <p:nvSpPr>
          <p:cNvPr id="144" name="Shape 144"/>
          <p:cNvSpPr txBox="1"/>
          <p:nvPr/>
        </p:nvSpPr>
        <p:spPr>
          <a:xfrm rot="-5400000">
            <a:off x="3335781" y="3925139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CG10082</a:t>
            </a:r>
          </a:p>
        </p:txBody>
      </p:sp>
      <p:sp>
        <p:nvSpPr>
          <p:cNvPr id="145" name="Shape 145"/>
          <p:cNvSpPr txBox="1"/>
          <p:nvPr/>
        </p:nvSpPr>
        <p:spPr>
          <a:xfrm rot="-5400000">
            <a:off x="6205449" y="3941790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CG31064</a:t>
            </a:r>
          </a:p>
        </p:txBody>
      </p:sp>
      <p:sp>
        <p:nvSpPr>
          <p:cNvPr id="146" name="Shape 146"/>
          <p:cNvSpPr txBox="1"/>
          <p:nvPr/>
        </p:nvSpPr>
        <p:spPr>
          <a:xfrm rot="-5400000">
            <a:off x="6463203" y="3936678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Bunched</a:t>
            </a:r>
          </a:p>
        </p:txBody>
      </p:sp>
      <p:sp>
        <p:nvSpPr>
          <p:cNvPr id="147" name="Shape 147"/>
          <p:cNvSpPr txBox="1"/>
          <p:nvPr/>
        </p:nvSpPr>
        <p:spPr>
          <a:xfrm rot="-5400000">
            <a:off x="8223329" y="3834769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ms071</a:t>
            </a:r>
          </a:p>
        </p:txBody>
      </p:sp>
      <p:sp>
        <p:nvSpPr>
          <p:cNvPr id="148" name="Shape 148"/>
          <p:cNvSpPr txBox="1"/>
          <p:nvPr/>
        </p:nvSpPr>
        <p:spPr>
          <a:xfrm rot="-5400000">
            <a:off x="7616172" y="3950059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CG31738</a:t>
            </a:r>
          </a:p>
        </p:txBody>
      </p:sp>
      <p:sp>
        <p:nvSpPr>
          <p:cNvPr id="149" name="Shape 149"/>
          <p:cNvSpPr txBox="1"/>
          <p:nvPr/>
        </p:nvSpPr>
        <p:spPr>
          <a:xfrm rot="-5400000">
            <a:off x="7450541" y="3846456"/>
            <a:ext cx="917700" cy="2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ms167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725975"/>
            <a:ext cx="9283799" cy="26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457200" y="228875"/>
            <a:ext cx="8482800" cy="126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200"/>
              <a:t>SNPs: Drive X is differentiated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61825" y="4555550"/>
            <a:ext cx="84828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Sequence differentiation due to lack of recombination relative to standard X’s.  Difficult to identify a “causal” region.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