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7" r:id="rId7"/>
    <p:sldId id="265" r:id="rId8"/>
    <p:sldId id="266" r:id="rId9"/>
    <p:sldId id="272" r:id="rId10"/>
    <p:sldId id="268" r:id="rId11"/>
    <p:sldId id="269" r:id="rId12"/>
    <p:sldId id="270" r:id="rId13"/>
    <p:sldId id="271" r:id="rId14"/>
    <p:sldId id="262" r:id="rId15"/>
    <p:sldId id="263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7" autoAdjust="0"/>
  </p:normalViewPr>
  <p:slideViewPr>
    <p:cSldViewPr snapToGrid="0" snapToObjects="1">
      <p:cViewPr>
        <p:scale>
          <a:sx n="90" d="100"/>
          <a:sy n="90" d="100"/>
        </p:scale>
        <p:origin x="-1992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DB19-96D5-D24D-AC29-0130484F04B4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FB09-8E28-9241-8510-9C876118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FB09-8E28-9241-8510-9C876118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60AC-CD9D-3944-B5CC-5DF01BCACF2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36F6-D263-CF4A-BA64-424C8A6D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ylander/catfasta2phy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thodb.org/orthodb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trsen/Ortho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Phylotranscriptomics</a:t>
            </a:r>
            <a:r>
              <a:rPr lang="en-US" dirty="0" smtClean="0"/>
              <a:t> using </a:t>
            </a:r>
            <a:r>
              <a:rPr lang="en-US" dirty="0" err="1" smtClean="0"/>
              <a:t>Orthograph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Josie Reinhardt</a:t>
            </a:r>
          </a:p>
          <a:p>
            <a:r>
              <a:rPr lang="en-US" dirty="0" smtClean="0"/>
              <a:t>BYOB Oct 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4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err="1" smtClean="0"/>
              <a:t>Orthology</a:t>
            </a:r>
            <a:r>
              <a:rPr lang="en-US" dirty="0" smtClean="0"/>
              <a:t> set in COG format</a:t>
            </a:r>
          </a:p>
          <a:p>
            <a:pPr lvl="1"/>
            <a:r>
              <a:rPr lang="en-US" dirty="0" smtClean="0"/>
              <a:t>Protein </a:t>
            </a:r>
            <a:r>
              <a:rPr lang="en-US" dirty="0" err="1" smtClean="0"/>
              <a:t>Fasta</a:t>
            </a:r>
            <a:r>
              <a:rPr lang="en-US" dirty="0" smtClean="0"/>
              <a:t> for each species in COG file</a:t>
            </a:r>
          </a:p>
          <a:p>
            <a:pPr lvl="1"/>
            <a:r>
              <a:rPr lang="en-US" dirty="0" smtClean="0"/>
              <a:t>Optional: DNA </a:t>
            </a:r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Transcriptome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Everything is managed through .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  <a:endParaRPr lang="en-US" dirty="0" smtClean="0"/>
          </a:p>
          <a:p>
            <a:pPr lvl="1"/>
            <a:r>
              <a:rPr lang="en-US" dirty="0" err="1" smtClean="0"/>
              <a:t>Ortholog</a:t>
            </a:r>
            <a:r>
              <a:rPr lang="en-US" dirty="0" smtClean="0"/>
              <a:t>-manager – create the </a:t>
            </a:r>
            <a:r>
              <a:rPr lang="en-US" dirty="0" err="1" smtClean="0"/>
              <a:t>ortholog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Ortholog</a:t>
            </a:r>
            <a:r>
              <a:rPr lang="en-US" dirty="0" smtClean="0"/>
              <a:t>-analyzer – find new </a:t>
            </a:r>
            <a:r>
              <a:rPr lang="en-US" dirty="0" err="1" smtClean="0"/>
              <a:t>orthologs</a:t>
            </a:r>
            <a:r>
              <a:rPr lang="en-US" dirty="0" smtClean="0"/>
              <a:t> in a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pPr lvl="1"/>
            <a:r>
              <a:rPr lang="en-US" dirty="0" err="1" smtClean="0"/>
              <a:t>Ortholog</a:t>
            </a:r>
            <a:r>
              <a:rPr lang="en-US" dirty="0" smtClean="0"/>
              <a:t>-reporter –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Ortholog</a:t>
            </a:r>
            <a:r>
              <a:rPr lang="en-US" dirty="0" smtClean="0"/>
              <a:t>-manager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42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Conf</a:t>
            </a:r>
            <a:r>
              <a:rPr lang="en-US" dirty="0" smtClean="0"/>
              <a:t> file for creating database</a:t>
            </a:r>
          </a:p>
          <a:p>
            <a:r>
              <a:rPr lang="en-US" dirty="0" err="1" smtClean="0"/>
              <a:t>orthograph</a:t>
            </a:r>
            <a:r>
              <a:rPr lang="en-US" dirty="0"/>
              <a:t>-</a:t>
            </a:r>
            <a:r>
              <a:rPr lang="en-US" dirty="0" smtClean="0"/>
              <a:t>manager --create </a:t>
            </a:r>
            <a:endParaRPr lang="en-US" dirty="0"/>
          </a:p>
          <a:p>
            <a:r>
              <a:rPr lang="en-US" dirty="0" err="1" smtClean="0"/>
              <a:t>orthograph</a:t>
            </a:r>
            <a:r>
              <a:rPr lang="en-US" dirty="0" smtClean="0"/>
              <a:t>-manager --load-</a:t>
            </a:r>
            <a:r>
              <a:rPr lang="en-US" dirty="0" err="1" smtClean="0"/>
              <a:t>ogs</a:t>
            </a:r>
            <a:r>
              <a:rPr lang="en-US" dirty="0" smtClean="0"/>
              <a:t>-peptide (run for each </a:t>
            </a:r>
            <a:r>
              <a:rPr lang="en-US" dirty="0" err="1" smtClean="0"/>
              <a:t>fasta</a:t>
            </a:r>
            <a:r>
              <a:rPr lang="en-US" dirty="0" smtClean="0"/>
              <a:t> in the set)</a:t>
            </a:r>
          </a:p>
          <a:p>
            <a:r>
              <a:rPr lang="en-US" dirty="0" err="1"/>
              <a:t>orthograph</a:t>
            </a:r>
            <a:r>
              <a:rPr lang="en-US" dirty="0"/>
              <a:t>-manager </a:t>
            </a:r>
            <a:r>
              <a:rPr lang="en-US" dirty="0" err="1" smtClean="0"/>
              <a:t>COGfile.txt</a:t>
            </a:r>
            <a:r>
              <a:rPr lang="en-US" dirty="0" smtClean="0"/>
              <a:t> (interactive process…)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30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08"/>
            <a:ext cx="8229600" cy="1143000"/>
          </a:xfrm>
        </p:spPr>
        <p:txBody>
          <a:bodyPr/>
          <a:lstStyle/>
          <a:p>
            <a:r>
              <a:rPr lang="en-US" dirty="0" err="1" smtClean="0"/>
              <a:t>Ortholog</a:t>
            </a:r>
            <a:r>
              <a:rPr lang="en-US" dirty="0" smtClean="0"/>
              <a:t>-analyzer/reporter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428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conf</a:t>
            </a:r>
            <a:r>
              <a:rPr lang="en-US" dirty="0" smtClean="0"/>
              <a:t> file for EACH TRANSCRIPTOME. 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input-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species-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output-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Run each </a:t>
            </a:r>
            <a:r>
              <a:rPr lang="en-US" dirty="0" err="1" smtClean="0"/>
              <a:t>conf</a:t>
            </a:r>
            <a:r>
              <a:rPr lang="en-US" dirty="0" smtClean="0"/>
              <a:t> file (can do jobs in parallel)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dir</a:t>
            </a:r>
            <a:r>
              <a:rPr lang="en-US" dirty="0" smtClean="0"/>
              <a:t> for each </a:t>
            </a:r>
            <a:r>
              <a:rPr lang="en-US" dirty="0" err="1" smtClean="0"/>
              <a:t>transcriptome</a:t>
            </a:r>
            <a:r>
              <a:rPr lang="en-US" dirty="0" smtClean="0"/>
              <a:t>, contains /</a:t>
            </a:r>
            <a:r>
              <a:rPr lang="en-US" dirty="0" err="1" smtClean="0"/>
              <a:t>aa</a:t>
            </a:r>
            <a:r>
              <a:rPr lang="en-US" dirty="0" smtClean="0"/>
              <a:t>/ </a:t>
            </a:r>
            <a:r>
              <a:rPr lang="en-US" dirty="0" err="1" smtClean="0"/>
              <a:t>subdir</a:t>
            </a:r>
            <a:r>
              <a:rPr lang="en-US" dirty="0" smtClean="0"/>
              <a:t> which has the </a:t>
            </a:r>
            <a:r>
              <a:rPr lang="en-US" dirty="0" err="1" smtClean="0"/>
              <a:t>orthologs</a:t>
            </a:r>
            <a:r>
              <a:rPr lang="en-US" dirty="0" smtClean="0"/>
              <a:t> you need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1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completely uninformed </a:t>
            </a:r>
            <a:r>
              <a:rPr lang="en-US" dirty="0" err="1" smtClean="0"/>
              <a:t>phylogenetics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12373"/>
            <a:ext cx="84103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Merge </a:t>
            </a:r>
            <a:r>
              <a:rPr lang="en-US" sz="2400" dirty="0"/>
              <a:t>the genes with the COG group name from across the species sub </a:t>
            </a:r>
            <a:r>
              <a:rPr lang="en-US" sz="2400" dirty="0" err="1"/>
              <a:t>dirs</a:t>
            </a:r>
            <a:r>
              <a:rPr lang="en-US" sz="2400" dirty="0"/>
              <a:t> into a single </a:t>
            </a:r>
            <a:r>
              <a:rPr lang="en-US" sz="2400" dirty="0" smtClean="0"/>
              <a:t>file (I wrote a script: </a:t>
            </a:r>
            <a:r>
              <a:rPr lang="en-US" sz="2400" dirty="0" err="1" smtClean="0"/>
              <a:t>orthograph_downstream_taxanameonly.pl</a:t>
            </a:r>
            <a:r>
              <a:rPr lang="en-US" sz="2400" dirty="0" smtClean="0"/>
              <a:t> but later found </a:t>
            </a:r>
            <a:r>
              <a:rPr lang="en-US" sz="2400" dirty="0" err="1" smtClean="0"/>
              <a:t>orthograph</a:t>
            </a:r>
            <a:r>
              <a:rPr lang="en-US" sz="2400" dirty="0"/>
              <a:t> includes one: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mptrsen</a:t>
            </a:r>
            <a:r>
              <a:rPr lang="en-US" sz="2400" dirty="0"/>
              <a:t>/</a:t>
            </a:r>
            <a:r>
              <a:rPr lang="en-US" sz="2400" dirty="0" err="1"/>
              <a:t>Orthograph</a:t>
            </a:r>
            <a:r>
              <a:rPr lang="en-US" sz="2400" dirty="0"/>
              <a:t>/blob/master/</a:t>
            </a:r>
            <a:r>
              <a:rPr lang="en-US" sz="2400" dirty="0" err="1"/>
              <a:t>summarize_orthograph_results.pl</a:t>
            </a:r>
            <a:r>
              <a:rPr lang="en-US" sz="2400" dirty="0"/>
              <a:t>)  </a:t>
            </a:r>
          </a:p>
          <a:p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dirty="0"/>
              <a:t>) do </a:t>
            </a:r>
            <a:r>
              <a:rPr lang="en-US" sz="2400" dirty="0" smtClean="0"/>
              <a:t>an alignment </a:t>
            </a:r>
            <a:r>
              <a:rPr lang="en-US" sz="2400" dirty="0"/>
              <a:t>of each COG group </a:t>
            </a:r>
            <a:r>
              <a:rPr lang="en-US" sz="2400" dirty="0" smtClean="0"/>
              <a:t>constructed</a:t>
            </a:r>
            <a:r>
              <a:rPr lang="en-US" sz="2400" dirty="0"/>
              <a:t> </a:t>
            </a:r>
            <a:r>
              <a:rPr lang="en-US" sz="2400" dirty="0" smtClean="0"/>
              <a:t>(MUSCLE, via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3</a:t>
            </a:r>
            <a:r>
              <a:rPr lang="en-US" sz="2400" dirty="0"/>
              <a:t>) Use TRIMAI to trim the alignments and output into </a:t>
            </a:r>
            <a:r>
              <a:rPr lang="en-US" sz="2400" dirty="0" smtClean="0"/>
              <a:t>PHYLIP</a:t>
            </a:r>
          </a:p>
          <a:p>
            <a:endParaRPr lang="en-US" sz="2400" dirty="0"/>
          </a:p>
          <a:p>
            <a:r>
              <a:rPr lang="en-US" sz="2400" dirty="0" smtClean="0"/>
              <a:t>4</a:t>
            </a:r>
            <a:r>
              <a:rPr lang="en-US" sz="2400" dirty="0"/>
              <a:t>) </a:t>
            </a:r>
            <a:r>
              <a:rPr lang="en-US" sz="2400" dirty="0" smtClean="0"/>
              <a:t>Concatenate alignments </a:t>
            </a:r>
            <a:r>
              <a:rPr lang="en-US" sz="2400" dirty="0" smtClean="0">
                <a:hlinkClick r:id="rId2"/>
              </a:rPr>
              <a:t>catfasta2phyml.pl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5) Build trees </a:t>
            </a:r>
            <a:r>
              <a:rPr lang="en-US" sz="2400" dirty="0"/>
              <a:t>with </a:t>
            </a:r>
            <a:r>
              <a:rPr lang="en-US" sz="2400" dirty="0" smtClean="0"/>
              <a:t>RAXML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68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0966"/>
            <a:ext cx="8229600" cy="932188"/>
          </a:xfrm>
        </p:spPr>
        <p:txBody>
          <a:bodyPr/>
          <a:lstStyle/>
          <a:p>
            <a:r>
              <a:rPr lang="en-US" dirty="0" smtClean="0"/>
              <a:t>I made a </a:t>
            </a:r>
            <a:r>
              <a:rPr lang="en-US" dirty="0" err="1" smtClean="0"/>
              <a:t>treeee</a:t>
            </a:r>
            <a:r>
              <a:rPr lang="en-US" dirty="0" smtClean="0"/>
              <a:t> (9 loci…  </a:t>
            </a:r>
            <a:r>
              <a:rPr lang="en-US" dirty="0" smtClean="0"/>
              <a:t>um)</a:t>
            </a:r>
            <a:endParaRPr lang="en-US" dirty="0"/>
          </a:p>
        </p:txBody>
      </p:sp>
      <p:pic>
        <p:nvPicPr>
          <p:cNvPr id="5" name="Picture 4" descr="raxmlonlinecon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3" y="846996"/>
            <a:ext cx="7377353" cy="6254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4232" y="5925543"/>
            <a:ext cx="13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(Drosophila)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572000"/>
            <a:ext cx="155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Sphyracephala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3481482"/>
            <a:ext cx="125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Eurydiopsis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68388" y="1927836"/>
            <a:ext cx="134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Teleopsis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Cyrtodiopsis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32420" y="649552"/>
            <a:ext cx="13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Diasemopsis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3057" y="2389501"/>
            <a:ext cx="2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(All bootstraps were 100%)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learn how to </a:t>
            </a:r>
            <a:r>
              <a:rPr lang="en-US" dirty="0" err="1" smtClean="0"/>
              <a:t>phylogenetics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Ihavenoide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78942"/>
            <a:ext cx="8001000" cy="431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2593" y="4267626"/>
            <a:ext cx="226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But I made a tree!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 descr="raxmlonlinecon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9" y="4867791"/>
            <a:ext cx="1829275" cy="1550776"/>
          </a:xfrm>
          <a:prstGeom prst="rect">
            <a:avLst/>
          </a:prstGeom>
        </p:spPr>
      </p:pic>
      <p:pic>
        <p:nvPicPr>
          <p:cNvPr id="6" name="Picture 5" descr="Ihavenoideapa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4702198"/>
            <a:ext cx="109220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861" y="1757845"/>
            <a:ext cx="226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still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future…?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428"/>
          </a:xfrm>
        </p:spPr>
        <p:txBody>
          <a:bodyPr>
            <a:normAutofit/>
          </a:bodyPr>
          <a:lstStyle/>
          <a:p>
            <a:r>
              <a:rPr lang="en-US" dirty="0" smtClean="0"/>
              <a:t>Add th</a:t>
            </a:r>
            <a:r>
              <a:rPr lang="en-US" dirty="0" smtClean="0"/>
              <a:t>e rest of my species</a:t>
            </a:r>
          </a:p>
          <a:p>
            <a:r>
              <a:rPr lang="en-US" dirty="0" smtClean="0"/>
              <a:t>See if </a:t>
            </a:r>
            <a:r>
              <a:rPr lang="en-US" dirty="0" err="1" smtClean="0"/>
              <a:t>transcriptome</a:t>
            </a:r>
            <a:r>
              <a:rPr lang="en-US" dirty="0" smtClean="0"/>
              <a:t> filtering by coverage matters</a:t>
            </a:r>
          </a:p>
          <a:p>
            <a:r>
              <a:rPr lang="en-US" dirty="0" smtClean="0"/>
              <a:t>Try different </a:t>
            </a:r>
            <a:r>
              <a:rPr lang="en-US" dirty="0" err="1" smtClean="0"/>
              <a:t>Ortholog</a:t>
            </a:r>
            <a:r>
              <a:rPr lang="en-US" dirty="0" smtClean="0"/>
              <a:t> sets</a:t>
            </a:r>
          </a:p>
          <a:p>
            <a:r>
              <a:rPr lang="en-US" dirty="0" smtClean="0"/>
              <a:t>Try more than one phylogenetic approach</a:t>
            </a:r>
          </a:p>
          <a:p>
            <a:endParaRPr lang="en-US" dirty="0"/>
          </a:p>
          <a:p>
            <a:r>
              <a:rPr lang="en-US" dirty="0" smtClean="0"/>
              <a:t>Any ideas for me?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3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Or...  I try to learn how to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pic>
        <p:nvPicPr>
          <p:cNvPr id="4" name="Picture 3" descr="Ihavenoide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78942"/>
            <a:ext cx="8001000" cy="4318000"/>
          </a:xfrm>
          <a:prstGeom prst="rect">
            <a:avLst/>
          </a:prstGeom>
        </p:spPr>
      </p:pic>
      <p:pic>
        <p:nvPicPr>
          <p:cNvPr id="5" name="Picture 4" descr="flyphylogen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77" y="4783494"/>
            <a:ext cx="1776046" cy="1278986"/>
          </a:xfrm>
          <a:prstGeom prst="rect">
            <a:avLst/>
          </a:prstGeom>
        </p:spPr>
      </p:pic>
      <p:pic>
        <p:nvPicPr>
          <p:cNvPr id="7" name="Picture 6" descr="Ihavenoideapa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4702198"/>
            <a:ext cx="1092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620" cy="51167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have…</a:t>
            </a:r>
          </a:p>
          <a:p>
            <a:pPr lvl="1"/>
            <a:r>
              <a:rPr lang="en-US" dirty="0" smtClean="0"/>
              <a:t>11 species of Stalk eyed fly testes </a:t>
            </a:r>
            <a:r>
              <a:rPr lang="en-US" dirty="0" err="1" smtClean="0"/>
              <a:t>transcriptomes</a:t>
            </a:r>
            <a:endParaRPr lang="en-US" dirty="0" smtClean="0"/>
          </a:p>
          <a:p>
            <a:r>
              <a:rPr lang="en-US" dirty="0" smtClean="0"/>
              <a:t>I want…</a:t>
            </a:r>
          </a:p>
          <a:p>
            <a:pPr lvl="1"/>
            <a:r>
              <a:rPr lang="en-US" dirty="0" smtClean="0"/>
              <a:t>To solidify the phylogenetic relationships between the species, get good branch lengths, </a:t>
            </a:r>
            <a:r>
              <a:rPr lang="en-US" dirty="0" smtClean="0"/>
              <a:t>etc…</a:t>
            </a:r>
            <a:endParaRPr lang="en-US" dirty="0" smtClean="0"/>
          </a:p>
          <a:p>
            <a:pPr lvl="1"/>
            <a:r>
              <a:rPr lang="en-US" dirty="0" smtClean="0"/>
              <a:t>…in </a:t>
            </a:r>
            <a:r>
              <a:rPr lang="en-US" dirty="0" smtClean="0"/>
              <a:t>order to do molecular evolution (PAML, </a:t>
            </a:r>
            <a:r>
              <a:rPr lang="en-US" dirty="0" err="1" smtClean="0"/>
              <a:t>etc</a:t>
            </a:r>
            <a:r>
              <a:rPr lang="en-US" dirty="0" smtClean="0"/>
              <a:t>), contrast </a:t>
            </a:r>
            <a:r>
              <a:rPr lang="en-US" dirty="0" err="1" smtClean="0"/>
              <a:t>monomorphy</a:t>
            </a:r>
            <a:r>
              <a:rPr lang="en-US" dirty="0" smtClean="0"/>
              <a:t> and </a:t>
            </a:r>
            <a:r>
              <a:rPr lang="en-US" dirty="0" err="1" smtClean="0"/>
              <a:t>dimorphy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 descr="dimon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65" y="24520"/>
            <a:ext cx="2756614" cy="2142236"/>
          </a:xfrm>
          <a:prstGeom prst="rect">
            <a:avLst/>
          </a:prstGeom>
        </p:spPr>
      </p:pic>
      <p:pic>
        <p:nvPicPr>
          <p:cNvPr id="5" name="Picture 4" descr="dimon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98" y="2121065"/>
            <a:ext cx="3280081" cy="45958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631573" y="367292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631573" y="499172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631573" y="514724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31573" y="529412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626320" y="661292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620372" y="307916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631573" y="559028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29012" y="573716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62653" y="2349660"/>
            <a:ext cx="1398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i="1" dirty="0" err="1" smtClean="0"/>
              <a:t>spp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T. </a:t>
            </a:r>
            <a:r>
              <a:rPr lang="en-US" i="1" dirty="0" err="1" smtClean="0"/>
              <a:t>pallifacies</a:t>
            </a:r>
            <a:endParaRPr lang="en-US" i="1" dirty="0" smtClean="0"/>
          </a:p>
          <a:p>
            <a:r>
              <a:rPr lang="en-US" i="1" dirty="0" smtClean="0"/>
              <a:t>S. </a:t>
            </a:r>
            <a:r>
              <a:rPr lang="en-US" i="1" dirty="0" err="1" smtClean="0"/>
              <a:t>europaea</a:t>
            </a:r>
            <a:endParaRPr lang="en-US" i="1" dirty="0" smtClean="0"/>
          </a:p>
          <a:p>
            <a:r>
              <a:rPr lang="en-US" i="1" dirty="0" smtClean="0"/>
              <a:t>T. </a:t>
            </a:r>
            <a:r>
              <a:rPr lang="en-US" i="1" dirty="0" err="1" smtClean="0"/>
              <a:t>thaii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488668"/>
            <a:ext cx="428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Husak</a:t>
            </a:r>
            <a:r>
              <a:rPr lang="en-US" dirty="0" smtClean="0"/>
              <a:t> et al 2011, Baker and Wilkinson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236"/>
            <a:ext cx="45448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FLYTREE – the Dipteran </a:t>
            </a:r>
            <a:r>
              <a:rPr lang="en-US" dirty="0" err="1" smtClean="0"/>
              <a:t>ToL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04" y="1849685"/>
            <a:ext cx="349369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Solve the </a:t>
            </a:r>
            <a:r>
              <a:rPr lang="en-US" dirty="0" err="1" smtClean="0"/>
              <a:t>Diptera</a:t>
            </a:r>
            <a:r>
              <a:rPr lang="en-US" dirty="0" smtClean="0"/>
              <a:t> phylogeny</a:t>
            </a:r>
          </a:p>
          <a:p>
            <a:endParaRPr lang="en-US" dirty="0" smtClean="0"/>
          </a:p>
          <a:p>
            <a:r>
              <a:rPr lang="en-US" dirty="0" smtClean="0"/>
              <a:t>APPROACH 1: </a:t>
            </a:r>
            <a:r>
              <a:rPr lang="en-US" dirty="0" err="1" smtClean="0"/>
              <a:t>mtDNA</a:t>
            </a:r>
            <a:r>
              <a:rPr lang="en-US" dirty="0" smtClean="0"/>
              <a:t> + 14 nuclear genes + 371 morphological </a:t>
            </a:r>
            <a:r>
              <a:rPr lang="en-US" dirty="0" smtClean="0"/>
              <a:t>characters for 42 </a:t>
            </a:r>
            <a:r>
              <a:rPr lang="en-US" dirty="0" err="1" smtClean="0"/>
              <a:t>sp</a:t>
            </a:r>
            <a:r>
              <a:rPr lang="en-US" dirty="0" smtClean="0"/>
              <a:t>; 5 nuclear genes for ~200 </a:t>
            </a:r>
            <a:r>
              <a:rPr lang="en-US" dirty="0" smtClean="0"/>
              <a:t>species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33" y="0"/>
            <a:ext cx="5402524" cy="6858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925189" y="4104925"/>
            <a:ext cx="435011" cy="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488668"/>
            <a:ext cx="218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Weigmann</a:t>
            </a:r>
            <a:r>
              <a:rPr lang="en-US" dirty="0" smtClean="0"/>
              <a:t> et al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236"/>
            <a:ext cx="850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FLYTREE – the Dipteran </a:t>
            </a:r>
            <a:r>
              <a:rPr lang="en-US" dirty="0" err="1" smtClean="0"/>
              <a:t>ToL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686"/>
            <a:ext cx="8473992" cy="2054696"/>
          </a:xfrm>
        </p:spPr>
        <p:txBody>
          <a:bodyPr>
            <a:normAutofit/>
          </a:bodyPr>
          <a:lstStyle/>
          <a:p>
            <a:r>
              <a:rPr lang="en-US" dirty="0"/>
              <a:t>APPROACH </a:t>
            </a:r>
            <a:r>
              <a:rPr lang="en-US" dirty="0" smtClean="0"/>
              <a:t>2: </a:t>
            </a:r>
            <a:r>
              <a:rPr lang="en-US" dirty="0" err="1"/>
              <a:t>Transcriptomes</a:t>
            </a:r>
            <a:r>
              <a:rPr lang="en-US" dirty="0"/>
              <a:t> </a:t>
            </a:r>
            <a:r>
              <a:rPr lang="en-US" dirty="0" smtClean="0"/>
              <a:t>from as many </a:t>
            </a:r>
            <a:r>
              <a:rPr lang="en-US" dirty="0" smtClean="0"/>
              <a:t>insects </a:t>
            </a:r>
            <a:r>
              <a:rPr lang="en-US" dirty="0" smtClean="0"/>
              <a:t>as possible (eventually 1000, with 200+ dipterans)</a:t>
            </a:r>
          </a:p>
        </p:txBody>
      </p:sp>
      <p:pic>
        <p:nvPicPr>
          <p:cNvPr id="5" name="Picture 4" descr="1k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3669689"/>
            <a:ext cx="4754994" cy="2877582"/>
          </a:xfrm>
          <a:prstGeom prst="rect">
            <a:avLst/>
          </a:prstGeom>
        </p:spPr>
      </p:pic>
      <p:pic>
        <p:nvPicPr>
          <p:cNvPr id="6" name="Picture 5" descr="Ke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80" y="3197909"/>
            <a:ext cx="1507138" cy="1507138"/>
          </a:xfrm>
          <a:prstGeom prst="rect">
            <a:avLst/>
          </a:prstGeom>
        </p:spPr>
      </p:pic>
      <p:pic>
        <p:nvPicPr>
          <p:cNvPr id="7" name="Picture 6" descr="Brian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80" y="5013110"/>
            <a:ext cx="1534161" cy="1534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6423" y="6421118"/>
            <a:ext cx="174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Weigmann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1634" y="4576228"/>
            <a:ext cx="27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Keith </a:t>
            </a:r>
            <a:r>
              <a:rPr lang="en-US" dirty="0" err="1" smtClean="0"/>
              <a:t>Bayless</a:t>
            </a:r>
            <a:r>
              <a:rPr lang="en-US" dirty="0" smtClean="0"/>
              <a:t> (</a:t>
            </a:r>
            <a:r>
              <a:rPr lang="en-US" dirty="0" err="1" smtClean="0"/>
              <a:t>Schizophora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Transcriptome</a:t>
            </a:r>
            <a:r>
              <a:rPr lang="en-US" dirty="0" smtClean="0"/>
              <a:t> -&gt;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300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Assemble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r>
              <a:rPr lang="en-US" dirty="0" smtClean="0"/>
              <a:t>Q.C.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err="1" smtClean="0"/>
              <a:t>orthology</a:t>
            </a:r>
            <a:r>
              <a:rPr lang="en-US" dirty="0" smtClean="0"/>
              <a:t> set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orthologs</a:t>
            </a:r>
            <a:endParaRPr lang="en-US" dirty="0" smtClean="0"/>
          </a:p>
          <a:p>
            <a:r>
              <a:rPr lang="en-US" dirty="0" smtClean="0"/>
              <a:t>Align </a:t>
            </a:r>
            <a:r>
              <a:rPr lang="en-US" dirty="0" err="1" smtClean="0"/>
              <a:t>ortholog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Pull sequences you care about</a:t>
            </a:r>
          </a:p>
          <a:p>
            <a:r>
              <a:rPr lang="en-US" dirty="0" smtClean="0"/>
              <a:t>Reformat and concatenate as needed</a:t>
            </a:r>
          </a:p>
          <a:p>
            <a:r>
              <a:rPr lang="en-US" dirty="0" err="1" smtClean="0"/>
              <a:t>Phylogenetics</a:t>
            </a:r>
            <a:endParaRPr lang="en-US" dirty="0" smtClean="0"/>
          </a:p>
          <a:p>
            <a:r>
              <a:rPr lang="en-US" dirty="0" smtClean="0"/>
              <a:t>Tree?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4744" y="3311346"/>
            <a:ext cx="164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Orthograph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64990" y="4261591"/>
            <a:ext cx="1538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Scripts, </a:t>
            </a:r>
          </a:p>
          <a:p>
            <a:r>
              <a:rPr lang="en-US" sz="2400" dirty="0" smtClean="0"/>
              <a:t>Pipelines…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875700" y="3311346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910830" y="4352312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343824" y="5321208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4060" y="5233648"/>
            <a:ext cx="488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Max. Likelihood, max. parsimony, Bayesian, Neighbor Joining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44744" y="2465808"/>
            <a:ext cx="314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OrthoDB</a:t>
            </a:r>
            <a:endParaRPr lang="en-US" sz="2400" dirty="0" smtClean="0"/>
          </a:p>
          <a:p>
            <a:r>
              <a:rPr lang="en-US" sz="2400" dirty="0" smtClean="0"/>
              <a:t>(or your own methods)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4875700" y="2681269"/>
            <a:ext cx="571968" cy="3919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44744" y="1702851"/>
            <a:ext cx="369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Trinity, Abyss,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Coverage?  </a:t>
            </a:r>
            <a:r>
              <a:rPr lang="en-US" sz="2400" dirty="0" err="1" smtClean="0"/>
              <a:t>Misassembly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13" name="Right Brace 12"/>
          <p:cNvSpPr/>
          <p:nvPr/>
        </p:nvSpPr>
        <p:spPr>
          <a:xfrm>
            <a:off x="4875700" y="1838931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Transcriptome</a:t>
            </a:r>
            <a:r>
              <a:rPr lang="en-US" dirty="0" smtClean="0"/>
              <a:t> -&gt;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300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Assemble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transcriptome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Q.C.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transcriptome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Define </a:t>
            </a:r>
            <a:r>
              <a:rPr lang="en-US" dirty="0" err="1" smtClean="0"/>
              <a:t>orthology</a:t>
            </a:r>
            <a:r>
              <a:rPr lang="en-US" dirty="0" smtClean="0"/>
              <a:t> set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orthologs</a:t>
            </a:r>
            <a:endParaRPr lang="en-US" dirty="0" smtClean="0"/>
          </a:p>
          <a:p>
            <a:r>
              <a:rPr lang="en-US" dirty="0" smtClean="0"/>
              <a:t>Align </a:t>
            </a:r>
            <a:r>
              <a:rPr lang="en-US" dirty="0" err="1" smtClean="0"/>
              <a:t>ortholog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Pull sequences you care about</a:t>
            </a:r>
          </a:p>
          <a:p>
            <a:r>
              <a:rPr lang="en-US" dirty="0" smtClean="0"/>
              <a:t>Reformat and concatenate as needed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Phylogenetics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Tree!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4744" y="3311346"/>
            <a:ext cx="164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Orthograph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17570" y="4284271"/>
            <a:ext cx="1308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Scripts, </a:t>
            </a:r>
          </a:p>
          <a:p>
            <a:r>
              <a:rPr lang="en-US" sz="2400" dirty="0" smtClean="0"/>
              <a:t>pipelines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875700" y="3311346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763410" y="4374992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343824" y="5355228"/>
            <a:ext cx="571968" cy="612371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060" y="5267668"/>
            <a:ext cx="488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Max. Likelihood, max. parsimony, Bayesian, Neighbor Joining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4744" y="2497313"/>
            <a:ext cx="314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OrthoDB</a:t>
            </a:r>
            <a:endParaRPr lang="en-US" sz="2400" dirty="0" smtClean="0"/>
          </a:p>
          <a:p>
            <a:r>
              <a:rPr lang="en-US" sz="2400" dirty="0" smtClean="0"/>
              <a:t>(or your own methods)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4875700" y="2567868"/>
            <a:ext cx="571968" cy="6123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orthology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57" y="1600200"/>
            <a:ext cx="8229600" cy="477300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err="1" smtClean="0"/>
              <a:t>Orthograph</a:t>
            </a:r>
            <a:r>
              <a:rPr lang="en-US" dirty="0" smtClean="0"/>
              <a:t> requires you build a database of orthologous groups which will be the “reference” for all other species.  </a:t>
            </a:r>
          </a:p>
          <a:p>
            <a:r>
              <a:rPr lang="en-US" dirty="0" smtClean="0">
                <a:hlinkClick r:id="rId2"/>
              </a:rPr>
              <a:t>Go to OrthoDB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60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4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https://github.com/mptrsen/</a:t>
            </a:r>
            <a:r>
              <a:rPr lang="en-US" dirty="0" smtClean="0">
                <a:hlinkClick r:id="rId2"/>
              </a:rPr>
              <a:t>Orthograph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Orthology</a:t>
            </a:r>
            <a:r>
              <a:rPr lang="en-US" dirty="0"/>
              <a:t> prediction using a graph-based, reciprocal approach with profile hidden Markov models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Malte</a:t>
            </a:r>
            <a:r>
              <a:rPr lang="en-US" dirty="0" smtClean="0"/>
              <a:t> Peterson wrote it specifically for the 1kite project, not yet published</a:t>
            </a:r>
          </a:p>
        </p:txBody>
      </p:sp>
    </p:spTree>
    <p:extLst>
      <p:ext uri="{BB962C8B-B14F-4D97-AF65-F5344CB8AC3E}">
        <p14:creationId xmlns:p14="http://schemas.microsoft.com/office/powerpoint/2010/main" val="274016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655</Words>
  <Application>Microsoft Macintosh PowerPoint</Application>
  <PresentationFormat>On-screen Show (4:3)</PresentationFormat>
  <Paragraphs>118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Phylotranscriptomics using Orthograph</vt:lpstr>
      <vt:lpstr>Or...  I try to learn how to phylogenetics</vt:lpstr>
      <vt:lpstr>Background</vt:lpstr>
      <vt:lpstr>FLYTREE – the Dipteran ToL</vt:lpstr>
      <vt:lpstr>FLYTREE – the Dipteran ToL</vt:lpstr>
      <vt:lpstr>Transcriptome -&gt; Tree</vt:lpstr>
      <vt:lpstr>Transcriptome -&gt; Tree</vt:lpstr>
      <vt:lpstr>Define orthology set</vt:lpstr>
      <vt:lpstr>Orthograph</vt:lpstr>
      <vt:lpstr>Orthograph</vt:lpstr>
      <vt:lpstr>Ortholog-manager</vt:lpstr>
      <vt:lpstr>Ortholog-analyzer/reporter</vt:lpstr>
      <vt:lpstr>My completely uninformed phylogenetics pipeline</vt:lpstr>
      <vt:lpstr>I made a treeee (9 loci…  um)</vt:lpstr>
      <vt:lpstr>I learn how to phylogenetics?</vt:lpstr>
      <vt:lpstr>In future…?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Phylotranscriptomics using Orthograph</dc:title>
  <dc:creator>josiereinhardt</dc:creator>
  <cp:lastModifiedBy>josiereinhardt</cp:lastModifiedBy>
  <cp:revision>28</cp:revision>
  <dcterms:created xsi:type="dcterms:W3CDTF">2014-10-07T16:20:36Z</dcterms:created>
  <dcterms:modified xsi:type="dcterms:W3CDTF">2014-10-07T19:28:01Z</dcterms:modified>
</cp:coreProperties>
</file>