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663" r:id="rId2"/>
    <p:sldId id="659" r:id="rId3"/>
    <p:sldId id="660" r:id="rId4"/>
    <p:sldId id="662" r:id="rId5"/>
    <p:sldId id="674" r:id="rId6"/>
    <p:sldId id="665" r:id="rId7"/>
    <p:sldId id="673" r:id="rId8"/>
    <p:sldId id="667" r:id="rId9"/>
    <p:sldId id="675" r:id="rId10"/>
    <p:sldId id="668" r:id="rId11"/>
    <p:sldId id="670" r:id="rId12"/>
    <p:sldId id="669" r:id="rId13"/>
    <p:sldId id="650" r:id="rId14"/>
    <p:sldId id="562" r:id="rId15"/>
    <p:sldId id="512" r:id="rId16"/>
    <p:sldId id="513" r:id="rId17"/>
    <p:sldId id="514" r:id="rId18"/>
    <p:sldId id="563" r:id="rId19"/>
    <p:sldId id="647" r:id="rId20"/>
    <p:sldId id="651" r:id="rId21"/>
    <p:sldId id="523" r:id="rId22"/>
    <p:sldId id="631" r:id="rId23"/>
    <p:sldId id="654" r:id="rId24"/>
    <p:sldId id="656" r:id="rId25"/>
    <p:sldId id="676" r:id="rId26"/>
    <p:sldId id="649" r:id="rId27"/>
    <p:sldId id="639" r:id="rId28"/>
    <p:sldId id="657" r:id="rId29"/>
    <p:sldId id="469" r:id="rId30"/>
    <p:sldId id="672" r:id="rId3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C2"/>
    <a:srgbClr val="00B0F0"/>
    <a:srgbClr val="6699FF"/>
    <a:srgbClr val="92D050"/>
    <a:srgbClr val="8AC376"/>
    <a:srgbClr val="FFC000"/>
    <a:srgbClr val="FF9948"/>
    <a:srgbClr val="6666FF"/>
    <a:srgbClr val="3789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7634" autoAdjust="0"/>
  </p:normalViewPr>
  <p:slideViewPr>
    <p:cSldViewPr snapToGrid="0">
      <p:cViewPr>
        <p:scale>
          <a:sx n="66" d="100"/>
          <a:sy n="66" d="100"/>
        </p:scale>
        <p:origin x="-151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E305A-0B8C-4C5C-A7DC-8664487314BC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22C36-C31B-481A-87EE-DD11CD245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744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7EF6411-F1F8-4E20-A3A2-071AAC56E578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6A5B02-CFDF-40E7-AE9A-06A6F131C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8189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6A5B02-CFDF-40E7-AE9A-06A6F131C1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disease mutations are</a:t>
            </a:r>
            <a:r>
              <a:rPr lang="en-US" baseline="0" dirty="0" smtClean="0"/>
              <a:t> red lollipops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6A5B02-CFDF-40E7-AE9A-06A6F131C1B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disease mutations are</a:t>
            </a:r>
            <a:r>
              <a:rPr lang="en-US" baseline="0" dirty="0" smtClean="0"/>
              <a:t> red lollipops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6A5B02-CFDF-40E7-AE9A-06A6F131C1B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disease mutations are</a:t>
            </a:r>
            <a:r>
              <a:rPr lang="en-US" baseline="0" dirty="0" smtClean="0"/>
              <a:t> red lollipops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6A5B02-CFDF-40E7-AE9A-06A6F131C1B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7" name="Picture 11" descr="Sealumbc-clear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31242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bluelabl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91200"/>
            <a:ext cx="88392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40DC7-5362-43C8-BC56-DB8A97C072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A86AF-CBB3-469A-AE2B-81CE3F6DB8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1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CC46C-537C-4690-9CFC-A656455668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3" name="Rectangle 9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pic>
        <p:nvPicPr>
          <p:cNvPr id="5" name="Picture 11" descr="Sealumbc-clear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30480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bluelablo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</a:blip>
          <a:srcRect r="80368"/>
          <a:stretch>
            <a:fillRect/>
          </a:stretch>
        </p:blipFill>
        <p:spPr bwMode="auto">
          <a:xfrm>
            <a:off x="7315200" y="6096000"/>
            <a:ext cx="180816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366A7396-3EC1-4F79-A5CE-C70627DE25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06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03510335-F46E-4752-9825-57239C9DE9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6E784-EFC0-41D2-BE4F-3045B9651D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57200" y="12192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pic>
        <p:nvPicPr>
          <p:cNvPr id="6152" name="Picture 11" descr="Sealumbc-clear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30480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2" descr="bluelablog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</a:blip>
          <a:srcRect r="80368"/>
          <a:stretch>
            <a:fillRect/>
          </a:stretch>
        </p:blipFill>
        <p:spPr bwMode="auto">
          <a:xfrm>
            <a:off x="7315200" y="6096000"/>
            <a:ext cx="180816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63000" y="6629400"/>
            <a:ext cx="533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983C388-CAF9-45D0-B74A-043E25DFE3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75" r:id="rId3"/>
    <p:sldLayoutId id="2147483676" r:id="rId4"/>
    <p:sldLayoutId id="2147483679" r:id="rId5"/>
    <p:sldLayoutId id="2147483680" r:id="rId6"/>
    <p:sldLayoutId id="214748367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bioinf.umbc.edu/DMDM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roups.google.com/forum/#!forum/rsg-dc-region" TargetMode="External"/><Relationship Id="rId4" Type="http://schemas.openxmlformats.org/officeDocument/2006/relationships/hyperlink" Target="mailto:tpeters1@umbc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2127250"/>
          </a:xfrm>
        </p:spPr>
        <p:txBody>
          <a:bodyPr/>
          <a:lstStyle/>
          <a:p>
            <a:r>
              <a:rPr lang="en-US" dirty="0" smtClean="0"/>
              <a:t>Comparative Genomics for Human Disease Using Conserved Protein Domains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B.Y.O.B. Presentation 09-23-14</a:t>
            </a:r>
          </a:p>
          <a:p>
            <a:r>
              <a:rPr lang="en-US" dirty="0" smtClean="0"/>
              <a:t>Thomas A. Peterson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Ph.D. Candidate in Dr.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Maricel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Kann’s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lab at UMBC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sis_outlin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114" y="0"/>
            <a:ext cx="841577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174" y="352037"/>
            <a:ext cx="657225" cy="620420"/>
          </a:xfrm>
          <a:prstGeom prst="rect">
            <a:avLst/>
          </a:prstGeom>
          <a:noFill/>
        </p:spPr>
      </p:pic>
      <p:pic>
        <p:nvPicPr>
          <p:cNvPr id="7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8259" y="4321694"/>
            <a:ext cx="657225" cy="620420"/>
          </a:xfrm>
          <a:prstGeom prst="rect">
            <a:avLst/>
          </a:prstGeom>
          <a:noFill/>
        </p:spPr>
      </p:pic>
      <p:pic>
        <p:nvPicPr>
          <p:cNvPr id="8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6603" y="301237"/>
            <a:ext cx="657225" cy="620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sis_outlin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114" y="0"/>
            <a:ext cx="841577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174" y="352037"/>
            <a:ext cx="657225" cy="620420"/>
          </a:xfrm>
          <a:prstGeom prst="rect">
            <a:avLst/>
          </a:prstGeom>
          <a:noFill/>
        </p:spPr>
      </p:pic>
      <p:pic>
        <p:nvPicPr>
          <p:cNvPr id="7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8259" y="4321694"/>
            <a:ext cx="657225" cy="620420"/>
          </a:xfrm>
          <a:prstGeom prst="rect">
            <a:avLst/>
          </a:prstGeom>
          <a:noFill/>
        </p:spPr>
      </p:pic>
      <p:pic>
        <p:nvPicPr>
          <p:cNvPr id="8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6603" y="301237"/>
            <a:ext cx="657225" cy="620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sis_outlin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114" y="0"/>
            <a:ext cx="841577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174" y="352037"/>
            <a:ext cx="657225" cy="620420"/>
          </a:xfrm>
          <a:prstGeom prst="rect">
            <a:avLst/>
          </a:prstGeom>
          <a:noFill/>
        </p:spPr>
      </p:pic>
      <p:pic>
        <p:nvPicPr>
          <p:cNvPr id="7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8259" y="4321694"/>
            <a:ext cx="657225" cy="620420"/>
          </a:xfrm>
          <a:prstGeom prst="rect">
            <a:avLst/>
          </a:prstGeom>
          <a:noFill/>
        </p:spPr>
      </p:pic>
      <p:pic>
        <p:nvPicPr>
          <p:cNvPr id="8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6603" y="301237"/>
            <a:ext cx="657225" cy="620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91" y="1290687"/>
            <a:ext cx="3880795" cy="398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61925"/>
            <a:ext cx="8229600" cy="1123950"/>
          </a:xfrm>
        </p:spPr>
        <p:txBody>
          <a:bodyPr/>
          <a:lstStyle/>
          <a:p>
            <a:r>
              <a:rPr lang="en-US" dirty="0" smtClean="0"/>
              <a:t>Background:</a:t>
            </a:r>
            <a:br>
              <a:rPr lang="en-US" dirty="0" smtClean="0"/>
            </a:br>
            <a:r>
              <a:rPr lang="en-US" dirty="0" smtClean="0"/>
              <a:t>Variant Databases</a:t>
            </a:r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040" y="1793506"/>
            <a:ext cx="5296483" cy="309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40115" y="5227170"/>
          <a:ext cx="7973796" cy="10109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55421"/>
                <a:gridCol w="2271038"/>
                <a:gridCol w="33473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9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2013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9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9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Exonic </a:t>
                      </a:r>
                      <a:r>
                        <a:rPr lang="en-US" dirty="0" err="1" smtClean="0"/>
                        <a:t>Missense</a:t>
                      </a:r>
                      <a:r>
                        <a:rPr lang="en-US" dirty="0" smtClean="0"/>
                        <a:t> Disease Variants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27,559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65,672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2151" y="1251339"/>
            <a:ext cx="2480257" cy="5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4000" y="6334780"/>
            <a:ext cx="889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Peterson, T.A., E. doughty, and M.G. </a:t>
            </a:r>
            <a:r>
              <a:rPr lang="en-US" sz="1400" dirty="0" err="1" smtClean="0"/>
              <a:t>Kann</a:t>
            </a:r>
            <a:r>
              <a:rPr lang="en-US" sz="1400" dirty="0" smtClean="0"/>
              <a:t>, </a:t>
            </a:r>
            <a:r>
              <a:rPr lang="en-US" sz="1400" i="1" dirty="0" smtClean="0"/>
              <a:t>Towards Precision Medicine: Advances in Computational Approaches for the Analysis of Human Variants.</a:t>
            </a:r>
            <a:r>
              <a:rPr lang="en-US" sz="1400" dirty="0" smtClean="0"/>
              <a:t> Journal of Molecular Biology, 2013.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23975"/>
          </a:xfrm>
        </p:spPr>
        <p:txBody>
          <a:bodyPr/>
          <a:lstStyle/>
          <a:p>
            <a:r>
              <a:rPr lang="en-US" dirty="0" smtClean="0"/>
              <a:t>Background:</a:t>
            </a:r>
            <a:br>
              <a:rPr lang="en-US" dirty="0" smtClean="0"/>
            </a:br>
            <a:r>
              <a:rPr lang="en-US" dirty="0" smtClean="0"/>
              <a:t>Protein Domains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8000" y="1353459"/>
            <a:ext cx="4905828" cy="42780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/>
              <a:t>Evolutionarily conserved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/>
              <a:t>Structural / functional units of proteins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/>
              <a:t>Often mediate interactions between proteins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Protein domain HMM models (CDD, </a:t>
            </a:r>
            <a:r>
              <a:rPr lang="en-US" sz="2400" dirty="0" err="1" smtClean="0">
                <a:solidFill>
                  <a:srgbClr val="000000"/>
                </a:solidFill>
              </a:rPr>
              <a:t>Pfam</a:t>
            </a:r>
            <a:r>
              <a:rPr lang="en-US" sz="2400" dirty="0" smtClean="0">
                <a:solidFill>
                  <a:srgbClr val="000000"/>
                </a:solidFill>
              </a:rPr>
              <a:t>, Smart, etc.) are manually </a:t>
            </a:r>
            <a:r>
              <a:rPr lang="en-US" sz="2400" dirty="0" err="1" smtClean="0">
                <a:solidFill>
                  <a:srgbClr val="000000"/>
                </a:solidFill>
              </a:rPr>
              <a:t>curated</a:t>
            </a:r>
            <a:r>
              <a:rPr lang="en-US" sz="2400" dirty="0" smtClean="0">
                <a:solidFill>
                  <a:srgbClr val="000000"/>
                </a:solidFill>
              </a:rPr>
              <a:t> to match the experimentally determined structure and functional feature sites of the protein domain.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US" sz="24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5" name="Picture 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0"/>
            <a:ext cx="3352800" cy="398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762172" y="4131032"/>
            <a:ext cx="3193143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+mn-lt"/>
                <a:cs typeface="Arial" pitchFamily="34" charset="0"/>
              </a:rPr>
              <a:t>Structure of PKc (cd00180), the catalytic domain of protein kinases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709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Gene-centric Analysis</a:t>
            </a:r>
            <a:endParaRPr lang="en-US" dirty="0"/>
          </a:p>
        </p:txBody>
      </p:sp>
      <p:grpSp>
        <p:nvGrpSpPr>
          <p:cNvPr id="3" name="Group 106"/>
          <p:cNvGrpSpPr/>
          <p:nvPr/>
        </p:nvGrpSpPr>
        <p:grpSpPr>
          <a:xfrm>
            <a:off x="550950" y="3430924"/>
            <a:ext cx="5624141" cy="571355"/>
            <a:chOff x="585456" y="3108871"/>
            <a:chExt cx="5624141" cy="571355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1866197" y="3491597"/>
              <a:ext cx="4343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5456" y="331089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Protein 2</a:t>
              </a:r>
              <a:endParaRPr lang="en-US" dirty="0"/>
            </a:p>
          </p:txBody>
        </p:sp>
        <p:grpSp>
          <p:nvGrpSpPr>
            <p:cNvPr id="4" name="Group 38"/>
            <p:cNvGrpSpPr/>
            <p:nvPr/>
          </p:nvGrpSpPr>
          <p:grpSpPr>
            <a:xfrm>
              <a:off x="4100080" y="3108871"/>
              <a:ext cx="144856" cy="362142"/>
              <a:chOff x="4412453" y="1954578"/>
              <a:chExt cx="144856" cy="362142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 rot="5400000">
                <a:off x="4369073" y="2200905"/>
                <a:ext cx="231625" cy="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 bwMode="auto">
              <a:xfrm>
                <a:off x="4412453" y="1954578"/>
                <a:ext cx="144856" cy="13580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cxnSp>
        <p:nvCxnSpPr>
          <p:cNvPr id="11" name="Straight Connector 10"/>
          <p:cNvCxnSpPr/>
          <p:nvPr/>
        </p:nvCxnSpPr>
        <p:spPr bwMode="auto">
          <a:xfrm>
            <a:off x="1859871" y="4780946"/>
            <a:ext cx="487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443" y="457950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 3</a:t>
            </a:r>
            <a:endParaRPr lang="en-US" dirty="0"/>
          </a:p>
        </p:txBody>
      </p:sp>
      <p:grpSp>
        <p:nvGrpSpPr>
          <p:cNvPr id="6" name="Group 32"/>
          <p:cNvGrpSpPr/>
          <p:nvPr/>
        </p:nvGrpSpPr>
        <p:grpSpPr>
          <a:xfrm>
            <a:off x="3080744" y="4389114"/>
            <a:ext cx="144856" cy="362142"/>
            <a:chOff x="4481464" y="1810693"/>
            <a:chExt cx="144856" cy="362142"/>
          </a:xfrm>
        </p:grpSpPr>
        <p:cxnSp>
          <p:nvCxnSpPr>
            <p:cNvPr id="34" name="Straight Connector 33"/>
            <p:cNvCxnSpPr/>
            <p:nvPr/>
          </p:nvCxnSpPr>
          <p:spPr bwMode="auto">
            <a:xfrm rot="5400000">
              <a:off x="4438084" y="2057020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 bwMode="auto">
            <a:xfrm>
              <a:off x="4481464" y="1810693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7" name="Group 107"/>
          <p:cNvGrpSpPr/>
          <p:nvPr/>
        </p:nvGrpSpPr>
        <p:grpSpPr>
          <a:xfrm>
            <a:off x="585443" y="2421322"/>
            <a:ext cx="7964788" cy="567470"/>
            <a:chOff x="585443" y="2116522"/>
            <a:chExt cx="7964788" cy="567470"/>
          </a:xfrm>
        </p:grpSpPr>
        <p:sp>
          <p:nvSpPr>
            <p:cNvPr id="15" name="TextBox 14"/>
            <p:cNvSpPr txBox="1"/>
            <p:nvPr/>
          </p:nvSpPr>
          <p:spPr>
            <a:xfrm>
              <a:off x="585443" y="2314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Protein 1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1844631" y="2497995"/>
              <a:ext cx="6705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" name="Group 101"/>
            <p:cNvGrpSpPr/>
            <p:nvPr/>
          </p:nvGrpSpPr>
          <p:grpSpPr>
            <a:xfrm>
              <a:off x="7173820" y="2116522"/>
              <a:ext cx="144856" cy="362142"/>
              <a:chOff x="4481464" y="1810693"/>
              <a:chExt cx="144856" cy="362142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 rot="5400000">
                <a:off x="4438084" y="2057020"/>
                <a:ext cx="231625" cy="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 bwMode="auto">
              <a:xfrm>
                <a:off x="4481464" y="1810693"/>
                <a:ext cx="144856" cy="13580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grpSp>
        <p:nvGrpSpPr>
          <p:cNvPr id="10" name="Group 70"/>
          <p:cNvGrpSpPr/>
          <p:nvPr/>
        </p:nvGrpSpPr>
        <p:grpSpPr>
          <a:xfrm>
            <a:off x="4512511" y="3433762"/>
            <a:ext cx="144856" cy="362142"/>
            <a:chOff x="7326220" y="3272222"/>
            <a:chExt cx="144856" cy="362142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2" name="Group 71"/>
          <p:cNvGrpSpPr/>
          <p:nvPr/>
        </p:nvGrpSpPr>
        <p:grpSpPr>
          <a:xfrm>
            <a:off x="4722720" y="2418669"/>
            <a:ext cx="144856" cy="362142"/>
            <a:chOff x="7326220" y="3272222"/>
            <a:chExt cx="144856" cy="362142"/>
          </a:xfrm>
        </p:grpSpPr>
        <p:cxnSp>
          <p:nvCxnSpPr>
            <p:cNvPr id="73" name="Straight Connector 72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3" name="Group 76"/>
          <p:cNvGrpSpPr/>
          <p:nvPr/>
        </p:nvGrpSpPr>
        <p:grpSpPr>
          <a:xfrm>
            <a:off x="4318848" y="4399150"/>
            <a:ext cx="144856" cy="362142"/>
            <a:chOff x="7326220" y="3272222"/>
            <a:chExt cx="144856" cy="362142"/>
          </a:xfrm>
        </p:grpSpPr>
        <p:cxnSp>
          <p:nvCxnSpPr>
            <p:cNvPr id="78" name="Straight Connector 77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4" name="Group 82"/>
          <p:cNvGrpSpPr/>
          <p:nvPr/>
        </p:nvGrpSpPr>
        <p:grpSpPr>
          <a:xfrm>
            <a:off x="2398376" y="3430485"/>
            <a:ext cx="144856" cy="362142"/>
            <a:chOff x="7326220" y="3272222"/>
            <a:chExt cx="144856" cy="362142"/>
          </a:xfrm>
        </p:grpSpPr>
        <p:cxnSp>
          <p:nvCxnSpPr>
            <p:cNvPr id="84" name="Straight Connector 83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8" name="Group 70"/>
          <p:cNvGrpSpPr/>
          <p:nvPr/>
        </p:nvGrpSpPr>
        <p:grpSpPr>
          <a:xfrm>
            <a:off x="2732449" y="1404765"/>
            <a:ext cx="144856" cy="362142"/>
            <a:chOff x="7326220" y="3272222"/>
            <a:chExt cx="144856" cy="362142"/>
          </a:xfrm>
        </p:grpSpPr>
        <p:cxnSp>
          <p:nvCxnSpPr>
            <p:cNvPr id="61" name="Straight Connector 60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0914" y="1377169"/>
            <a:ext cx="2605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Disease Variant</a:t>
            </a:r>
            <a:endParaRPr lang="en-US" sz="2200" dirty="0"/>
          </a:p>
        </p:txBody>
      </p:sp>
      <p:grpSp>
        <p:nvGrpSpPr>
          <p:cNvPr id="36" name="Group 32"/>
          <p:cNvGrpSpPr/>
          <p:nvPr/>
        </p:nvGrpSpPr>
        <p:grpSpPr>
          <a:xfrm>
            <a:off x="3951309" y="4389304"/>
            <a:ext cx="144856" cy="362142"/>
            <a:chOff x="4481464" y="1810693"/>
            <a:chExt cx="144856" cy="362142"/>
          </a:xfrm>
        </p:grpSpPr>
        <p:cxnSp>
          <p:nvCxnSpPr>
            <p:cNvPr id="37" name="Straight Connector 36"/>
            <p:cNvCxnSpPr/>
            <p:nvPr/>
          </p:nvCxnSpPr>
          <p:spPr bwMode="auto">
            <a:xfrm rot="5400000">
              <a:off x="4438084" y="2057020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 bwMode="auto">
            <a:xfrm>
              <a:off x="4481464" y="1810693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Protein Domains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93399" y="1369912"/>
            <a:ext cx="2605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Shared Domain</a:t>
            </a:r>
            <a:endParaRPr lang="en-US" sz="2200" dirty="0"/>
          </a:p>
        </p:txBody>
      </p:sp>
      <p:grpSp>
        <p:nvGrpSpPr>
          <p:cNvPr id="3" name="Group 106"/>
          <p:cNvGrpSpPr/>
          <p:nvPr/>
        </p:nvGrpSpPr>
        <p:grpSpPr>
          <a:xfrm>
            <a:off x="541913" y="3275648"/>
            <a:ext cx="5631604" cy="699852"/>
            <a:chOff x="785027" y="2970848"/>
            <a:chExt cx="5631604" cy="699852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073231" y="3491597"/>
              <a:ext cx="4343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 bwMode="auto">
            <a:xfrm>
              <a:off x="3368631" y="3339197"/>
              <a:ext cx="1752600" cy="304800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027" y="33013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Protein 2</a:t>
              </a:r>
              <a:endParaRPr lang="en-US" dirty="0"/>
            </a:p>
          </p:txBody>
        </p:sp>
        <p:grpSp>
          <p:nvGrpSpPr>
            <p:cNvPr id="4" name="Group 38"/>
            <p:cNvGrpSpPr/>
            <p:nvPr/>
          </p:nvGrpSpPr>
          <p:grpSpPr>
            <a:xfrm>
              <a:off x="4169091" y="2970848"/>
              <a:ext cx="144856" cy="362142"/>
              <a:chOff x="4481464" y="1816555"/>
              <a:chExt cx="144856" cy="362142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 rot="5400000">
                <a:off x="4438084" y="2062882"/>
                <a:ext cx="231625" cy="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 bwMode="auto">
              <a:xfrm>
                <a:off x="4481464" y="1816555"/>
                <a:ext cx="144856" cy="13580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cxnSp>
        <p:nvCxnSpPr>
          <p:cNvPr id="11" name="Straight Connector 10"/>
          <p:cNvCxnSpPr/>
          <p:nvPr/>
        </p:nvCxnSpPr>
        <p:spPr bwMode="auto">
          <a:xfrm>
            <a:off x="1820592" y="4771421"/>
            <a:ext cx="487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2658792" y="4619021"/>
            <a:ext cx="1752600" cy="3048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929" y="457950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 3</a:t>
            </a:r>
            <a:endParaRPr lang="en-US" dirty="0"/>
          </a:p>
        </p:txBody>
      </p:sp>
      <p:grpSp>
        <p:nvGrpSpPr>
          <p:cNvPr id="6" name="Group 32"/>
          <p:cNvGrpSpPr/>
          <p:nvPr/>
        </p:nvGrpSpPr>
        <p:grpSpPr>
          <a:xfrm>
            <a:off x="2873825" y="4250049"/>
            <a:ext cx="144856" cy="362142"/>
            <a:chOff x="4481464" y="1810693"/>
            <a:chExt cx="144856" cy="362142"/>
          </a:xfrm>
        </p:grpSpPr>
        <p:cxnSp>
          <p:nvCxnSpPr>
            <p:cNvPr id="34" name="Straight Connector 33"/>
            <p:cNvCxnSpPr/>
            <p:nvPr/>
          </p:nvCxnSpPr>
          <p:spPr bwMode="auto">
            <a:xfrm rot="5400000">
              <a:off x="4438084" y="2057020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 bwMode="auto">
            <a:xfrm>
              <a:off x="4481464" y="1810693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9" name="Group 107"/>
          <p:cNvGrpSpPr/>
          <p:nvPr/>
        </p:nvGrpSpPr>
        <p:grpSpPr>
          <a:xfrm>
            <a:off x="570929" y="2421322"/>
            <a:ext cx="7964788" cy="567470"/>
            <a:chOff x="585443" y="2116522"/>
            <a:chExt cx="7964788" cy="567470"/>
          </a:xfrm>
        </p:grpSpPr>
        <p:sp>
          <p:nvSpPr>
            <p:cNvPr id="15" name="TextBox 14"/>
            <p:cNvSpPr txBox="1"/>
            <p:nvPr/>
          </p:nvSpPr>
          <p:spPr>
            <a:xfrm>
              <a:off x="585443" y="2314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Protein 1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1844631" y="2497995"/>
              <a:ext cx="6705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3368631" y="2345595"/>
              <a:ext cx="1752600" cy="304800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12" name="Group 101"/>
            <p:cNvGrpSpPr/>
            <p:nvPr/>
          </p:nvGrpSpPr>
          <p:grpSpPr>
            <a:xfrm>
              <a:off x="7173820" y="2116522"/>
              <a:ext cx="144856" cy="362142"/>
              <a:chOff x="4481464" y="1810693"/>
              <a:chExt cx="144856" cy="362142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 rot="5400000">
                <a:off x="4438084" y="2057020"/>
                <a:ext cx="231625" cy="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 bwMode="auto">
              <a:xfrm>
                <a:off x="4481464" y="1810693"/>
                <a:ext cx="144856" cy="13580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grpSp>
        <p:nvGrpSpPr>
          <p:cNvPr id="14" name="Group 70"/>
          <p:cNvGrpSpPr/>
          <p:nvPr/>
        </p:nvGrpSpPr>
        <p:grpSpPr>
          <a:xfrm>
            <a:off x="2732449" y="1404765"/>
            <a:ext cx="144856" cy="362142"/>
            <a:chOff x="7326220" y="3272222"/>
            <a:chExt cx="144856" cy="362142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8" name="Group 71"/>
          <p:cNvGrpSpPr/>
          <p:nvPr/>
        </p:nvGrpSpPr>
        <p:grpSpPr>
          <a:xfrm>
            <a:off x="4708206" y="2280646"/>
            <a:ext cx="144856" cy="362142"/>
            <a:chOff x="7326220" y="3272222"/>
            <a:chExt cx="144856" cy="362142"/>
          </a:xfrm>
        </p:grpSpPr>
        <p:cxnSp>
          <p:nvCxnSpPr>
            <p:cNvPr id="73" name="Straight Connector 72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9" name="Group 76"/>
          <p:cNvGrpSpPr/>
          <p:nvPr/>
        </p:nvGrpSpPr>
        <p:grpSpPr>
          <a:xfrm>
            <a:off x="4020013" y="4250084"/>
            <a:ext cx="144856" cy="362142"/>
            <a:chOff x="7326220" y="3272222"/>
            <a:chExt cx="144856" cy="362142"/>
          </a:xfrm>
        </p:grpSpPr>
        <p:cxnSp>
          <p:nvCxnSpPr>
            <p:cNvPr id="78" name="Straight Connector 77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0" name="Group 82"/>
          <p:cNvGrpSpPr/>
          <p:nvPr/>
        </p:nvGrpSpPr>
        <p:grpSpPr>
          <a:xfrm>
            <a:off x="2387037" y="3417785"/>
            <a:ext cx="144856" cy="362142"/>
            <a:chOff x="7326220" y="3272222"/>
            <a:chExt cx="144856" cy="362142"/>
          </a:xfrm>
        </p:grpSpPr>
        <p:cxnSp>
          <p:nvCxnSpPr>
            <p:cNvPr id="84" name="Straight Connector 83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5277260" y="1452966"/>
            <a:ext cx="1752600" cy="3048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0914" y="1377169"/>
            <a:ext cx="2605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Disease Variant</a:t>
            </a:r>
            <a:endParaRPr lang="en-US" sz="2200" dirty="0"/>
          </a:p>
        </p:txBody>
      </p:sp>
      <p:grpSp>
        <p:nvGrpSpPr>
          <p:cNvPr id="21" name="Group 82"/>
          <p:cNvGrpSpPr/>
          <p:nvPr/>
        </p:nvGrpSpPr>
        <p:grpSpPr>
          <a:xfrm>
            <a:off x="4484351" y="3265385"/>
            <a:ext cx="144856" cy="362142"/>
            <a:chOff x="7326220" y="3272222"/>
            <a:chExt cx="144856" cy="362142"/>
          </a:xfrm>
        </p:grpSpPr>
        <p:cxnSp>
          <p:nvCxnSpPr>
            <p:cNvPr id="71" name="Straight Connector 70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2" name="Group 32"/>
          <p:cNvGrpSpPr/>
          <p:nvPr/>
        </p:nvGrpSpPr>
        <p:grpSpPr>
          <a:xfrm>
            <a:off x="3600235" y="4247804"/>
            <a:ext cx="144856" cy="362142"/>
            <a:chOff x="4481464" y="1810693"/>
            <a:chExt cx="144856" cy="362142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4438084" y="2057020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auto">
            <a:xfrm>
              <a:off x="4481464" y="1810693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39825"/>
          </a:xfrm>
        </p:spPr>
        <p:txBody>
          <a:bodyPr/>
          <a:lstStyle/>
          <a:p>
            <a:r>
              <a:rPr lang="en-US" dirty="0" smtClean="0"/>
              <a:t>Aggregation of Variants to Shared Protein Domains</a:t>
            </a:r>
            <a:endParaRPr lang="en-US" dirty="0"/>
          </a:p>
        </p:txBody>
      </p:sp>
      <p:grpSp>
        <p:nvGrpSpPr>
          <p:cNvPr id="3" name="Group 106"/>
          <p:cNvGrpSpPr/>
          <p:nvPr/>
        </p:nvGrpSpPr>
        <p:grpSpPr>
          <a:xfrm>
            <a:off x="585456" y="3188562"/>
            <a:ext cx="5831175" cy="709378"/>
            <a:chOff x="585456" y="2970848"/>
            <a:chExt cx="5831175" cy="709378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073231" y="3491597"/>
              <a:ext cx="4343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 bwMode="auto">
            <a:xfrm>
              <a:off x="3368631" y="3339197"/>
              <a:ext cx="1752600" cy="304800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5456" y="331089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Protein 2</a:t>
              </a:r>
              <a:endParaRPr lang="en-US" dirty="0"/>
            </a:p>
          </p:txBody>
        </p:sp>
        <p:grpSp>
          <p:nvGrpSpPr>
            <p:cNvPr id="4" name="Group 38"/>
            <p:cNvGrpSpPr/>
            <p:nvPr/>
          </p:nvGrpSpPr>
          <p:grpSpPr>
            <a:xfrm>
              <a:off x="4169091" y="2970848"/>
              <a:ext cx="144856" cy="362142"/>
              <a:chOff x="4481464" y="1816555"/>
              <a:chExt cx="144856" cy="362142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 rot="5400000">
                <a:off x="4438084" y="2062882"/>
                <a:ext cx="231625" cy="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 bwMode="auto">
              <a:xfrm>
                <a:off x="4481464" y="1816555"/>
                <a:ext cx="144856" cy="13580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grpSp>
        <p:nvGrpSpPr>
          <p:cNvPr id="6" name="Group 104"/>
          <p:cNvGrpSpPr/>
          <p:nvPr/>
        </p:nvGrpSpPr>
        <p:grpSpPr>
          <a:xfrm>
            <a:off x="274320" y="5184436"/>
            <a:ext cx="4849941" cy="1054890"/>
            <a:chOff x="274320" y="4938147"/>
            <a:chExt cx="4849941" cy="1054890"/>
          </a:xfrm>
        </p:grpSpPr>
        <p:sp>
          <p:nvSpPr>
            <p:cNvPr id="29" name="TextBox 28"/>
            <p:cNvSpPr txBox="1"/>
            <p:nvPr/>
          </p:nvSpPr>
          <p:spPr>
            <a:xfrm>
              <a:off x="274320" y="5224812"/>
              <a:ext cx="3352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Domain Aggregation</a:t>
              </a:r>
              <a:endParaRPr lang="en-US" sz="22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369924" y="5309022"/>
              <a:ext cx="1754337" cy="304800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9" name="Group 54"/>
            <p:cNvGrpSpPr/>
            <p:nvPr/>
          </p:nvGrpSpPr>
          <p:grpSpPr>
            <a:xfrm>
              <a:off x="4168343" y="4939822"/>
              <a:ext cx="145000" cy="362142"/>
              <a:chOff x="7254842" y="5232710"/>
              <a:chExt cx="144856" cy="362142"/>
            </a:xfrm>
          </p:grpSpPr>
          <p:cxnSp>
            <p:nvCxnSpPr>
              <p:cNvPr id="56" name="Straight Connector 55"/>
              <p:cNvCxnSpPr/>
              <p:nvPr/>
            </p:nvCxnSpPr>
            <p:spPr bwMode="auto">
              <a:xfrm rot="5400000">
                <a:off x="7211462" y="5479037"/>
                <a:ext cx="231625" cy="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 bwMode="auto">
              <a:xfrm>
                <a:off x="7254842" y="5232710"/>
                <a:ext cx="144856" cy="13580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grpSp>
          <p:nvGrpSpPr>
            <p:cNvPr id="12" name="Group 57"/>
            <p:cNvGrpSpPr/>
            <p:nvPr/>
          </p:nvGrpSpPr>
          <p:grpSpPr>
            <a:xfrm>
              <a:off x="3586950" y="4938410"/>
              <a:ext cx="145000" cy="362142"/>
              <a:chOff x="7254842" y="5232710"/>
              <a:chExt cx="144856" cy="362142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7211462" y="5479037"/>
                <a:ext cx="231625" cy="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 bwMode="auto">
              <a:xfrm>
                <a:off x="7254842" y="5232710"/>
                <a:ext cx="144856" cy="13580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494624" y="5623705"/>
              <a:ext cx="30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17643" y="5622196"/>
              <a:ext cx="598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62641" y="5620695"/>
              <a:ext cx="328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14" name="Group 51"/>
            <p:cNvGrpSpPr/>
            <p:nvPr/>
          </p:nvGrpSpPr>
          <p:grpSpPr>
            <a:xfrm>
              <a:off x="4741071" y="4938147"/>
              <a:ext cx="145000" cy="362142"/>
              <a:chOff x="7254842" y="5238572"/>
              <a:chExt cx="144856" cy="362142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 rot="5400000">
                <a:off x="7211462" y="5484899"/>
                <a:ext cx="231625" cy="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 bwMode="auto">
              <a:xfrm>
                <a:off x="7254842" y="5238572"/>
                <a:ext cx="144856" cy="13580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cxnSp>
        <p:nvCxnSpPr>
          <p:cNvPr id="11" name="Straight Connector 10"/>
          <p:cNvCxnSpPr/>
          <p:nvPr/>
        </p:nvCxnSpPr>
        <p:spPr bwMode="auto">
          <a:xfrm>
            <a:off x="2530431" y="4693860"/>
            <a:ext cx="487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368631" y="4541460"/>
            <a:ext cx="1752600" cy="3048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443" y="449241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 3</a:t>
            </a:r>
            <a:endParaRPr lang="en-US" dirty="0"/>
          </a:p>
        </p:txBody>
      </p:sp>
      <p:grpSp>
        <p:nvGrpSpPr>
          <p:cNvPr id="18" name="Group 32"/>
          <p:cNvGrpSpPr/>
          <p:nvPr/>
        </p:nvGrpSpPr>
        <p:grpSpPr>
          <a:xfrm>
            <a:off x="3583664" y="4172488"/>
            <a:ext cx="144856" cy="362142"/>
            <a:chOff x="4481464" y="1810693"/>
            <a:chExt cx="144856" cy="362142"/>
          </a:xfrm>
        </p:grpSpPr>
        <p:cxnSp>
          <p:nvCxnSpPr>
            <p:cNvPr id="34" name="Straight Connector 33"/>
            <p:cNvCxnSpPr/>
            <p:nvPr/>
          </p:nvCxnSpPr>
          <p:spPr bwMode="auto">
            <a:xfrm rot="5400000">
              <a:off x="4438084" y="2057020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 bwMode="auto">
            <a:xfrm>
              <a:off x="4481464" y="1810693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9" name="Group 107"/>
          <p:cNvGrpSpPr/>
          <p:nvPr/>
        </p:nvGrpSpPr>
        <p:grpSpPr>
          <a:xfrm>
            <a:off x="585443" y="2334236"/>
            <a:ext cx="7964788" cy="567470"/>
            <a:chOff x="585443" y="2116522"/>
            <a:chExt cx="7964788" cy="567470"/>
          </a:xfrm>
        </p:grpSpPr>
        <p:sp>
          <p:nvSpPr>
            <p:cNvPr id="15" name="TextBox 14"/>
            <p:cNvSpPr txBox="1"/>
            <p:nvPr/>
          </p:nvSpPr>
          <p:spPr>
            <a:xfrm>
              <a:off x="585443" y="2314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Protein 1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1844631" y="2497995"/>
              <a:ext cx="6705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3368631" y="2345595"/>
              <a:ext cx="1752600" cy="304800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20" name="Group 101"/>
            <p:cNvGrpSpPr/>
            <p:nvPr/>
          </p:nvGrpSpPr>
          <p:grpSpPr>
            <a:xfrm>
              <a:off x="7173820" y="2116522"/>
              <a:ext cx="144856" cy="362142"/>
              <a:chOff x="4481464" y="1810693"/>
              <a:chExt cx="144856" cy="362142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 rot="5400000">
                <a:off x="4438084" y="2057020"/>
                <a:ext cx="231625" cy="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 bwMode="auto">
              <a:xfrm>
                <a:off x="4481464" y="1810693"/>
                <a:ext cx="144856" cy="13580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 bwMode="auto">
          <a:xfrm rot="16200000" flipH="1">
            <a:off x="3518040" y="3867740"/>
            <a:ext cx="2554416" cy="570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 bwMode="auto">
          <a:xfrm>
            <a:off x="4676052" y="5894614"/>
            <a:ext cx="288681" cy="3429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rot="10800000">
            <a:off x="5267326" y="6027964"/>
            <a:ext cx="409579" cy="15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70"/>
          <p:cNvGrpSpPr/>
          <p:nvPr/>
        </p:nvGrpSpPr>
        <p:grpSpPr>
          <a:xfrm>
            <a:off x="4722720" y="3190022"/>
            <a:ext cx="144856" cy="362142"/>
            <a:chOff x="7326220" y="3272222"/>
            <a:chExt cx="144856" cy="362142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2" name="Group 71"/>
          <p:cNvGrpSpPr/>
          <p:nvPr/>
        </p:nvGrpSpPr>
        <p:grpSpPr>
          <a:xfrm>
            <a:off x="4722720" y="2193560"/>
            <a:ext cx="144856" cy="362142"/>
            <a:chOff x="7326220" y="3272222"/>
            <a:chExt cx="144856" cy="362142"/>
          </a:xfrm>
        </p:grpSpPr>
        <p:cxnSp>
          <p:nvCxnSpPr>
            <p:cNvPr id="73" name="Straight Connector 72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3" name="Group 76"/>
          <p:cNvGrpSpPr/>
          <p:nvPr/>
        </p:nvGrpSpPr>
        <p:grpSpPr>
          <a:xfrm>
            <a:off x="4722708" y="4174904"/>
            <a:ext cx="144856" cy="362142"/>
            <a:chOff x="7326220" y="3272222"/>
            <a:chExt cx="144856" cy="362142"/>
          </a:xfrm>
        </p:grpSpPr>
        <p:cxnSp>
          <p:nvCxnSpPr>
            <p:cNvPr id="78" name="Straight Connector 77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4" name="Group 82"/>
          <p:cNvGrpSpPr/>
          <p:nvPr/>
        </p:nvGrpSpPr>
        <p:grpSpPr>
          <a:xfrm>
            <a:off x="2401551" y="3330699"/>
            <a:ext cx="144856" cy="362142"/>
            <a:chOff x="7326220" y="3272222"/>
            <a:chExt cx="144856" cy="362142"/>
          </a:xfrm>
        </p:grpSpPr>
        <p:cxnSp>
          <p:nvCxnSpPr>
            <p:cNvPr id="84" name="Straight Connector 83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28335" y="5875561"/>
            <a:ext cx="21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Variant Count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93399" y="1369912"/>
            <a:ext cx="2605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Shared Domain</a:t>
            </a:r>
            <a:endParaRPr lang="en-US" sz="2200" dirty="0"/>
          </a:p>
        </p:txBody>
      </p:sp>
      <p:grpSp>
        <p:nvGrpSpPr>
          <p:cNvPr id="25" name="Group 70"/>
          <p:cNvGrpSpPr/>
          <p:nvPr/>
        </p:nvGrpSpPr>
        <p:grpSpPr>
          <a:xfrm>
            <a:off x="2732449" y="1404765"/>
            <a:ext cx="144856" cy="362142"/>
            <a:chOff x="7326220" y="3272222"/>
            <a:chExt cx="144856" cy="362142"/>
          </a:xfrm>
        </p:grpSpPr>
        <p:cxnSp>
          <p:nvCxnSpPr>
            <p:cNvPr id="62" name="Straight Connector 61"/>
            <p:cNvCxnSpPr/>
            <p:nvPr/>
          </p:nvCxnSpPr>
          <p:spPr bwMode="auto">
            <a:xfrm rot="5400000">
              <a:off x="7282840" y="3518549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 bwMode="auto">
            <a:xfrm>
              <a:off x="7326220" y="3272222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5277260" y="1452966"/>
            <a:ext cx="1752600" cy="3048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Verdan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0914" y="1377169"/>
            <a:ext cx="2605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Disease Variant</a:t>
            </a:r>
            <a:endParaRPr lang="en-US" sz="2200" dirty="0"/>
          </a:p>
        </p:txBody>
      </p:sp>
      <p:cxnSp>
        <p:nvCxnSpPr>
          <p:cNvPr id="61" name="Straight Connector 60"/>
          <p:cNvCxnSpPr/>
          <p:nvPr/>
        </p:nvCxnSpPr>
        <p:spPr bwMode="auto">
          <a:xfrm flipH="1">
            <a:off x="4234063" y="3591612"/>
            <a:ext cx="8000" cy="151062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6" name="Group 32"/>
          <p:cNvGrpSpPr/>
          <p:nvPr/>
        </p:nvGrpSpPr>
        <p:grpSpPr>
          <a:xfrm>
            <a:off x="4160271" y="4202339"/>
            <a:ext cx="144856" cy="362142"/>
            <a:chOff x="4481464" y="1810693"/>
            <a:chExt cx="144856" cy="362142"/>
          </a:xfrm>
        </p:grpSpPr>
        <p:cxnSp>
          <p:nvCxnSpPr>
            <p:cNvPr id="77" name="Straight Connector 76"/>
            <p:cNvCxnSpPr/>
            <p:nvPr/>
          </p:nvCxnSpPr>
          <p:spPr bwMode="auto">
            <a:xfrm rot="5400000">
              <a:off x="4438084" y="2057020"/>
              <a:ext cx="231625" cy="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 bwMode="auto">
            <a:xfrm>
              <a:off x="4481464" y="1810693"/>
              <a:ext cx="144856" cy="13580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5314" y="903515"/>
            <a:ext cx="8229600" cy="453072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http://bioinf.umbc.edu/DMDM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185" y="270730"/>
            <a:ext cx="8745779" cy="444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2857" y="5994400"/>
            <a:ext cx="878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Peterson, T.A. et al., </a:t>
            </a:r>
            <a:r>
              <a:rPr lang="en-US" i="1" dirty="0" smtClean="0"/>
              <a:t>DMDM: domain mapping of disease mutations.</a:t>
            </a:r>
            <a:r>
              <a:rPr lang="en-US" dirty="0" smtClean="0"/>
              <a:t> Bioinformatics, 2010. </a:t>
            </a:r>
            <a:r>
              <a:rPr lang="en-US" b="1" dirty="0" smtClean="0"/>
              <a:t>26</a:t>
            </a:r>
            <a:r>
              <a:rPr lang="en-US" dirty="0" smtClean="0"/>
              <a:t>(19): p. 2458-9.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A7396-3EC1-4F79-A5CE-C70627DE258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A7396-3EC1-4F79-A5CE-C70627DE258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66" y="261258"/>
            <a:ext cx="8628043" cy="523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62857" y="5994400"/>
            <a:ext cx="878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Peterson, T.A. et al., </a:t>
            </a:r>
            <a:r>
              <a:rPr lang="en-US" i="1" dirty="0" smtClean="0"/>
              <a:t>DMDM: domain mapping of disease mutations.</a:t>
            </a:r>
            <a:r>
              <a:rPr lang="en-US" dirty="0" smtClean="0"/>
              <a:t> Bioinformatics, 2010. </a:t>
            </a:r>
            <a:r>
              <a:rPr lang="en-US" b="1" dirty="0" smtClean="0"/>
              <a:t>26</a:t>
            </a:r>
            <a:r>
              <a:rPr lang="en-US" dirty="0" smtClean="0"/>
              <a:t>(19): p. 2458-9.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iscbsc.org/fil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1173" y="254680"/>
            <a:ext cx="4261857" cy="1458006"/>
          </a:xfrm>
          <a:prstGeom prst="rect">
            <a:avLst/>
          </a:prstGeom>
          <a:noFill/>
        </p:spPr>
      </p:pic>
      <p:pic>
        <p:nvPicPr>
          <p:cNvPr id="35844" name="Picture 4" descr="http://www.iscbsc.org/files/isc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44" y="379865"/>
            <a:ext cx="3296795" cy="127476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33828" y="1988457"/>
            <a:ext cx="8490857" cy="44413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r>
              <a:rPr lang="en-US" sz="2400" kern="0" dirty="0" smtClean="0">
                <a:latin typeface="+mn-lt"/>
                <a:cs typeface="+mn-cs"/>
              </a:rPr>
              <a:t>The ISCB Student Council (SC) is a section of ISCB dedicated to facilitating opportunities of development for students and young researchers in </a:t>
            </a:r>
            <a:r>
              <a:rPr lang="en-US" sz="2400" kern="0" dirty="0" err="1" smtClean="0">
                <a:latin typeface="+mn-lt"/>
                <a:cs typeface="+mn-cs"/>
              </a:rPr>
              <a:t>CompBio</a:t>
            </a:r>
            <a:r>
              <a:rPr lang="en-US" sz="2400" kern="0" dirty="0" smtClean="0">
                <a:latin typeface="+mn-lt"/>
                <a:cs typeface="+mn-cs"/>
              </a:rPr>
              <a:t> and Bioinformatics.</a:t>
            </a:r>
          </a:p>
          <a:p>
            <a:pPr marL="342900" lvl="0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r>
              <a:rPr lang="en-US" sz="2400" kern="0" dirty="0" smtClean="0">
                <a:latin typeface="+mn-lt"/>
                <a:cs typeface="+mn-cs"/>
              </a:rPr>
              <a:t>Regional Student Groups (RSGs) bring together local students to network and host events</a:t>
            </a:r>
          </a:p>
          <a:p>
            <a:pPr marL="342900" lvl="0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FF"/>
                </a:solidFill>
              </a:rPr>
              <a:t>DS-Score (domain significance score) </a:t>
            </a:r>
            <a:r>
              <a:rPr lang="en-US" dirty="0" smtClean="0"/>
              <a:t>is a statistical measure designed to identify significantly mutated domain positions, or “</a:t>
            </a:r>
            <a:r>
              <a:rPr lang="en-US" dirty="0" smtClean="0">
                <a:solidFill>
                  <a:srgbClr val="6666FF"/>
                </a:solidFill>
              </a:rPr>
              <a:t>protein domain disease hotspots</a:t>
            </a:r>
            <a:r>
              <a:rPr lang="en-US" dirty="0" smtClean="0"/>
              <a:t>”</a:t>
            </a:r>
          </a:p>
          <a:p>
            <a:pPr marL="742950" lvl="2" indent="-342900"/>
            <a:r>
              <a:rPr lang="en-US" dirty="0" smtClean="0"/>
              <a:t>Derived from the probability for a domain position to contain its number of disease variants given the domain length and total number of mutations mapping to the domain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57" y="5994400"/>
            <a:ext cx="878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Peterson, T.A., N.L. </a:t>
            </a:r>
            <a:r>
              <a:rPr lang="en-US" dirty="0" err="1" smtClean="0"/>
              <a:t>Nehrt</a:t>
            </a:r>
            <a:r>
              <a:rPr lang="en-US" dirty="0" smtClean="0"/>
              <a:t>, D. Park, and M.G.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i="1" dirty="0" smtClean="0"/>
              <a:t>Incorporating molecular and functional context into the analysis and prioritization of human variants associated with cancer.</a:t>
            </a:r>
            <a:r>
              <a:rPr lang="en-US" dirty="0" smtClean="0"/>
              <a:t> J Am Med Inform Assoc, 2012. </a:t>
            </a:r>
            <a:r>
              <a:rPr lang="en-US" b="1" dirty="0" smtClean="0"/>
              <a:t>19</a:t>
            </a:r>
            <a:r>
              <a:rPr lang="en-US" dirty="0" smtClean="0"/>
              <a:t>(2): p. 275-83.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5124450"/>
            <a:ext cx="8890000" cy="55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555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Feature-based DS-Score</a:t>
            </a:r>
            <a:endParaRPr lang="en-US" dirty="0"/>
          </a:p>
        </p:txBody>
      </p:sp>
      <p:pic>
        <p:nvPicPr>
          <p:cNvPr id="9" name="Content Placeholder 8" descr="Figur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1466" y="1329612"/>
            <a:ext cx="8706957" cy="5108510"/>
          </a:xfrm>
        </p:spPr>
      </p:pic>
      <p:sp>
        <p:nvSpPr>
          <p:cNvPr id="5" name="TextBox 4"/>
          <p:cNvSpPr txBox="1"/>
          <p:nvPr/>
        </p:nvSpPr>
        <p:spPr>
          <a:xfrm>
            <a:off x="179882" y="6211669"/>
            <a:ext cx="506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-like protein domain (cd00882)</a:t>
            </a:r>
          </a:p>
          <a:p>
            <a:r>
              <a:rPr lang="en-US" dirty="0" smtClean="0"/>
              <a:t>Highlighted (orange): GTP/Mg++ binding 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588" y="224607"/>
            <a:ext cx="8873412" cy="979715"/>
          </a:xfrm>
        </p:spPr>
        <p:txBody>
          <a:bodyPr/>
          <a:lstStyle/>
          <a:p>
            <a:r>
              <a:rPr lang="en-US" sz="4000" dirty="0" smtClean="0"/>
              <a:t>Learning about important protein positions via protein domain information</a:t>
            </a:r>
            <a:endParaRPr lang="en-US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832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810" y="1444752"/>
            <a:ext cx="7706832" cy="507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588" y="224607"/>
            <a:ext cx="8873412" cy="979715"/>
          </a:xfrm>
        </p:spPr>
        <p:txBody>
          <a:bodyPr/>
          <a:lstStyle/>
          <a:p>
            <a:r>
              <a:rPr lang="en-US" sz="4000" dirty="0" smtClean="0"/>
              <a:t>Using Variants from Model Organisms</a:t>
            </a:r>
            <a:endParaRPr lang="en-US" sz="4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7" y="3059050"/>
            <a:ext cx="4162424" cy="362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1400" y="3136900"/>
            <a:ext cx="4292600" cy="3390900"/>
          </a:xfrm>
        </p:spPr>
        <p:txBody>
          <a:bodyPr/>
          <a:lstStyle/>
          <a:p>
            <a:r>
              <a:rPr lang="en-US" dirty="0" smtClean="0"/>
              <a:t>SGD has a database of </a:t>
            </a:r>
            <a:r>
              <a:rPr lang="en-US" dirty="0" err="1" smtClean="0"/>
              <a:t>phenotypically</a:t>
            </a:r>
            <a:r>
              <a:rPr lang="en-US" dirty="0" smtClean="0"/>
              <a:t> “altering mutations”</a:t>
            </a:r>
          </a:p>
          <a:p>
            <a:r>
              <a:rPr lang="en-US" dirty="0" smtClean="0"/>
              <a:t>Why use protein domains and not </a:t>
            </a:r>
            <a:r>
              <a:rPr lang="en-US" dirty="0" err="1" smtClean="0"/>
              <a:t>orthologous</a:t>
            </a:r>
            <a:r>
              <a:rPr lang="en-US" dirty="0" smtClean="0"/>
              <a:t> genes?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8952" y="1387669"/>
          <a:ext cx="5608948" cy="1550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1225"/>
                <a:gridCol w="2997723"/>
              </a:tblGrid>
              <a:tr h="4789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Phenotypically</a:t>
                      </a:r>
                      <a:r>
                        <a:rPr lang="en-US" dirty="0" smtClean="0"/>
                        <a:t> Altering Variants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C2"/>
                    </a:solidFill>
                  </a:tcPr>
                </a:tc>
              </a:tr>
              <a:tr h="9106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678" y="2119364"/>
            <a:ext cx="248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588" y="224607"/>
            <a:ext cx="8873412" cy="979715"/>
          </a:xfrm>
        </p:spPr>
        <p:txBody>
          <a:bodyPr/>
          <a:lstStyle/>
          <a:p>
            <a:r>
              <a:rPr lang="en-US" sz="4000" dirty="0" smtClean="0"/>
              <a:t>Why use protein domains and not </a:t>
            </a:r>
            <a:r>
              <a:rPr lang="en-US" sz="4000" dirty="0" err="1" smtClean="0"/>
              <a:t>orthologous</a:t>
            </a:r>
            <a:r>
              <a:rPr lang="en-US" sz="4000" dirty="0" smtClean="0"/>
              <a:t> genes?</a:t>
            </a:r>
            <a:endParaRPr lang="en-US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479" y="1783829"/>
            <a:ext cx="8569455" cy="37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62857" y="5994400"/>
            <a:ext cx="878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Peterson, T.A., D. Park, and M.G.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i="1" dirty="0" smtClean="0"/>
              <a:t>A protein domain-centric approach for the comparative analysis of human and yeast </a:t>
            </a:r>
            <a:r>
              <a:rPr lang="en-US" i="1" dirty="0" err="1" smtClean="0"/>
              <a:t>phenotypically</a:t>
            </a:r>
            <a:r>
              <a:rPr lang="en-US" i="1" dirty="0" smtClean="0"/>
              <a:t> relevant mutations.</a:t>
            </a:r>
            <a:r>
              <a:rPr lang="en-US" dirty="0" smtClean="0"/>
              <a:t> BMC Genomics, 2013. </a:t>
            </a:r>
            <a:r>
              <a:rPr lang="en-US" b="1" dirty="0" smtClean="0"/>
              <a:t>14</a:t>
            </a:r>
            <a:r>
              <a:rPr lang="en-US" dirty="0" smtClean="0"/>
              <a:t>(</a:t>
            </a:r>
            <a:r>
              <a:rPr lang="en-US" dirty="0" err="1" smtClean="0"/>
              <a:t>Suppl</a:t>
            </a:r>
            <a:r>
              <a:rPr lang="en-US" dirty="0" smtClean="0"/>
              <a:t> 3): p. S5.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686300" y="1587500"/>
            <a:ext cx="4457700" cy="2527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99000" y="1600200"/>
            <a:ext cx="4292600" cy="248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78300" y="3581400"/>
            <a:ext cx="10541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588" y="224607"/>
            <a:ext cx="8873412" cy="979715"/>
          </a:xfrm>
        </p:spPr>
        <p:txBody>
          <a:bodyPr/>
          <a:lstStyle/>
          <a:p>
            <a:r>
              <a:rPr lang="en-US" sz="4000" dirty="0" smtClean="0"/>
              <a:t>Why use protein domains and not </a:t>
            </a:r>
            <a:r>
              <a:rPr lang="en-US" sz="4000" dirty="0" err="1" smtClean="0"/>
              <a:t>orthologous</a:t>
            </a:r>
            <a:r>
              <a:rPr lang="en-US" sz="4000" dirty="0" smtClean="0"/>
              <a:t> genes?</a:t>
            </a:r>
            <a:endParaRPr lang="en-US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479" y="1783829"/>
            <a:ext cx="8569455" cy="37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62857" y="5994400"/>
            <a:ext cx="878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Peterson, T.A., D. Park, and M.G.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i="1" dirty="0" smtClean="0"/>
              <a:t>A protein domain-centric approach for the comparative analysis of human and yeast </a:t>
            </a:r>
            <a:r>
              <a:rPr lang="en-US" i="1" dirty="0" err="1" smtClean="0"/>
              <a:t>phenotypically</a:t>
            </a:r>
            <a:r>
              <a:rPr lang="en-US" i="1" dirty="0" smtClean="0"/>
              <a:t> relevant mutations.</a:t>
            </a:r>
            <a:r>
              <a:rPr lang="en-US" dirty="0" smtClean="0"/>
              <a:t> BMC Genomics, 2013. </a:t>
            </a:r>
            <a:r>
              <a:rPr lang="en-US" b="1" dirty="0" smtClean="0"/>
              <a:t>14</a:t>
            </a:r>
            <a:r>
              <a:rPr lang="en-US" dirty="0" smtClean="0"/>
              <a:t>(</a:t>
            </a:r>
            <a:r>
              <a:rPr lang="en-US" dirty="0" err="1" smtClean="0"/>
              <a:t>Suppl</a:t>
            </a:r>
            <a:r>
              <a:rPr lang="en-US" dirty="0" smtClean="0"/>
              <a:t> 3): p. S5.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712252" y="1286069"/>
          <a:ext cx="5608948" cy="2461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1225"/>
                <a:gridCol w="2997723"/>
              </a:tblGrid>
              <a:tr h="4789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Phenotypically</a:t>
                      </a:r>
                      <a:r>
                        <a:rPr lang="en-US" dirty="0" smtClean="0"/>
                        <a:t> Altering Variants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C2"/>
                    </a:solidFill>
                  </a:tcPr>
                </a:tc>
              </a:tr>
              <a:tr h="9106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6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61925"/>
            <a:ext cx="8229600" cy="647544"/>
          </a:xfrm>
        </p:spPr>
        <p:txBody>
          <a:bodyPr/>
          <a:lstStyle/>
          <a:p>
            <a:r>
              <a:rPr lang="en-US" dirty="0" smtClean="0"/>
              <a:t>Non-human Variant Databases</a:t>
            </a:r>
            <a:endParaRPr lang="en-US" dirty="0"/>
          </a:p>
        </p:txBody>
      </p:sp>
      <p:pic>
        <p:nvPicPr>
          <p:cNvPr id="2078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9402" y="2902040"/>
            <a:ext cx="1620036" cy="84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7978" y="2017764"/>
            <a:ext cx="248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433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2352" y="3971925"/>
            <a:ext cx="51530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82" y="0"/>
            <a:ext cx="8966718" cy="1101012"/>
          </a:xfrm>
        </p:spPr>
        <p:txBody>
          <a:bodyPr/>
          <a:lstStyle/>
          <a:p>
            <a:r>
              <a:rPr lang="en-US" dirty="0" smtClean="0"/>
              <a:t>Human and Yeast Hotspot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250542"/>
            <a:ext cx="3886200" cy="4875245"/>
          </a:xfrm>
        </p:spPr>
        <p:txBody>
          <a:bodyPr/>
          <a:lstStyle/>
          <a:p>
            <a:r>
              <a:rPr lang="en-US" dirty="0" smtClean="0"/>
              <a:t>We found three common position-based hotspots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9" y="1724025"/>
            <a:ext cx="5087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1233488"/>
            <a:ext cx="330517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5388" y="2498724"/>
            <a:ext cx="2995611" cy="198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82" y="0"/>
            <a:ext cx="8966718" cy="1101012"/>
          </a:xfrm>
        </p:spPr>
        <p:txBody>
          <a:bodyPr/>
          <a:lstStyle/>
          <a:p>
            <a:r>
              <a:rPr lang="en-US" dirty="0" smtClean="0"/>
              <a:t>Human and Yeast Hotspot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250542"/>
            <a:ext cx="3886200" cy="4875245"/>
          </a:xfrm>
        </p:spPr>
        <p:txBody>
          <a:bodyPr/>
          <a:lstStyle/>
          <a:p>
            <a:r>
              <a:rPr lang="en-US" dirty="0" smtClean="0"/>
              <a:t>We found three common position-based hotspots</a:t>
            </a:r>
          </a:p>
          <a:p>
            <a:r>
              <a:rPr lang="en-US" dirty="0" smtClean="0"/>
              <a:t>103 common feature-based hotspots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9" y="1724025"/>
            <a:ext cx="5087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1233488"/>
            <a:ext cx="330517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5388" y="2498724"/>
            <a:ext cx="2995611" cy="198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399" y="4594480"/>
            <a:ext cx="3149601" cy="20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251857"/>
            <a:ext cx="8556171" cy="560614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Committee members</a:t>
            </a:r>
          </a:p>
          <a:p>
            <a:r>
              <a:rPr lang="en-US" sz="2000" dirty="0" smtClean="0"/>
              <a:t>Maricel Kann</a:t>
            </a:r>
          </a:p>
          <a:p>
            <a:r>
              <a:rPr lang="en-US" sz="2000" dirty="0" smtClean="0"/>
              <a:t>Ivan </a:t>
            </a:r>
            <a:r>
              <a:rPr lang="en-US" sz="2000" dirty="0" err="1" smtClean="0"/>
              <a:t>Erill</a:t>
            </a:r>
            <a:endParaRPr lang="en-US" sz="2000" dirty="0" smtClean="0"/>
          </a:p>
          <a:p>
            <a:r>
              <a:rPr lang="en-US" sz="2000" dirty="0" err="1" smtClean="0"/>
              <a:t>DoHwan</a:t>
            </a:r>
            <a:r>
              <a:rPr lang="en-US" sz="2000" dirty="0" smtClean="0"/>
              <a:t> Park</a:t>
            </a:r>
          </a:p>
          <a:p>
            <a:r>
              <a:rPr lang="en-US" sz="2000" dirty="0" smtClean="0"/>
              <a:t>Charles </a:t>
            </a:r>
            <a:r>
              <a:rPr lang="en-US" sz="2000" dirty="0" err="1" smtClean="0"/>
              <a:t>Bieberich</a:t>
            </a:r>
            <a:endParaRPr lang="en-US" sz="2000" dirty="0" smtClean="0"/>
          </a:p>
          <a:p>
            <a:r>
              <a:rPr lang="en-US" sz="2000" dirty="0" smtClean="0"/>
              <a:t>John </a:t>
            </a:r>
            <a:r>
              <a:rPr lang="en-US" sz="2000" dirty="0" err="1" smtClean="0"/>
              <a:t>Spouge</a:t>
            </a:r>
            <a:endParaRPr lang="en-US" sz="2000" dirty="0" smtClean="0"/>
          </a:p>
          <a:p>
            <a:pPr>
              <a:buNone/>
            </a:pPr>
            <a:r>
              <a:rPr lang="en-US" sz="2400" b="1" dirty="0" smtClean="0"/>
              <a:t>Current and Previous Lab Members</a:t>
            </a:r>
          </a:p>
          <a:p>
            <a:r>
              <a:rPr lang="en-US" sz="2000" dirty="0" smtClean="0"/>
              <a:t>Nathan </a:t>
            </a:r>
            <a:r>
              <a:rPr lang="en-US" sz="2000" dirty="0" err="1" smtClean="0"/>
              <a:t>Nehrt</a:t>
            </a:r>
            <a:endParaRPr lang="en-US" sz="2000" dirty="0" smtClean="0"/>
          </a:p>
          <a:p>
            <a:r>
              <a:rPr lang="en-US" sz="2000" dirty="0" err="1" smtClean="0"/>
              <a:t>Guisong</a:t>
            </a:r>
            <a:r>
              <a:rPr lang="en-US" sz="2000" dirty="0" smtClean="0"/>
              <a:t> Wang</a:t>
            </a:r>
          </a:p>
          <a:p>
            <a:r>
              <a:rPr lang="en-US" sz="2000" dirty="0" smtClean="0"/>
              <a:t>Emily Doughty</a:t>
            </a:r>
          </a:p>
          <a:p>
            <a:r>
              <a:rPr lang="en-US" sz="2000" dirty="0" smtClean="0"/>
              <a:t>Amy </a:t>
            </a:r>
            <a:r>
              <a:rPr lang="en-US" sz="2000" dirty="0" err="1" smtClean="0"/>
              <a:t>Voltz</a:t>
            </a:r>
            <a:endParaRPr lang="en-US" sz="2000" dirty="0" smtClean="0"/>
          </a:p>
          <a:p>
            <a:r>
              <a:rPr lang="en-US" sz="2000" dirty="0" err="1" smtClean="0"/>
              <a:t>Rajashree</a:t>
            </a:r>
            <a:r>
              <a:rPr lang="en-US" sz="2000" dirty="0" smtClean="0"/>
              <a:t> </a:t>
            </a:r>
            <a:r>
              <a:rPr lang="en-US" sz="2000" dirty="0" err="1" smtClean="0"/>
              <a:t>Mishra</a:t>
            </a:r>
            <a:endParaRPr lang="en-US" sz="2000" dirty="0" smtClean="0"/>
          </a:p>
          <a:p>
            <a:r>
              <a:rPr lang="en-US" sz="2000" dirty="0" err="1" smtClean="0"/>
              <a:t>Mitsu</a:t>
            </a:r>
            <a:r>
              <a:rPr lang="en-US" sz="2000" dirty="0" smtClean="0"/>
              <a:t> Shah</a:t>
            </a:r>
          </a:p>
          <a:p>
            <a:r>
              <a:rPr lang="en-US" sz="2000" dirty="0" err="1" smtClean="0"/>
              <a:t>Asa</a:t>
            </a:r>
            <a:r>
              <a:rPr lang="en-US" sz="2000" dirty="0" smtClean="0"/>
              <a:t> </a:t>
            </a:r>
            <a:r>
              <a:rPr lang="en-US" sz="2000" dirty="0" err="1" smtClean="0"/>
              <a:t>Adadey</a:t>
            </a:r>
            <a:endParaRPr lang="en-US" sz="2000" dirty="0" smtClean="0"/>
          </a:p>
          <a:p>
            <a:r>
              <a:rPr lang="en-US" sz="2000" dirty="0" smtClean="0"/>
              <a:t>Andrew Winder</a:t>
            </a:r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1865" y="1698172"/>
            <a:ext cx="2000250" cy="130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021286" y="1295400"/>
            <a:ext cx="1894114" cy="109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Funding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 descr="http://www.nsf.gov/images/logos/nsf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7935" y="2881085"/>
            <a:ext cx="1581150" cy="1590675"/>
          </a:xfrm>
          <a:prstGeom prst="rect">
            <a:avLst/>
          </a:prstGeom>
          <a:noFill/>
        </p:spPr>
      </p:pic>
      <p:pic>
        <p:nvPicPr>
          <p:cNvPr id="8" name="Picture 2" descr="http://www.wilmad-labglass.com/uploadedImages/Main_Site/Content/Events_and_Exhibition/NIH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9686" y="4488544"/>
            <a:ext cx="1537928" cy="1514308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40DC7-5362-43C8-BC56-DB8A97C0721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809625"/>
            <a:ext cx="82486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04800" y="161925"/>
            <a:ext cx="8839200" cy="11879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 20 RSGs exist around the world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607" y="1619250"/>
            <a:ext cx="82486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 descr="http://iscbsc.org/fil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1173" y="254680"/>
            <a:ext cx="4261857" cy="1458006"/>
          </a:xfrm>
          <a:prstGeom prst="rect">
            <a:avLst/>
          </a:prstGeom>
          <a:noFill/>
        </p:spPr>
      </p:pic>
      <p:pic>
        <p:nvPicPr>
          <p:cNvPr id="35844" name="Picture 4" descr="http://www.iscbsc.org/files/iscb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944" y="379865"/>
            <a:ext cx="3296795" cy="1274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A7396-3EC1-4F79-A5CE-C70627DE258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61925"/>
            <a:ext cx="8229600" cy="11239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Activities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999" y="1030515"/>
            <a:ext cx="7997371" cy="4572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r>
              <a:rPr lang="en-US" sz="2400" kern="0" dirty="0" smtClean="0"/>
              <a:t>Bi-monthly meetings (attendance is not mandatory)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Student-led tutorials / workshops</a:t>
            </a: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r>
              <a:rPr lang="en-US" sz="2400" kern="0" dirty="0" smtClean="0">
                <a:latin typeface="+mn-lt"/>
                <a:cs typeface="+mn-cs"/>
              </a:rPr>
              <a:t>Experience teaching and organizing events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Student symposia</a:t>
            </a: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r>
              <a:rPr lang="en-US" sz="2400" kern="0" dirty="0" smtClean="0">
                <a:latin typeface="+mn-lt"/>
                <a:cs typeface="+mn-cs"/>
              </a:rPr>
              <a:t>Experience presenting to peers and exposure to local research</a:t>
            </a:r>
            <a:endParaRPr lang="en-US" sz="2400" kern="0" noProof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Collaborative projects / </a:t>
            </a:r>
            <a:r>
              <a:rPr lang="en-US" sz="2400" kern="0" noProof="0" dirty="0" err="1" smtClean="0">
                <a:latin typeface="+mn-lt"/>
                <a:cs typeface="+mn-cs"/>
              </a:rPr>
              <a:t>hackathons</a:t>
            </a:r>
            <a:endParaRPr lang="en-US" sz="2400" kern="0" dirty="0" smtClean="0">
              <a:latin typeface="+mn-lt"/>
              <a:cs typeface="+mn-cs"/>
            </a:endParaRP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iscbsc.org/fil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143" y="5399994"/>
            <a:ext cx="4261857" cy="1458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A7396-3EC1-4F79-A5CE-C70627DE258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61925"/>
            <a:ext cx="8229600" cy="11239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Activities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999" y="1030515"/>
            <a:ext cx="7997371" cy="4572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r>
              <a:rPr lang="en-US" sz="2400" kern="0" dirty="0" smtClean="0"/>
              <a:t>Bi-monthly meetings (attendance is not mandatory)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Student-led tutorials / workshops</a:t>
            </a: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r>
              <a:rPr lang="en-US" sz="2400" kern="0" dirty="0" smtClean="0">
                <a:latin typeface="+mn-lt"/>
                <a:cs typeface="+mn-cs"/>
              </a:rPr>
              <a:t>Experience teaching and organizing events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Student symposia</a:t>
            </a: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r>
              <a:rPr lang="en-US" sz="2400" kern="0" dirty="0" smtClean="0">
                <a:latin typeface="+mn-lt"/>
                <a:cs typeface="+mn-cs"/>
              </a:rPr>
              <a:t>Experience presenting to peers and exposure to local research</a:t>
            </a:r>
            <a:endParaRPr lang="en-US" sz="2400" kern="0" noProof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Collaborative projects / </a:t>
            </a:r>
            <a:r>
              <a:rPr lang="en-US" sz="2400" kern="0" noProof="0" dirty="0" err="1" smtClean="0">
                <a:latin typeface="+mn-lt"/>
                <a:cs typeface="+mn-cs"/>
              </a:rPr>
              <a:t>hackathons</a:t>
            </a:r>
            <a:endParaRPr lang="en-US" sz="2400" kern="0" noProof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$$$ - Money is given by the SC to hold events.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Being a member of a RSG can increase your chance to be awarded travel grants from the SC for ISMB meetings</a:t>
            </a:r>
            <a:endParaRPr lang="en-US" sz="2400" kern="0" noProof="0" dirty="0" smtClean="0">
              <a:latin typeface="+mn-lt"/>
              <a:cs typeface="+mn-cs"/>
            </a:endParaRP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endParaRPr lang="en-US" sz="2400" kern="0" dirty="0" smtClean="0">
              <a:latin typeface="+mn-lt"/>
              <a:cs typeface="+mn-cs"/>
            </a:endParaRP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iscbsc.org/fil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2571" y="5492508"/>
            <a:ext cx="3991429" cy="13654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A7396-3EC1-4F79-A5CE-C70627DE258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" name="Picture 2" descr="http://iscbsc.org/fil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1173" y="254680"/>
            <a:ext cx="4261857" cy="1458006"/>
          </a:xfrm>
          <a:prstGeom prst="rect">
            <a:avLst/>
          </a:prstGeom>
          <a:noFill/>
        </p:spPr>
      </p:pic>
      <p:pic>
        <p:nvPicPr>
          <p:cNvPr id="5" name="Picture 4" descr="http://www.iscbsc.org/files/isc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44" y="379865"/>
            <a:ext cx="3296795" cy="127476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19314" y="2119086"/>
            <a:ext cx="8824687" cy="442685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email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 to join: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en-US" sz="2400" b="1" kern="0" dirty="0" smtClean="0">
                <a:hlinkClick r:id="rId4"/>
              </a:rPr>
              <a:t>tpeters1@umbc.edu</a:t>
            </a:r>
            <a:endParaRPr lang="en-US" sz="24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Or join the </a:t>
            </a:r>
            <a:r>
              <a:rPr lang="en-US" sz="2400" kern="0" dirty="0" err="1" smtClean="0">
                <a:latin typeface="+mn-lt"/>
                <a:cs typeface="+mn-cs"/>
              </a:rPr>
              <a:t>google</a:t>
            </a:r>
            <a:r>
              <a:rPr lang="en-US" sz="2400" kern="0" dirty="0" smtClean="0">
                <a:latin typeface="+mn-lt"/>
                <a:cs typeface="+mn-cs"/>
              </a:rPr>
              <a:t> group:</a:t>
            </a:r>
          </a:p>
          <a:p>
            <a:pPr marL="342900" lvl="0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</a:pPr>
            <a:r>
              <a:rPr lang="en-US" sz="2400" kern="0" dirty="0" smtClean="0">
                <a:latin typeface="+mn-lt"/>
                <a:cs typeface="+mn-cs"/>
              </a:rPr>
              <a:t>	</a:t>
            </a:r>
            <a:r>
              <a:rPr lang="en-US" sz="2400" kern="0" dirty="0" smtClean="0">
                <a:latin typeface="+mn-lt"/>
                <a:cs typeface="+mn-cs"/>
                <a:hlinkClick r:id="rId5"/>
              </a:rPr>
              <a:t>https://groups.google.com/forum/#!forum/rsg-dc-region</a:t>
            </a:r>
            <a:endParaRPr lang="en-US" sz="2400" kern="0" dirty="0" smtClean="0">
              <a:latin typeface="+mn-lt"/>
              <a:cs typeface="+mn-cs"/>
            </a:endParaRPr>
          </a:p>
          <a:p>
            <a:pPr marL="342900" lvl="0" indent="-342900">
              <a:spcBef>
                <a:spcPts val="0"/>
              </a:spcBef>
              <a:spcAft>
                <a:spcPts val="1000"/>
              </a:spcAft>
              <a:buClr>
                <a:srgbClr val="3333FF"/>
              </a:buClr>
              <a:buSzPct val="75000"/>
            </a:pPr>
            <a:endParaRPr lang="en-US" sz="2400" kern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2127250"/>
          </a:xfrm>
        </p:spPr>
        <p:txBody>
          <a:bodyPr/>
          <a:lstStyle/>
          <a:p>
            <a:r>
              <a:rPr lang="en-US" dirty="0" smtClean="0"/>
              <a:t>Comparative Genomics for Human Disease Using Conserved Protein Domains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B.Y.O.B. Presentation 09-23-14</a:t>
            </a:r>
          </a:p>
          <a:p>
            <a:r>
              <a:rPr lang="en-US" dirty="0" smtClean="0"/>
              <a:t>Thomas A. Peterson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Ph.D. Candidate in Dr.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Maricel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Kann’s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lab at UMBC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sis_outlin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114" y="0"/>
            <a:ext cx="841577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sis_outlin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114" y="0"/>
            <a:ext cx="841577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40DC7-5362-43C8-BC56-DB8A97C072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6082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174" y="352037"/>
            <a:ext cx="657225" cy="620420"/>
          </a:xfrm>
          <a:prstGeom prst="rect">
            <a:avLst/>
          </a:prstGeom>
          <a:noFill/>
        </p:spPr>
      </p:pic>
      <p:pic>
        <p:nvPicPr>
          <p:cNvPr id="7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8259" y="4321694"/>
            <a:ext cx="657225" cy="620420"/>
          </a:xfrm>
          <a:prstGeom prst="rect">
            <a:avLst/>
          </a:prstGeom>
          <a:noFill/>
        </p:spPr>
      </p:pic>
      <p:pic>
        <p:nvPicPr>
          <p:cNvPr id="8" name="Picture 2" descr="http://pngimg.com/upload/star_PNG15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6603" y="301237"/>
            <a:ext cx="657225" cy="620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ample_presentation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Example_presentation</Template>
  <TotalTime>15519</TotalTime>
  <Words>800</Words>
  <Application>Microsoft Office PowerPoint</Application>
  <PresentationFormat>On-screen Show (4:3)</PresentationFormat>
  <Paragraphs>157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Example_presentation</vt:lpstr>
      <vt:lpstr>Comparative Genomics for Human Disease Using Conserved Protein Domains</vt:lpstr>
      <vt:lpstr>Slide 2</vt:lpstr>
      <vt:lpstr>Slide 3</vt:lpstr>
      <vt:lpstr>Slide 4</vt:lpstr>
      <vt:lpstr>Slide 5</vt:lpstr>
      <vt:lpstr>Slide 6</vt:lpstr>
      <vt:lpstr>Comparative Genomics for Human Disease Using Conserved Protein Domains</vt:lpstr>
      <vt:lpstr>Slide 8</vt:lpstr>
      <vt:lpstr>Slide 9</vt:lpstr>
      <vt:lpstr>Slide 10</vt:lpstr>
      <vt:lpstr>Slide 11</vt:lpstr>
      <vt:lpstr>Slide 12</vt:lpstr>
      <vt:lpstr>Background: Variant Databases</vt:lpstr>
      <vt:lpstr>Background: Protein Domains</vt:lpstr>
      <vt:lpstr>Gene-centric Analysis</vt:lpstr>
      <vt:lpstr>Shared Protein Domains</vt:lpstr>
      <vt:lpstr>Aggregation of Variants to Shared Protein Domains</vt:lpstr>
      <vt:lpstr>Slide 18</vt:lpstr>
      <vt:lpstr>Slide 19</vt:lpstr>
      <vt:lpstr>DS-Score</vt:lpstr>
      <vt:lpstr>Feature-based DS-Score</vt:lpstr>
      <vt:lpstr>Learning about important protein positions via protein domain information</vt:lpstr>
      <vt:lpstr>Using Variants from Model Organisms</vt:lpstr>
      <vt:lpstr>Why use protein domains and not orthologous genes?</vt:lpstr>
      <vt:lpstr>Why use protein domains and not orthologous genes?</vt:lpstr>
      <vt:lpstr>Non-human Variant Databases</vt:lpstr>
      <vt:lpstr>Human and Yeast Hotspot Comparison</vt:lpstr>
      <vt:lpstr>Human and Yeast Hotspot Comparison</vt:lpstr>
      <vt:lpstr>Acknowledgements</vt:lpstr>
      <vt:lpstr>Slide 30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Coevolution of interacting proteins: what is behind the mirrortree?</dc:title>
  <dc:creator>Nathan Nehrt</dc:creator>
  <cp:lastModifiedBy>tpeters1212@gmail.com</cp:lastModifiedBy>
  <cp:revision>926</cp:revision>
  <dcterms:created xsi:type="dcterms:W3CDTF">2011-10-29T17:43:24Z</dcterms:created>
  <dcterms:modified xsi:type="dcterms:W3CDTF">2014-10-01T03:46:07Z</dcterms:modified>
</cp:coreProperties>
</file>