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879D-B35C-C44A-9CC2-B17A2D3BD86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roadinstitute.org/gatk/" TargetMode="External"/><Relationship Id="rId3" Type="http://schemas.openxmlformats.org/officeDocument/2006/relationships/hyperlink" Target="https://www.broadinstitute.org/gatk/guide/bp_step.php?p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715" y="909538"/>
            <a:ext cx="7775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Calculating Allele-Specific Expression (ASE) using RNA-</a:t>
            </a:r>
            <a:r>
              <a:rPr lang="en-US" sz="3000" b="1" dirty="0" err="1" smtClean="0"/>
              <a:t>Seq</a:t>
            </a:r>
            <a:r>
              <a:rPr lang="en-US" sz="3000" b="1" dirty="0" smtClean="0"/>
              <a:t> data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  <a:p>
            <a:r>
              <a:rPr lang="en-US" sz="2400" dirty="0" smtClean="0"/>
              <a:t>Kevin Nyberg</a:t>
            </a:r>
          </a:p>
          <a:p>
            <a:r>
              <a:rPr lang="en-US" sz="2400" dirty="0" smtClean="0"/>
              <a:t>Machado Lab</a:t>
            </a:r>
          </a:p>
          <a:p>
            <a:r>
              <a:rPr lang="en-US" sz="2400" dirty="0" smtClean="0"/>
              <a:t>BYOB, 10-22-15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85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Identifying variants using </a:t>
            </a:r>
            <a:r>
              <a:rPr lang="en-US" sz="2400" b="1" dirty="0" err="1" smtClean="0"/>
              <a:t>HaplotypeCaller</a:t>
            </a:r>
            <a:r>
              <a:rPr lang="en-US" sz="2400" b="1" dirty="0" smtClean="0"/>
              <a:t> (SNPs and INDELs):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33" y="1381540"/>
            <a:ext cx="892907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java –jar </a:t>
            </a:r>
            <a:r>
              <a:rPr lang="en-US" dirty="0" err="1" smtClean="0">
                <a:solidFill>
                  <a:srgbClr val="00FF00"/>
                </a:solidFill>
              </a:rPr>
              <a:t>GenomeAnalysisTK.jar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-T </a:t>
            </a:r>
            <a:r>
              <a:rPr lang="en-US" dirty="0" err="1" smtClean="0">
                <a:solidFill>
                  <a:srgbClr val="00FF00"/>
                </a:solidFill>
              </a:rPr>
              <a:t>HaplotypeCaller</a:t>
            </a:r>
            <a:r>
              <a:rPr lang="en-US" dirty="0" smtClean="0">
                <a:solidFill>
                  <a:srgbClr val="00FF00"/>
                </a:solidFill>
              </a:rPr>
              <a:t>						#Tool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-R ../dpse-all-chromosome-r3.2.fa			#Reference genome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-I </a:t>
            </a:r>
            <a:r>
              <a:rPr lang="en-US" dirty="0" err="1" smtClean="0">
                <a:solidFill>
                  <a:srgbClr val="00FF00"/>
                </a:solidFill>
              </a:rPr>
              <a:t>Dpers_PE.sorted.bam</a:t>
            </a:r>
            <a:r>
              <a:rPr lang="en-US" dirty="0" smtClean="0">
                <a:solidFill>
                  <a:srgbClr val="00FF00"/>
                </a:solidFill>
              </a:rPr>
              <a:t>					#</a:t>
            </a:r>
            <a:r>
              <a:rPr lang="en-US" dirty="0" err="1" smtClean="0">
                <a:solidFill>
                  <a:srgbClr val="00FF00"/>
                </a:solidFill>
              </a:rPr>
              <a:t>DNA-Seq:Reference</a:t>
            </a:r>
            <a:r>
              <a:rPr lang="en-US" dirty="0" smtClean="0">
                <a:solidFill>
                  <a:srgbClr val="00FF00"/>
                </a:solidFill>
              </a:rPr>
              <a:t> alignment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-L </a:t>
            </a:r>
            <a:r>
              <a:rPr lang="en-US" dirty="0" err="1" smtClean="0">
                <a:solidFill>
                  <a:srgbClr val="00FF00"/>
                </a:solidFill>
              </a:rPr>
              <a:t>lincRNA_loci.list</a:t>
            </a:r>
            <a:r>
              <a:rPr lang="en-US" dirty="0" smtClean="0">
                <a:solidFill>
                  <a:srgbClr val="00FF00"/>
                </a:solidFill>
              </a:rPr>
              <a:t>						#list of coordinates to ID variants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-o output_MV225_Mather40_variants.vcf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-</a:t>
            </a:r>
            <a:r>
              <a:rPr lang="en-US" dirty="0" err="1" smtClean="0">
                <a:solidFill>
                  <a:srgbClr val="00FF00"/>
                </a:solidFill>
              </a:rPr>
              <a:t>nct</a:t>
            </a:r>
            <a:r>
              <a:rPr lang="en-US" dirty="0" smtClean="0">
                <a:solidFill>
                  <a:srgbClr val="00FF00"/>
                </a:solidFill>
              </a:rPr>
              <a:t> 12									#number of processors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547" y="4045917"/>
            <a:ext cx="8440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Filter variants using </a:t>
            </a:r>
            <a:r>
              <a:rPr lang="en-US" sz="2400" b="1" dirty="0" err="1" smtClean="0"/>
              <a:t>HaplotypeCaller</a:t>
            </a:r>
            <a:r>
              <a:rPr lang="en-US" sz="2400" b="1" dirty="0" smtClean="0"/>
              <a:t> (SNPs and INDELs):</a:t>
            </a:r>
          </a:p>
          <a:p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dirty="0" smtClean="0"/>
              <a:t>Variant </a:t>
            </a:r>
            <a:r>
              <a:rPr lang="en-US" sz="2400" dirty="0" err="1" smtClean="0"/>
              <a:t>recalibrator</a:t>
            </a:r>
            <a:r>
              <a:rPr lang="en-US" sz="2400" dirty="0"/>
              <a:t> </a:t>
            </a:r>
            <a:r>
              <a:rPr lang="en-US" sz="2400" dirty="0" smtClean="0"/>
              <a:t>(within GATK) if existing variant set is available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Hard filtering if variant set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53132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Calculating allele-specific fragment counts at variants: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33" y="1205698"/>
            <a:ext cx="8929077" cy="2862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java –jar </a:t>
            </a:r>
            <a:r>
              <a:rPr lang="en-US" dirty="0" err="1" smtClean="0">
                <a:solidFill>
                  <a:srgbClr val="00FF00"/>
                </a:solidFill>
              </a:rPr>
              <a:t>GenomeAnalysisTK.jar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-T </a:t>
            </a:r>
            <a:r>
              <a:rPr lang="en-US" dirty="0" err="1" smtClean="0">
                <a:solidFill>
                  <a:srgbClr val="00FF00"/>
                </a:solidFill>
              </a:rPr>
              <a:t>ASEReadCounter</a:t>
            </a:r>
            <a:r>
              <a:rPr lang="en-US" dirty="0" smtClean="0">
                <a:solidFill>
                  <a:srgbClr val="00FF00"/>
                </a:solidFill>
              </a:rPr>
              <a:t>							#tool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-R ../dpse-all-chromosome-r3.2.fa			</a:t>
            </a:r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#reference genome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-o </a:t>
            </a:r>
            <a:r>
              <a:rPr lang="en-US" dirty="0" err="1" smtClean="0">
                <a:solidFill>
                  <a:srgbClr val="00FF00"/>
                </a:solidFill>
              </a:rPr>
              <a:t>ASE_practice_out.csv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-I </a:t>
            </a:r>
            <a:r>
              <a:rPr lang="en-US" dirty="0" err="1" smtClean="0">
                <a:solidFill>
                  <a:srgbClr val="00FF00"/>
                </a:solidFill>
              </a:rPr>
              <a:t>accepted_hits_RG_reordered.bam</a:t>
            </a:r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		#RNA-</a:t>
            </a:r>
            <a:r>
              <a:rPr lang="en-US" dirty="0" err="1" smtClean="0">
                <a:solidFill>
                  <a:srgbClr val="00FF00"/>
                </a:solidFill>
              </a:rPr>
              <a:t>Seq</a:t>
            </a:r>
            <a:r>
              <a:rPr lang="en-US" dirty="0" smtClean="0">
                <a:solidFill>
                  <a:srgbClr val="00FF00"/>
                </a:solidFill>
              </a:rPr>
              <a:t> alignment to reference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-sites output_MV225_Mather40_variants_lincRNAonly.vcf	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											#variant set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-</a:t>
            </a:r>
            <a:r>
              <a:rPr lang="en-US" dirty="0" err="1" smtClean="0">
                <a:solidFill>
                  <a:srgbClr val="00FF00"/>
                </a:solidFill>
              </a:rPr>
              <a:t>drf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err="1" smtClean="0">
                <a:solidFill>
                  <a:srgbClr val="00FF00"/>
                </a:solidFill>
              </a:rPr>
              <a:t>DuplicateRead</a:t>
            </a:r>
            <a:r>
              <a:rPr lang="en-US" dirty="0" smtClean="0">
                <a:solidFill>
                  <a:srgbClr val="00FF00"/>
                </a:solidFill>
              </a:rPr>
              <a:t>							#allow duplicate reads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	-U ALLOW_N_CIGAR_READS					#allow INDELs with Ns in 												alignment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547" y="4755872"/>
            <a:ext cx="84402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fragment counts at each variant, you can proceed to statistical analyses of ASE (e.g. MAMBA - http://</a:t>
            </a:r>
            <a:r>
              <a:rPr lang="en-US" sz="2400" b="1" dirty="0" err="1" smtClean="0"/>
              <a:t>www.well.ox.ac.uk</a:t>
            </a:r>
            <a:r>
              <a:rPr lang="en-US" sz="2400" b="1" dirty="0" smtClean="0"/>
              <a:t>/~</a:t>
            </a:r>
            <a:r>
              <a:rPr lang="en-US" sz="2400" b="1" dirty="0" err="1" smtClean="0"/>
              <a:t>rivas</a:t>
            </a:r>
            <a:r>
              <a:rPr lang="en-US" sz="2400" b="1" dirty="0" smtClean="0"/>
              <a:t>/mamba/)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40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analyses in highly inbred model organisms is straight-forward</a:t>
            </a:r>
          </a:p>
        </p:txBody>
      </p:sp>
      <p:pic>
        <p:nvPicPr>
          <p:cNvPr id="3" name="Picture 2" descr="drosophila_pseudoobscu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9" y="1597388"/>
            <a:ext cx="4497761" cy="29685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126" y="1614549"/>
            <a:ext cx="27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6" y="4713311"/>
            <a:ext cx="4420724" cy="1207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0972" y="5935882"/>
            <a:ext cx="271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Richards et al. 2005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232754" y="1597388"/>
            <a:ext cx="157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7836" y="3334292"/>
            <a:ext cx="201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MAPPED READS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20" y="5006476"/>
            <a:ext cx="326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COUNTS PER LOCUS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19782" y="2103486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9782" y="3901659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91121" y="237501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TopHat2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44000" y="4216117"/>
            <a:ext cx="142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Htseq</a:t>
            </a:r>
            <a:r>
              <a:rPr lang="en-US" dirty="0" smtClean="0"/>
              <a:t>-count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Hybrid analyses require measurement of allele-specific expression (ASE)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3052" y="1143000"/>
            <a:ext cx="7662334" cy="531283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4748715" y="1418156"/>
            <a:ext cx="3076771" cy="1775450"/>
          </a:xfrm>
          <a:prstGeom prst="rect">
            <a:avLst/>
          </a:prstGeom>
        </p:spPr>
      </p:pic>
      <p:pic>
        <p:nvPicPr>
          <p:cNvPr id="19" name="Picture 18" descr="dpse_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1321052" y="1418156"/>
            <a:ext cx="2984139" cy="17754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16465" y="3193605"/>
            <a:ext cx="294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Female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38925" y="3193606"/>
            <a:ext cx="206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/>
              <a:t>p</a:t>
            </a:r>
            <a:r>
              <a:rPr lang="en-US" i="1" dirty="0" err="1" smtClean="0"/>
              <a:t>ersimilis</a:t>
            </a:r>
            <a:r>
              <a:rPr lang="en-US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ale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70439" y="1911937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2880" y="2619823"/>
            <a:ext cx="0" cy="24813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5081" y="5179998"/>
            <a:ext cx="12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Hybrids</a:t>
            </a:r>
            <a:endParaRPr lang="en-US" dirty="0"/>
          </a:p>
        </p:txBody>
      </p:sp>
      <p:pic>
        <p:nvPicPr>
          <p:cNvPr id="25" name="Picture 24" descr="dpse_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879272" y="4197221"/>
            <a:ext cx="2984139" cy="1775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5302426" y="4197220"/>
            <a:ext cx="3076771" cy="1775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88518" y="5818675"/>
            <a:ext cx="181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Fertile</a:t>
            </a:r>
            <a:r>
              <a:rPr lang="en-US" i="1" dirty="0" smtClean="0"/>
              <a:t> </a:t>
            </a:r>
            <a:r>
              <a:rPr lang="en-US" dirty="0" smtClean="0"/>
              <a:t>Females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51680" y="5818675"/>
            <a:ext cx="15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</a:t>
            </a:r>
            <a:r>
              <a:rPr lang="en-US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ales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10460" y="647276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FlyBase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4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Calculating ASE can be useful for understanding: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Allelic imbalance in wild (i.e. non-inbred) individuals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i="1" dirty="0" err="1" smtClean="0"/>
              <a:t>Cis</a:t>
            </a:r>
            <a:r>
              <a:rPr lang="en-US" sz="2400" i="1" dirty="0" smtClean="0"/>
              <a:t>/trans </a:t>
            </a:r>
            <a:r>
              <a:rPr lang="en-US" sz="2400" dirty="0" smtClean="0"/>
              <a:t>regulatory evolution in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hybrids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Genetic imprinting</a:t>
            </a:r>
            <a:endParaRPr lang="en-US" sz="2400" b="1" dirty="0" smtClean="0"/>
          </a:p>
          <a:p>
            <a:pPr marL="342900" indent="-342900">
              <a:buFont typeface="Arial"/>
              <a:buChar char="•"/>
            </a:pPr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Nonsense-mediated decay induced by variants that produce premature STOP codons.</a:t>
            </a:r>
          </a:p>
        </p:txBody>
      </p:sp>
    </p:spTree>
    <p:extLst>
      <p:ext uri="{BB962C8B-B14F-4D97-AF65-F5344CB8AC3E}">
        <p14:creationId xmlns:p14="http://schemas.microsoft.com/office/powerpoint/2010/main" val="33625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Major challenges in calculating ASE:</a:t>
            </a:r>
          </a:p>
          <a:p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Mapping bias </a:t>
            </a:r>
            <a:r>
              <a:rPr lang="en-US" sz="2400" dirty="0" smtClean="0"/>
              <a:t>– expression of single allele may be artificially reduced because of inability to map to reference genome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Sequencing errors </a:t>
            </a:r>
            <a:r>
              <a:rPr lang="en-US" sz="2400" dirty="0" smtClean="0"/>
              <a:t>– low quality bases at variant site typically filtered out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Mate pair overlap </a:t>
            </a:r>
            <a:r>
              <a:rPr lang="en-US" sz="2400" dirty="0" smtClean="0"/>
              <a:t>– count overlaps at variant site only once</a:t>
            </a:r>
          </a:p>
          <a:p>
            <a:pPr marL="457200" indent="-457200">
              <a:buAutoNum type="arabicParenR"/>
            </a:pPr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Duplicate reads from PCR </a:t>
            </a:r>
            <a:r>
              <a:rPr lang="en-US" sz="2400" dirty="0" smtClean="0"/>
              <a:t>– filter out duplicate reads</a:t>
            </a:r>
          </a:p>
          <a:p>
            <a:pPr marL="457200" indent="-457200">
              <a:buAutoNum type="arabicParenR"/>
            </a:pPr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Multi-mapping reads </a:t>
            </a:r>
            <a:r>
              <a:rPr lang="en-US" sz="2400" dirty="0" smtClean="0"/>
              <a:t>– allow only unique mappers to reference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105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Three methodological approaches to calculating ASE:</a:t>
            </a:r>
          </a:p>
          <a:p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 smtClean="0"/>
              <a:t>Alignment to reference genome with post-hoc filtering </a:t>
            </a:r>
            <a:r>
              <a:rPr lang="en-US" sz="2400" dirty="0" smtClean="0"/>
              <a:t>(</a:t>
            </a:r>
            <a:r>
              <a:rPr lang="en-US" sz="2400" dirty="0" err="1" smtClean="0"/>
              <a:t>ie.g</a:t>
            </a:r>
            <a:r>
              <a:rPr lang="en-US" sz="2400" dirty="0" smtClean="0"/>
              <a:t>.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</a:t>
            </a:r>
            <a:r>
              <a:rPr lang="en-US" sz="2400" dirty="0" err="1" smtClean="0"/>
              <a:t>mpileup</a:t>
            </a:r>
            <a:r>
              <a:rPr lang="en-US" sz="2400" dirty="0" smtClean="0"/>
              <a:t> and GATK </a:t>
            </a:r>
            <a:r>
              <a:rPr lang="en-US" sz="2400" dirty="0" err="1" smtClean="0"/>
              <a:t>ASEReadCounter</a:t>
            </a:r>
            <a:r>
              <a:rPr lang="en-US" sz="2400" dirty="0" smtClean="0"/>
              <a:t>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	Higher genome-wide mapping bias to reference;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	D</a:t>
            </a:r>
            <a:r>
              <a:rPr lang="en-US" sz="2400" i="1" dirty="0" smtClean="0">
                <a:solidFill>
                  <a:srgbClr val="FF0000"/>
                </a:solidFill>
              </a:rPr>
              <a:t>iscards higher # of AE sites</a:t>
            </a:r>
          </a:p>
          <a:p>
            <a:endParaRPr lang="en-US" sz="2400" b="1" dirty="0"/>
          </a:p>
          <a:p>
            <a:pPr marL="457200" indent="-457200">
              <a:buAutoNum type="arabicParenR" startAt="2"/>
            </a:pPr>
            <a:r>
              <a:rPr lang="en-US" sz="2400" b="1" dirty="0" smtClean="0"/>
              <a:t>Alignment to personalized genomes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Computationally intensive;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Higher mapping bias at </a:t>
            </a:r>
            <a:r>
              <a:rPr lang="en-US" sz="2400" i="1" dirty="0" err="1" smtClean="0">
                <a:solidFill>
                  <a:srgbClr val="FF0000"/>
                </a:solidFill>
              </a:rPr>
              <a:t>monoallelic</a:t>
            </a:r>
            <a:r>
              <a:rPr lang="en-US" sz="2400" i="1" dirty="0" smtClean="0">
                <a:solidFill>
                  <a:srgbClr val="FF0000"/>
                </a:solidFill>
              </a:rPr>
              <a:t> sites</a:t>
            </a:r>
          </a:p>
          <a:p>
            <a:pPr marL="457200" indent="-457200">
              <a:buAutoNum type="arabicParenR"/>
            </a:pPr>
            <a:endParaRPr lang="en-US" sz="2400" b="1" dirty="0"/>
          </a:p>
          <a:p>
            <a:pPr marL="457200" indent="-457200">
              <a:buAutoNum type="arabicParenR" startAt="3"/>
            </a:pPr>
            <a:r>
              <a:rPr lang="en-US" sz="2400" b="1" dirty="0" smtClean="0"/>
              <a:t>Variant-aware alignment </a:t>
            </a:r>
            <a:r>
              <a:rPr lang="en-US" sz="2400" dirty="0" smtClean="0"/>
              <a:t>(e.g. GSNAP)</a:t>
            </a:r>
          </a:p>
          <a:p>
            <a:r>
              <a:rPr lang="en-US" sz="2400" i="1" smtClean="0">
                <a:solidFill>
                  <a:srgbClr val="FF0000"/>
                </a:solidFill>
              </a:rPr>
              <a:t>	Higher </a:t>
            </a:r>
            <a:r>
              <a:rPr lang="en-US" sz="2400" i="1" dirty="0" smtClean="0">
                <a:solidFill>
                  <a:srgbClr val="FF0000"/>
                </a:solidFill>
              </a:rPr>
              <a:t>mapping bias at </a:t>
            </a:r>
            <a:r>
              <a:rPr lang="en-US" sz="2400" i="1" dirty="0" err="1" smtClean="0">
                <a:solidFill>
                  <a:srgbClr val="FF0000"/>
                </a:solidFill>
              </a:rPr>
              <a:t>monoallelic</a:t>
            </a:r>
            <a:r>
              <a:rPr lang="en-US" sz="2400" i="1" dirty="0" smtClean="0">
                <a:solidFill>
                  <a:srgbClr val="FF0000"/>
                </a:solidFill>
              </a:rPr>
              <a:t> sites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487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Genome Analysis Toolkit (GATK) approach for calculating ASE</a:t>
            </a:r>
          </a:p>
          <a:p>
            <a:endParaRPr lang="en-US" sz="2400" b="1" dirty="0" smtClean="0"/>
          </a:p>
          <a:p>
            <a:r>
              <a:rPr lang="en-US" sz="2400" dirty="0" smtClean="0"/>
              <a:t>Well-documented, Java (1.7)-based software package for identifying and filtering high-quality variants.</a:t>
            </a:r>
          </a:p>
          <a:p>
            <a:endParaRPr lang="en-US" sz="2400" dirty="0"/>
          </a:p>
          <a:p>
            <a:r>
              <a:rPr lang="en-US" sz="2400" dirty="0" smtClean="0">
                <a:hlinkClick r:id="rId2"/>
              </a:rPr>
              <a:t>https://www.broadinstitute.org/gatk/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https://www.broadinstitute.org/gatk/guide/bp_step.php?p=1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b="1" dirty="0" smtClean="0"/>
              <a:t>Input:		</a:t>
            </a:r>
            <a:r>
              <a:rPr lang="en-US" sz="2400" dirty="0" smtClean="0"/>
              <a:t>1) Reference genome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dirty="0" smtClean="0"/>
              <a:t>2a) Genome </a:t>
            </a:r>
            <a:r>
              <a:rPr lang="en-US" sz="2400" dirty="0" err="1" smtClean="0"/>
              <a:t>resequencing</a:t>
            </a:r>
            <a:r>
              <a:rPr lang="en-US" sz="2400" dirty="0" smtClean="0"/>
              <a:t> data (to ID variants)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2b) Known set of variants (optional)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dirty="0" smtClean="0"/>
              <a:t>3)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dataset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Output:	</a:t>
            </a:r>
            <a:r>
              <a:rPr lang="en-US" sz="2400" dirty="0" smtClean="0"/>
              <a:t>Single text file with read counts at bi-allelic sites (SNPs and INDELs)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113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4670563" y="656174"/>
            <a:ext cx="3076771" cy="1775450"/>
          </a:xfrm>
          <a:prstGeom prst="rect">
            <a:avLst/>
          </a:prstGeom>
        </p:spPr>
      </p:pic>
      <p:pic>
        <p:nvPicPr>
          <p:cNvPr id="19" name="Picture 18" descr="dpse_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1242900" y="656174"/>
            <a:ext cx="2984139" cy="17754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38313" y="2431623"/>
            <a:ext cx="294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Female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60773" y="2431624"/>
            <a:ext cx="206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/>
              <a:t>p</a:t>
            </a:r>
            <a:r>
              <a:rPr lang="en-US" i="1" dirty="0" err="1" smtClean="0"/>
              <a:t>ersimilis</a:t>
            </a:r>
            <a:r>
              <a:rPr lang="en-US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ale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92287" y="114995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64728" y="1857841"/>
            <a:ext cx="0" cy="1307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1294" y="5230211"/>
            <a:ext cx="170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Hybrid Male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2967728" y="3474299"/>
            <a:ext cx="3076771" cy="17754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94460" y="280095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FlyBase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914773" y="245198"/>
            <a:ext cx="16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REFERENCE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9551" y="245198"/>
            <a:ext cx="297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RESEQUENCE DNA-SEQ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9864" y="5712061"/>
            <a:ext cx="1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RNA-SEQ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Generate alignment file of genome </a:t>
            </a:r>
            <a:r>
              <a:rPr lang="en-US" sz="2400" b="1" dirty="0" err="1" smtClean="0"/>
              <a:t>resequence</a:t>
            </a:r>
            <a:r>
              <a:rPr lang="en-US" sz="2400" b="1" dirty="0" smtClean="0"/>
              <a:t> data to reference genome:  </a:t>
            </a:r>
          </a:p>
          <a:p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7233" y="1362002"/>
            <a:ext cx="892907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##index genome </a:t>
            </a:r>
            <a:r>
              <a:rPr lang="en-US" dirty="0" err="1" smtClean="0">
                <a:solidFill>
                  <a:srgbClr val="00FF00"/>
                </a:solidFill>
              </a:rPr>
              <a:t>fasta</a:t>
            </a:r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err="1" smtClean="0">
                <a:solidFill>
                  <a:srgbClr val="00FF00"/>
                </a:solidFill>
              </a:rPr>
              <a:t>bwa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index dpse-all-chromosome-r3.2.</a:t>
            </a:r>
            <a:r>
              <a:rPr lang="en-US" dirty="0" smtClean="0">
                <a:solidFill>
                  <a:srgbClr val="00FF00"/>
                </a:solidFill>
              </a:rPr>
              <a:t>fa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##</a:t>
            </a:r>
            <a:r>
              <a:rPr lang="en-US" dirty="0">
                <a:solidFill>
                  <a:srgbClr val="00FF00"/>
                </a:solidFill>
              </a:rPr>
              <a:t>align with </a:t>
            </a:r>
            <a:r>
              <a:rPr lang="en-US" dirty="0" err="1">
                <a:solidFill>
                  <a:srgbClr val="00FF00"/>
                </a:solidFill>
              </a:rPr>
              <a:t>bwa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mem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r>
              <a:rPr lang="en-US" dirty="0" err="1">
                <a:solidFill>
                  <a:srgbClr val="00FF00"/>
                </a:solidFill>
              </a:rPr>
              <a:t>bwa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mem</a:t>
            </a:r>
            <a:r>
              <a:rPr lang="en-US" dirty="0">
                <a:solidFill>
                  <a:srgbClr val="00FF00"/>
                </a:solidFill>
              </a:rPr>
              <a:t> dpse-all-chromosome-r3.2.fa </a:t>
            </a:r>
            <a:r>
              <a:rPr lang="en-US" dirty="0" smtClean="0">
                <a:solidFill>
                  <a:srgbClr val="00FF00"/>
                </a:solidFill>
              </a:rPr>
              <a:t>Dpers_PE_R1</a:t>
            </a:r>
            <a:r>
              <a:rPr lang="en-US" dirty="0">
                <a:solidFill>
                  <a:srgbClr val="00FF00"/>
                </a:solidFill>
              </a:rPr>
              <a:t>.fastq </a:t>
            </a:r>
            <a:r>
              <a:rPr lang="en-US" dirty="0" smtClean="0">
                <a:solidFill>
                  <a:srgbClr val="00FF00"/>
                </a:solidFill>
              </a:rPr>
              <a:t>Dpers_PE_R2</a:t>
            </a:r>
            <a:r>
              <a:rPr lang="en-US" dirty="0">
                <a:solidFill>
                  <a:srgbClr val="00FF00"/>
                </a:solidFill>
              </a:rPr>
              <a:t>.fastq &gt; </a:t>
            </a:r>
            <a:r>
              <a:rPr lang="en-US" dirty="0" err="1" smtClean="0">
                <a:solidFill>
                  <a:srgbClr val="00FF00"/>
                </a:solidFill>
              </a:rPr>
              <a:t>Dpersi_PE.sam</a:t>
            </a:r>
            <a:endParaRPr lang="en-US" dirty="0" smtClean="0">
              <a:solidFill>
                <a:srgbClr val="00FF00"/>
              </a:solidFill>
            </a:endParaRP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#</a:t>
            </a:r>
            <a:r>
              <a:rPr lang="en-US" dirty="0">
                <a:solidFill>
                  <a:srgbClr val="00FF00"/>
                </a:solidFill>
              </a:rPr>
              <a:t>#</a:t>
            </a:r>
            <a:r>
              <a:rPr lang="en-US" dirty="0" err="1">
                <a:solidFill>
                  <a:srgbClr val="00FF00"/>
                </a:solidFill>
              </a:rPr>
              <a:t>sam</a:t>
            </a:r>
            <a:r>
              <a:rPr lang="en-US" dirty="0">
                <a:solidFill>
                  <a:srgbClr val="00FF00"/>
                </a:solidFill>
              </a:rPr>
              <a:t> to bam conversion</a:t>
            </a:r>
          </a:p>
          <a:p>
            <a:r>
              <a:rPr lang="en-US" dirty="0" err="1">
                <a:solidFill>
                  <a:srgbClr val="00FF00"/>
                </a:solidFill>
              </a:rPr>
              <a:t>samtools</a:t>
            </a:r>
            <a:r>
              <a:rPr lang="en-US" dirty="0">
                <a:solidFill>
                  <a:srgbClr val="00FF00"/>
                </a:solidFill>
              </a:rPr>
              <a:t> view -</a:t>
            </a:r>
            <a:r>
              <a:rPr lang="en-US" dirty="0" err="1">
                <a:solidFill>
                  <a:srgbClr val="00FF00"/>
                </a:solidFill>
              </a:rPr>
              <a:t>bS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 smtClean="0">
                <a:solidFill>
                  <a:srgbClr val="00FF00"/>
                </a:solidFill>
              </a:rPr>
              <a:t>Dpers_PE.sam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&gt; </a:t>
            </a:r>
            <a:r>
              <a:rPr lang="en-US" dirty="0" err="1" smtClean="0">
                <a:solidFill>
                  <a:srgbClr val="00FF00"/>
                </a:solidFill>
              </a:rPr>
              <a:t>Dpers_PE.bam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##sort </a:t>
            </a:r>
            <a:r>
              <a:rPr lang="en-US" dirty="0" smtClean="0">
                <a:solidFill>
                  <a:srgbClr val="00FF00"/>
                </a:solidFill>
              </a:rPr>
              <a:t>bam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err="1">
                <a:solidFill>
                  <a:srgbClr val="00FF00"/>
                </a:solidFill>
              </a:rPr>
              <a:t>samtools</a:t>
            </a:r>
            <a:r>
              <a:rPr lang="en-US" dirty="0">
                <a:solidFill>
                  <a:srgbClr val="00FF00"/>
                </a:solidFill>
              </a:rPr>
              <a:t> sort </a:t>
            </a:r>
            <a:r>
              <a:rPr lang="en-US" dirty="0" err="1" smtClean="0">
                <a:solidFill>
                  <a:srgbClr val="00FF00"/>
                </a:solidFill>
              </a:rPr>
              <a:t>Dpers_PE.bam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err="1" smtClean="0">
                <a:solidFill>
                  <a:srgbClr val="00FF00"/>
                </a:solidFill>
              </a:rPr>
              <a:t>Dpers_PE.sorted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079997"/>
            <a:ext cx="7366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Post-alignment filtering and QC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Mark read duplicates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Realign INDELs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Recalibrate base quality scores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41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475</Words>
  <Application>Microsoft Macintosh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Nyberg</dc:creator>
  <cp:lastModifiedBy>Kevin Nyberg</cp:lastModifiedBy>
  <cp:revision>26</cp:revision>
  <dcterms:created xsi:type="dcterms:W3CDTF">2015-10-22T15:57:18Z</dcterms:created>
  <dcterms:modified xsi:type="dcterms:W3CDTF">2015-10-22T19:05:36Z</dcterms:modified>
</cp:coreProperties>
</file>