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3.emf"/><Relationship Id="rId3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8D97-A562-2C41-B4FC-5DB7EDFB3C5F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5986-15EC-8643-91D2-51B0981D4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4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8D97-A562-2C41-B4FC-5DB7EDFB3C5F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5986-15EC-8643-91D2-51B0981D4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5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8D97-A562-2C41-B4FC-5DB7EDFB3C5F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5986-15EC-8643-91D2-51B0981D4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8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8D97-A562-2C41-B4FC-5DB7EDFB3C5F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5986-15EC-8643-91D2-51B0981D4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8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8D97-A562-2C41-B4FC-5DB7EDFB3C5F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5986-15EC-8643-91D2-51B0981D4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8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8D97-A562-2C41-B4FC-5DB7EDFB3C5F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5986-15EC-8643-91D2-51B0981D4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7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8D97-A562-2C41-B4FC-5DB7EDFB3C5F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5986-15EC-8643-91D2-51B0981D4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3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8D97-A562-2C41-B4FC-5DB7EDFB3C5F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5986-15EC-8643-91D2-51B0981D4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6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8D97-A562-2C41-B4FC-5DB7EDFB3C5F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5986-15EC-8643-91D2-51B0981D4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1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8D97-A562-2C41-B4FC-5DB7EDFB3C5F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5986-15EC-8643-91D2-51B0981D4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8D97-A562-2C41-B4FC-5DB7EDFB3C5F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5986-15EC-8643-91D2-51B0981D4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8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18D97-A562-2C41-B4FC-5DB7EDFB3C5F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E5986-15EC-8643-91D2-51B0981D4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1.emf"/><Relationship Id="rId5" Type="http://schemas.openxmlformats.org/officeDocument/2006/relationships/oleObject" Target="../embeddings/Microsoft_Excel_97_-_2004_Worksheet2.xls"/><Relationship Id="rId6" Type="http://schemas.openxmlformats.org/officeDocument/2006/relationships/image" Target="../media/image2.emf"/><Relationship Id="rId7" Type="http://schemas.openxmlformats.org/officeDocument/2006/relationships/oleObject" Target="../embeddings/Microsoft_Excel_97_-_2004_Worksheet3.xls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4.xls"/><Relationship Id="rId4" Type="http://schemas.openxmlformats.org/officeDocument/2006/relationships/image" Target="../media/image4.emf"/><Relationship Id="rId5" Type="http://schemas.openxmlformats.org/officeDocument/2006/relationships/oleObject" Target="../embeddings/Microsoft_Excel_97_-_2004_Worksheet5.xls"/><Relationship Id="rId6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6.xls"/><Relationship Id="rId4" Type="http://schemas.openxmlformats.org/officeDocument/2006/relationships/image" Target="../media/image3.emf"/><Relationship Id="rId5" Type="http://schemas.openxmlformats.org/officeDocument/2006/relationships/oleObject" Target="../embeddings/Microsoft_Excel_97_-_2004_Worksheet7.xls"/><Relationship Id="rId6" Type="http://schemas.openxmlformats.org/officeDocument/2006/relationships/image" Target="../media/image5.emf"/><Relationship Id="rId7" Type="http://schemas.openxmlformats.org/officeDocument/2006/relationships/oleObject" Target="../embeddings/Microsoft_Excel_97_-_2004_Worksheet8.xls"/><Relationship Id="rId8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9.xls"/><Relationship Id="rId4" Type="http://schemas.openxmlformats.org/officeDocument/2006/relationships/image" Target="../media/image7.emf"/><Relationship Id="rId5" Type="http://schemas.openxmlformats.org/officeDocument/2006/relationships/oleObject" Target="../embeddings/Microsoft_Excel_97_-_2004_Worksheet10.xls"/><Relationship Id="rId6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1.xls"/><Relationship Id="rId4" Type="http://schemas.openxmlformats.org/officeDocument/2006/relationships/image" Target="../media/image8.emf"/><Relationship Id="rId5" Type="http://schemas.openxmlformats.org/officeDocument/2006/relationships/oleObject" Target="../embeddings/Microsoft_Excel_97_-_2004_Worksheet12.xls"/><Relationship Id="rId6" Type="http://schemas.openxmlformats.org/officeDocument/2006/relationships/image" Target="../media/image3.emf"/><Relationship Id="rId7" Type="http://schemas.openxmlformats.org/officeDocument/2006/relationships/oleObject" Target="../embeddings/Microsoft_Excel_97_-_2004_Worksheet13.xls"/><Relationship Id="rId8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4.xls"/><Relationship Id="rId4" Type="http://schemas.openxmlformats.org/officeDocument/2006/relationships/image" Target="../media/image10.emf"/><Relationship Id="rId5" Type="http://schemas.openxmlformats.org/officeDocument/2006/relationships/oleObject" Target="../embeddings/Microsoft_Excel_97_-_2004_Worksheet15.xls"/><Relationship Id="rId6" Type="http://schemas.openxmlformats.org/officeDocument/2006/relationships/image" Target="../media/image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BYOB Normalization</a:t>
            </a:r>
            <a:br>
              <a:rPr lang="en-US" dirty="0" smtClean="0"/>
            </a:br>
            <a:r>
              <a:rPr lang="en-US" dirty="0" smtClean="0"/>
              <a:t>for Differential 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Kwame Okrah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040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paport-DEseqComp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157" y="842211"/>
            <a:ext cx="9030762" cy="697831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0738" y="1698356"/>
            <a:ext cx="8823158" cy="640562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11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1670" y="1911684"/>
            <a:ext cx="263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Questions and comments.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11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606892"/>
              </p:ext>
            </p:extLst>
          </p:nvPr>
        </p:nvGraphicFramePr>
        <p:xfrm>
          <a:off x="1716504" y="717268"/>
          <a:ext cx="57912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Worksheet" r:id="rId3" imgW="5791200" imgH="2108200" progId="Excel.Sheet.8">
                  <p:embed/>
                </p:oleObj>
              </mc:Choice>
              <mc:Fallback>
                <p:oleObj name="Worksheet" r:id="rId3" imgW="5791200" imgH="21082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6504" y="717268"/>
                        <a:ext cx="5791200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652744"/>
              </p:ext>
            </p:extLst>
          </p:nvPr>
        </p:nvGraphicFramePr>
        <p:xfrm>
          <a:off x="1345870" y="3125206"/>
          <a:ext cx="618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Worksheet" r:id="rId5" imgW="6184900" imgH="393700" progId="Excel.Sheet.8">
                  <p:embed/>
                </p:oleObj>
              </mc:Choice>
              <mc:Fallback>
                <p:oleObj name="Worksheet" r:id="rId5" imgW="6184900" imgH="3937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5870" y="3125206"/>
                        <a:ext cx="6184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657736"/>
              </p:ext>
            </p:extLst>
          </p:nvPr>
        </p:nvGraphicFramePr>
        <p:xfrm>
          <a:off x="1743240" y="4313260"/>
          <a:ext cx="57912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Worksheet" r:id="rId7" imgW="5791200" imgH="2108200" progId="Excel.Sheet.8">
                  <p:embed/>
                </p:oleObj>
              </mc:Choice>
              <mc:Fallback>
                <p:oleObj name="Worksheet" r:id="rId7" imgW="5791200" imgH="21082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43240" y="4313260"/>
                        <a:ext cx="5791200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Multiply 4"/>
          <p:cNvSpPr/>
          <p:nvPr/>
        </p:nvSpPr>
        <p:spPr>
          <a:xfrm>
            <a:off x="4879473" y="2820736"/>
            <a:ext cx="307474" cy="307474"/>
          </a:xfrm>
          <a:prstGeom prst="mathMultiply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892841" y="3636206"/>
            <a:ext cx="307474" cy="467895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8953" y="40110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Cooked up dataset for illustration of normalization ideas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09442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>
            <a:off x="7534440" y="909053"/>
            <a:ext cx="272718" cy="735263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887371" y="1069478"/>
            <a:ext cx="890933" cy="41549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smtClean="0"/>
              <a:t>Differentially </a:t>
            </a:r>
          </a:p>
          <a:p>
            <a:r>
              <a:rPr lang="en-US" sz="1050" dirty="0" smtClean="0"/>
              <a:t>Expressed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28344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3985" y="40110"/>
            <a:ext cx="376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categories normalization methods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09442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79032" y="1216523"/>
            <a:ext cx="55066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Scaling methods – </a:t>
            </a:r>
            <a:r>
              <a:rPr lang="en-US" dirty="0" err="1" smtClean="0"/>
              <a:t>DESeq’s</a:t>
            </a:r>
            <a:r>
              <a:rPr lang="en-US" dirty="0" smtClean="0"/>
              <a:t> method, </a:t>
            </a:r>
            <a:r>
              <a:rPr lang="en-US" dirty="0" err="1" smtClean="0"/>
              <a:t>EdgeR’s</a:t>
            </a:r>
            <a:r>
              <a:rPr lang="en-US" dirty="0" smtClean="0"/>
              <a:t> method, 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CountsPerMil</a:t>
            </a:r>
            <a:r>
              <a:rPr lang="en-US" dirty="0" smtClean="0"/>
              <a:t>, RPKM etc.</a:t>
            </a:r>
          </a:p>
          <a:p>
            <a:endParaRPr lang="en-US" dirty="0" smtClean="0"/>
          </a:p>
          <a:p>
            <a:r>
              <a:rPr lang="en-US" dirty="0" smtClean="0"/>
              <a:t>2.   Rank based methods – </a:t>
            </a:r>
            <a:r>
              <a:rPr lang="en-US" dirty="0" err="1" smtClean="0"/>
              <a:t>Quantile</a:t>
            </a:r>
            <a:r>
              <a:rPr lang="en-US" dirty="0" smtClean="0"/>
              <a:t> normalization</a:t>
            </a:r>
          </a:p>
          <a:p>
            <a:r>
              <a:rPr lang="en-US" dirty="0" smtClean="0"/>
              <a:t>3.   Others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6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8289" y="40110"/>
            <a:ext cx="248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Counts Per Million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09442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021737"/>
              </p:ext>
            </p:extLst>
          </p:nvPr>
        </p:nvGraphicFramePr>
        <p:xfrm>
          <a:off x="1743240" y="4086046"/>
          <a:ext cx="57912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Worksheet" r:id="rId3" imgW="5791200" imgH="2108200" progId="Excel.Sheet.8">
                  <p:embed/>
                </p:oleObj>
              </mc:Choice>
              <mc:Fallback>
                <p:oleObj name="Worksheet" r:id="rId3" imgW="5791200" imgH="21082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3240" y="4086046"/>
                        <a:ext cx="5791200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9477" y="3435684"/>
            <a:ext cx="71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4710" y="460192"/>
            <a:ext cx="87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Before: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64205"/>
              </p:ext>
            </p:extLst>
          </p:nvPr>
        </p:nvGraphicFramePr>
        <p:xfrm>
          <a:off x="1743240" y="824177"/>
          <a:ext cx="57912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Worksheet" r:id="rId5" imgW="5791200" imgH="2108200" progId="Excel.Sheet.8">
                  <p:embed/>
                </p:oleObj>
              </mc:Choice>
              <mc:Fallback>
                <p:oleObj name="Worksheet" r:id="rId5" imgW="5791200" imgH="21082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3240" y="824177"/>
                        <a:ext cx="5791200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8344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6689" y="40110"/>
            <a:ext cx="239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DESeq’s</a:t>
            </a:r>
            <a:r>
              <a:rPr lang="en-US" dirty="0" smtClean="0"/>
              <a:t> method: STEPS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09442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892848"/>
              </p:ext>
            </p:extLst>
          </p:nvPr>
        </p:nvGraphicFramePr>
        <p:xfrm>
          <a:off x="267405" y="837550"/>
          <a:ext cx="57912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Worksheet" r:id="rId3" imgW="5791200" imgH="2108200" progId="Excel.Sheet.8">
                  <p:embed/>
                </p:oleObj>
              </mc:Choice>
              <mc:Fallback>
                <p:oleObj name="Worksheet" r:id="rId3" imgW="5791200" imgH="21082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405" y="837550"/>
                        <a:ext cx="5791200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392175"/>
              </p:ext>
            </p:extLst>
          </p:nvPr>
        </p:nvGraphicFramePr>
        <p:xfrm>
          <a:off x="6854980" y="837550"/>
          <a:ext cx="16637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Worksheet" r:id="rId5" imgW="1663700" imgH="2108200" progId="Excel.Sheet.8">
                  <p:embed/>
                </p:oleObj>
              </mc:Choice>
              <mc:Fallback>
                <p:oleObj name="Worksheet" r:id="rId5" imgW="1663700" imgH="21082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4980" y="837550"/>
                        <a:ext cx="1663700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613324"/>
              </p:ext>
            </p:extLst>
          </p:nvPr>
        </p:nvGraphicFramePr>
        <p:xfrm>
          <a:off x="1676400" y="3765172"/>
          <a:ext cx="57912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Worksheet" r:id="rId7" imgW="5791200" imgH="2108200" progId="Excel.Sheet.8">
                  <p:embed/>
                </p:oleObj>
              </mc:Choice>
              <mc:Fallback>
                <p:oleObj name="Worksheet" r:id="rId7" imgW="5791200" imgH="21082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3765172"/>
                        <a:ext cx="5791200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6229704" y="1938421"/>
            <a:ext cx="414401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44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013556"/>
              </p:ext>
            </p:extLst>
          </p:nvPr>
        </p:nvGraphicFramePr>
        <p:xfrm>
          <a:off x="1756611" y="4135488"/>
          <a:ext cx="57912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Worksheet" r:id="rId3" imgW="5791200" imgH="2108200" progId="Excel.Sheet.8">
                  <p:embed/>
                </p:oleObj>
              </mc:Choice>
              <mc:Fallback>
                <p:oleObj name="Worksheet" r:id="rId3" imgW="5791200" imgH="21082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6611" y="4135488"/>
                        <a:ext cx="5791200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61345" y="5347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DESeq’s</a:t>
            </a:r>
            <a:r>
              <a:rPr lang="en-US" dirty="0" smtClean="0"/>
              <a:t> method: RESULT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09442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102892"/>
              </p:ext>
            </p:extLst>
          </p:nvPr>
        </p:nvGraphicFramePr>
        <p:xfrm>
          <a:off x="1756611" y="997971"/>
          <a:ext cx="57912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Worksheet" r:id="rId5" imgW="5791200" imgH="2108200" progId="Excel.Sheet.8">
                  <p:embed/>
                </p:oleObj>
              </mc:Choice>
              <mc:Fallback>
                <p:oleObj name="Worksheet" r:id="rId5" imgW="5791200" imgH="21082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6611" y="997971"/>
                        <a:ext cx="5791200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76421" y="3435684"/>
            <a:ext cx="71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6421" y="593881"/>
            <a:ext cx="87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051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360930"/>
              </p:ext>
            </p:extLst>
          </p:nvPr>
        </p:nvGraphicFramePr>
        <p:xfrm>
          <a:off x="713879" y="3791953"/>
          <a:ext cx="57912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Worksheet" r:id="rId3" imgW="5791200" imgH="2108200" progId="Excel.Sheet.8">
                  <p:embed/>
                </p:oleObj>
              </mc:Choice>
              <mc:Fallback>
                <p:oleObj name="Worksheet" r:id="rId3" imgW="5791200" imgH="21082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3879" y="3791953"/>
                        <a:ext cx="5791200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588178"/>
              </p:ext>
            </p:extLst>
          </p:nvPr>
        </p:nvGraphicFramePr>
        <p:xfrm>
          <a:off x="660407" y="850918"/>
          <a:ext cx="57912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Worksheet" r:id="rId5" imgW="5791200" imgH="2108200" progId="Excel.Sheet.8">
                  <p:embed/>
                </p:oleObj>
              </mc:Choice>
              <mc:Fallback>
                <p:oleObj name="Worksheet" r:id="rId5" imgW="5791200" imgH="21082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0407" y="850918"/>
                        <a:ext cx="5791200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980"/>
              </p:ext>
            </p:extLst>
          </p:nvPr>
        </p:nvGraphicFramePr>
        <p:xfrm>
          <a:off x="6988672" y="850918"/>
          <a:ext cx="16637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Worksheet" r:id="rId7" imgW="1663700" imgH="2108200" progId="Excel.Sheet.8">
                  <p:embed/>
                </p:oleObj>
              </mc:Choice>
              <mc:Fallback>
                <p:oleObj name="Worksheet" r:id="rId7" imgW="1663700" imgH="21082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88672" y="850918"/>
                        <a:ext cx="1663700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81657" y="4011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Quantile</a:t>
            </a:r>
            <a:r>
              <a:rPr lang="en-US" dirty="0" smtClean="0"/>
              <a:t> method: STEPS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09442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844632" y="1938421"/>
            <a:ext cx="414401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051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92528"/>
              </p:ext>
            </p:extLst>
          </p:nvPr>
        </p:nvGraphicFramePr>
        <p:xfrm>
          <a:off x="1676400" y="4019216"/>
          <a:ext cx="57912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Worksheet" r:id="rId3" imgW="5791200" imgH="2108200" progId="Excel.Sheet.8">
                  <p:embed/>
                </p:oleObj>
              </mc:Choice>
              <mc:Fallback>
                <p:oleObj name="Worksheet" r:id="rId3" imgW="5791200" imgH="21082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4019216"/>
                        <a:ext cx="5791200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76421" y="3435684"/>
            <a:ext cx="71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6421" y="593881"/>
            <a:ext cx="87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Before: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012282"/>
              </p:ext>
            </p:extLst>
          </p:nvPr>
        </p:nvGraphicFramePr>
        <p:xfrm>
          <a:off x="1653249" y="850918"/>
          <a:ext cx="57912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Worksheet" r:id="rId5" imgW="5791200" imgH="2108200" progId="Excel.Sheet.8">
                  <p:embed/>
                </p:oleObj>
              </mc:Choice>
              <mc:Fallback>
                <p:oleObj name="Worksheet" r:id="rId5" imgW="5791200" imgH="21082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3249" y="850918"/>
                        <a:ext cx="5791200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61345" y="53478"/>
            <a:ext cx="259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Quantile</a:t>
            </a:r>
            <a:r>
              <a:rPr lang="en-US" dirty="0" smtClean="0"/>
              <a:t> method: RESULT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409442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22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paport-DEseqComp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76" y="0"/>
            <a:ext cx="484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51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80</Words>
  <Application>Microsoft Macintosh PowerPoint</Application>
  <PresentationFormat>On-screen Show (4:3)</PresentationFormat>
  <Paragraphs>23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Worksheet</vt:lpstr>
      <vt:lpstr>Microsoft Excel 97 - 2004 Worksheet</vt:lpstr>
      <vt:lpstr>BYOB Normalization for Differential 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Umd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Kwame Okrah</dc:creator>
  <cp:lastModifiedBy>Kwame Okrah</cp:lastModifiedBy>
  <cp:revision>23</cp:revision>
  <dcterms:created xsi:type="dcterms:W3CDTF">2013-10-29T15:41:50Z</dcterms:created>
  <dcterms:modified xsi:type="dcterms:W3CDTF">2013-10-29T19:46:59Z</dcterms:modified>
</cp:coreProperties>
</file>