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A266-346F-D246-AC11-399EB4CEC368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5E5DF-6CB5-EB4C-943B-F7E2E2E9B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66C9D-67A0-134D-AD7F-58CB729C21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5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9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1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5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8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0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100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D495-90A3-0146-A229-08FCA24280CC}" type="datetimeFigureOut">
              <a:rPr lang="en-US" smtClean="0"/>
              <a:t>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B615D-F82F-7148-8FDE-6CD423D17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umd-byob.github.io/" TargetMode="External"/><Relationship Id="rId4" Type="http://schemas.openxmlformats.org/officeDocument/2006/relationships/hyperlink" Target="https://github.com/umd-byob/presentati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roups.google.com/forum/%23!forum/umd-byo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umd-byob.github.io/%23spring-201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75607"/>
            <a:ext cx="9144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Bring Your Own Bioinformatics</a:t>
            </a:r>
          </a:p>
          <a:p>
            <a:pPr algn="ctr"/>
            <a:endParaRPr lang="en-US" sz="36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Spring 2015</a:t>
            </a:r>
          </a:p>
          <a:p>
            <a:pPr algn="ctr"/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Tuesdays, 4pm, Bio-Psych 1208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033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500" y="177776"/>
            <a:ext cx="866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Can we choose a lower expression threshold while still being able to distinguish signal from noise?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4091"/>
          <a:stretch/>
        </p:blipFill>
        <p:spPr>
          <a:xfrm>
            <a:off x="546100" y="1761069"/>
            <a:ext cx="8039100" cy="48005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3066" y="4182530"/>
            <a:ext cx="762000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145866" y="4004730"/>
            <a:ext cx="762000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501463" y="4758265"/>
            <a:ext cx="524934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74796" y="4961468"/>
            <a:ext cx="524934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74796" y="5012274"/>
            <a:ext cx="524934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539995" y="3386673"/>
            <a:ext cx="524934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7328" y="2709339"/>
            <a:ext cx="846671" cy="355600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93063" y="1913471"/>
            <a:ext cx="965204" cy="491057"/>
          </a:xfrm>
          <a:prstGeom prst="ellipse">
            <a:avLst/>
          </a:prstGeom>
          <a:noFill/>
          <a:ln w="2857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9665" y="1242366"/>
            <a:ext cx="127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cpm</a:t>
            </a:r>
            <a:r>
              <a:rPr lang="en-US" sz="2400" dirty="0" smtClean="0"/>
              <a:t> ≥ 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382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500" y="177776"/>
            <a:ext cx="866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Batched by expression threshold to determine whether signal still distinguishable from noise</a:t>
            </a:r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35897"/>
          <a:stretch/>
        </p:blipFill>
        <p:spPr>
          <a:xfrm>
            <a:off x="40371" y="1330506"/>
            <a:ext cx="4561393" cy="48552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63142" b="-31"/>
          <a:stretch/>
        </p:blipFill>
        <p:spPr>
          <a:xfrm>
            <a:off x="4584831" y="1330506"/>
            <a:ext cx="4561393" cy="2793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b="4673"/>
          <a:stretch/>
        </p:blipFill>
        <p:spPr>
          <a:xfrm>
            <a:off x="4601764" y="3740143"/>
            <a:ext cx="4542236" cy="24456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371" y="3740143"/>
            <a:ext cx="4544460" cy="244562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500" y="177776"/>
            <a:ext cx="8661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Expression threshold of 0.3 </a:t>
            </a:r>
            <a:r>
              <a:rPr lang="en-US" sz="2400" b="1" dirty="0" err="1" smtClean="0"/>
              <a:t>cpm</a:t>
            </a:r>
            <a:r>
              <a:rPr lang="en-US" sz="2400" b="1" dirty="0" smtClean="0"/>
              <a:t> seems to be enough to separate signal from noise in this dataset.</a:t>
            </a:r>
          </a:p>
          <a:p>
            <a:endParaRPr lang="en-US" sz="2400" b="1" dirty="0"/>
          </a:p>
          <a:p>
            <a:r>
              <a:rPr lang="en-US" sz="2400" dirty="0" smtClean="0"/>
              <a:t>Minimum counts per locus:</a:t>
            </a:r>
          </a:p>
          <a:p>
            <a:endParaRPr lang="en-US" sz="2400" dirty="0"/>
          </a:p>
          <a:p>
            <a:r>
              <a:rPr lang="en-US" sz="2400" dirty="0" smtClean="0"/>
              <a:t>Largest replicate</a:t>
            </a:r>
          </a:p>
          <a:p>
            <a:r>
              <a:rPr lang="en-US" sz="2400" dirty="0" smtClean="0"/>
              <a:t>83,160,873 mapped fragments =&gt; 24.9 counts/locus</a:t>
            </a:r>
          </a:p>
          <a:p>
            <a:endParaRPr lang="en-US" sz="2400" dirty="0"/>
          </a:p>
          <a:p>
            <a:r>
              <a:rPr lang="en-US" sz="2400" dirty="0" smtClean="0"/>
              <a:t>Smallest replicate</a:t>
            </a:r>
          </a:p>
          <a:p>
            <a:r>
              <a:rPr lang="en-US" sz="2400" dirty="0" smtClean="0"/>
              <a:t>13,091,880 mapped fragments =&gt; 3.93 counts/locus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083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500" y="177776"/>
            <a:ext cx="8661667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RNA-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data sampling is a Poisson process…</a:t>
            </a:r>
          </a:p>
          <a:p>
            <a:endParaRPr lang="en-US" sz="2400" b="1" dirty="0"/>
          </a:p>
          <a:p>
            <a:r>
              <a:rPr lang="en-US" sz="2400" dirty="0" smtClean="0"/>
              <a:t>Signal/Noise ratio = √(mapped fragments)</a:t>
            </a:r>
          </a:p>
          <a:p>
            <a:endParaRPr lang="en-US" sz="2400" dirty="0"/>
          </a:p>
          <a:p>
            <a:r>
              <a:rPr lang="en-US" sz="2400" dirty="0" smtClean="0"/>
              <a:t>For minimum S/R = 2, need 4 mapped fragments per locus.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			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									Thanks Karen Carleton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11471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48269"/>
            <a:ext cx="7840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R:</a:t>
            </a:r>
          </a:p>
          <a:p>
            <a:endParaRPr lang="en-US" sz="2400" dirty="0"/>
          </a:p>
          <a:p>
            <a:r>
              <a:rPr lang="en-US" sz="2400" dirty="0" smtClean="0"/>
              <a:t>log2cpm = function(x) {</a:t>
            </a:r>
          </a:p>
          <a:p>
            <a:r>
              <a:rPr lang="en-US" sz="2400" dirty="0" smtClean="0"/>
              <a:t>    t(log2(t(x + 0.5)/(</a:t>
            </a:r>
            <a:r>
              <a:rPr lang="en-US" sz="2400" dirty="0" err="1" smtClean="0"/>
              <a:t>colSums</a:t>
            </a:r>
            <a:r>
              <a:rPr lang="en-US" sz="2400" dirty="0" smtClean="0"/>
              <a:t>(x) + 1) * 1e+06))</a:t>
            </a:r>
          </a:p>
          <a:p>
            <a:r>
              <a:rPr lang="en-US" sz="2400" dirty="0" smtClean="0"/>
              <a:t>}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min_replicates</a:t>
            </a:r>
            <a:r>
              <a:rPr lang="en-US" sz="2400" dirty="0" smtClean="0"/>
              <a:t> = min(table(condition))</a:t>
            </a:r>
          </a:p>
          <a:p>
            <a:r>
              <a:rPr lang="en-US" sz="2400" dirty="0" err="1" smtClean="0"/>
              <a:t>cpms</a:t>
            </a:r>
            <a:r>
              <a:rPr lang="en-US" sz="2400" dirty="0" smtClean="0"/>
              <a:t> = 2^log2cpm(</a:t>
            </a:r>
            <a:r>
              <a:rPr lang="en-US" sz="2400" dirty="0" err="1" smtClean="0"/>
              <a:t>exprs</a:t>
            </a:r>
            <a:r>
              <a:rPr lang="en-US" sz="2400" dirty="0" smtClean="0"/>
              <a:t>(</a:t>
            </a:r>
            <a:r>
              <a:rPr lang="en-US" sz="2400" dirty="0" err="1" smtClean="0"/>
              <a:t>raw_counts</a:t>
            </a:r>
            <a:r>
              <a:rPr lang="en-US" sz="2400" dirty="0" smtClean="0"/>
              <a:t>))</a:t>
            </a:r>
          </a:p>
          <a:p>
            <a:r>
              <a:rPr lang="en-US" sz="2400" dirty="0" err="1" smtClean="0"/>
              <a:t>low_count_genes</a:t>
            </a:r>
            <a:r>
              <a:rPr lang="en-US" sz="2400" dirty="0" smtClean="0"/>
              <a:t> = </a:t>
            </a:r>
            <a:r>
              <a:rPr lang="en-US" sz="2400" dirty="0" err="1" smtClean="0"/>
              <a:t>raw_counts</a:t>
            </a:r>
            <a:r>
              <a:rPr lang="en-US" sz="2400" dirty="0" smtClean="0"/>
              <a:t>[</a:t>
            </a:r>
            <a:r>
              <a:rPr lang="en-US" sz="2400" dirty="0" err="1" smtClean="0"/>
              <a:t>rowSums</a:t>
            </a:r>
            <a:r>
              <a:rPr lang="en-US" sz="2400" dirty="0" smtClean="0"/>
              <a:t>(</a:t>
            </a:r>
            <a:r>
              <a:rPr lang="en-US" sz="2400" dirty="0" err="1" smtClean="0"/>
              <a:t>cpms</a:t>
            </a:r>
            <a:r>
              <a:rPr lang="en-US" sz="2400" dirty="0" smtClean="0"/>
              <a:t> &gt; 1) &lt; </a:t>
            </a:r>
            <a:r>
              <a:rPr lang="en-US" sz="2400" dirty="0" err="1" smtClean="0"/>
              <a:t>min_replicates</a:t>
            </a:r>
            <a:r>
              <a:rPr lang="en-US" sz="2400" dirty="0" smtClean="0"/>
              <a:t>,]</a:t>
            </a:r>
          </a:p>
          <a:p>
            <a:r>
              <a:rPr lang="en-US" sz="2400" dirty="0" err="1" smtClean="0"/>
              <a:t>raw_counts</a:t>
            </a:r>
            <a:r>
              <a:rPr lang="en-US" sz="2400" dirty="0" smtClean="0"/>
              <a:t> = </a:t>
            </a:r>
            <a:r>
              <a:rPr lang="en-US" sz="2400" dirty="0" err="1" smtClean="0"/>
              <a:t>raw_counts</a:t>
            </a:r>
            <a:r>
              <a:rPr lang="en-US" sz="2400" dirty="0" smtClean="0"/>
              <a:t>[!</a:t>
            </a:r>
            <a:r>
              <a:rPr lang="en-US" sz="2400" dirty="0" err="1" smtClean="0"/>
              <a:t>row.names</a:t>
            </a:r>
            <a:r>
              <a:rPr lang="en-US" sz="2400" dirty="0" smtClean="0"/>
              <a:t>(</a:t>
            </a:r>
            <a:r>
              <a:rPr lang="en-US" sz="2400" dirty="0" err="1" smtClean="0"/>
              <a:t>raw_counts</a:t>
            </a:r>
            <a:r>
              <a:rPr lang="en-US" sz="2400" dirty="0" smtClean="0"/>
              <a:t>) %in% </a:t>
            </a:r>
            <a:r>
              <a:rPr lang="en-US" sz="2400" dirty="0" err="1" smtClean="0"/>
              <a:t>row.names</a:t>
            </a:r>
            <a:r>
              <a:rPr lang="en-US" sz="2400" dirty="0" smtClean="0"/>
              <a:t>(</a:t>
            </a:r>
            <a:r>
              <a:rPr lang="en-US" sz="2400" dirty="0" err="1" smtClean="0"/>
              <a:t>low_count_genes</a:t>
            </a:r>
            <a:r>
              <a:rPr lang="en-US" sz="2400" dirty="0" smtClean="0"/>
              <a:t>),]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51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635000"/>
            <a:ext cx="8039100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8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01" y="1270227"/>
            <a:ext cx="7559212" cy="456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34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288674"/>
            <a:ext cx="8635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Typical meeting schedule:</a:t>
            </a: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4-4:15pm – Social time</a:t>
            </a:r>
          </a:p>
          <a:p>
            <a:pPr marL="514350" indent="-514350">
              <a:buAutoNum type="arabicParenR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4:15-5pm – Short informal talk and discussion</a:t>
            </a:r>
          </a:p>
          <a:p>
            <a:pPr marL="514350" indent="-514350">
              <a:buAutoNum type="arabicParenR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514350" indent="-514350">
              <a:buAutoNum type="arabicParenR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5-5:30pm – More social time or occasional ISCB RSG meeting</a:t>
            </a:r>
          </a:p>
          <a:p>
            <a:pPr marL="514350" indent="-514350">
              <a:buAutoNum type="arabicParenR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Beer money collection? Snacks?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48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288674"/>
            <a:ext cx="86359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BYOB website: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/>
              </a:rPr>
              <a:t>https://groups.google.com/forum/#!forum/umd-byob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Schedule: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3"/>
              </a:rPr>
              <a:t>http://umd-byob.github.io/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Presentations: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4"/>
              </a:rPr>
              <a:t>https://github.com/umd-byob/presentations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43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288674"/>
            <a:ext cx="86359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BYOB Presentations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Short and informal</a:t>
            </a:r>
          </a:p>
          <a:p>
            <a:pPr marL="457200" indent="-457200">
              <a:buFont typeface="Arial"/>
              <a:buChar char="•"/>
            </a:pP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Tutorials, problem-solving, tools and technologies</a:t>
            </a:r>
          </a:p>
          <a:p>
            <a:pPr marL="457200" indent="-457200">
              <a:buFont typeface="Arial"/>
              <a:buChar char="•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List of former topics can be found: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/>
              </a:rPr>
              <a:t>http://umd-byob.github.io/#spring-2014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2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965994"/>
            <a:ext cx="86359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Choosing an expression threshold for your RNA-</a:t>
            </a:r>
            <a:r>
              <a:rPr lang="en-US" sz="3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Seq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data</a:t>
            </a: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Kevin Nyberg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Machado Lab</a:t>
            </a: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BYOB, February 10, 2015</a:t>
            </a: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464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187060"/>
            <a:ext cx="8635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RNA-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Seq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data is digital in nature. Why choose an expression threshold at all?</a:t>
            </a: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Separate expression signal from statistical noise.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734" y="2642393"/>
            <a:ext cx="863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What contributes to statistical noise?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734" y="3260117"/>
            <a:ext cx="863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Leaky transcription (not replicable)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1734" y="3966515"/>
            <a:ext cx="863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Read 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mismapping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734" y="4672913"/>
            <a:ext cx="8635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Human error (e.g. sample collection, contamination)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734" y="5879982"/>
            <a:ext cx="8635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Inefficient removal of genomic DNA</a:t>
            </a:r>
          </a:p>
        </p:txBody>
      </p:sp>
    </p:spTree>
    <p:extLst>
      <p:ext uri="{BB962C8B-B14F-4D97-AF65-F5344CB8AC3E}">
        <p14:creationId xmlns:p14="http://schemas.microsoft.com/office/powerpoint/2010/main" val="407015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734" y="187060"/>
            <a:ext cx="8635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Suggestions for expression thresholds:</a:t>
            </a:r>
          </a:p>
          <a:p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514350" indent="-514350">
              <a:buAutoNum type="arabicParenR"/>
            </a:pP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Mortazavi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et al. 2008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– RPKM/FPKM of 1 is equivalent to 1 expressed transcript per cell in mammalian cell culture</a:t>
            </a:r>
          </a:p>
          <a:p>
            <a:pPr marL="514350" indent="-514350">
              <a:buAutoNum type="arabicParenR"/>
            </a:pPr>
            <a:endParaRPr lang="en-US" sz="3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514350" indent="-514350">
              <a:buAutoNum type="arabicParenR"/>
            </a:pPr>
            <a:r>
              <a:rPr lang="en-US" sz="3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Limma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manual 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– 2 case studies</a:t>
            </a:r>
          </a:p>
          <a:p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) 	Keep all loci with total counts &gt; 50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ii)	Keep all loci with </a:t>
            </a:r>
            <a:r>
              <a:rPr lang="en-US" sz="3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cpm</a:t>
            </a:r>
            <a:r>
              <a:rPr lang="en-US" sz="3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&gt; 1 in at least 3 			samples</a:t>
            </a:r>
          </a:p>
          <a:p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Why? Because.</a:t>
            </a:r>
            <a:endParaRPr lang="en-US" sz="3000" dirty="0" smtClean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67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2346"/>
          <a:stretch/>
        </p:blipFill>
        <p:spPr>
          <a:xfrm>
            <a:off x="615459" y="1738987"/>
            <a:ext cx="4659521" cy="46397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10626" y="3807177"/>
            <a:ext cx="1094786" cy="78598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2193" y="5356577"/>
            <a:ext cx="1577384" cy="785988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8883" y="2863144"/>
            <a:ext cx="1127363" cy="1454856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47553" y="1823654"/>
            <a:ext cx="3498023" cy="112415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b="50153"/>
          <a:stretch/>
        </p:blipFill>
        <p:spPr>
          <a:xfrm>
            <a:off x="5747238" y="1738987"/>
            <a:ext cx="2847731" cy="21626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b="49518"/>
          <a:stretch/>
        </p:blipFill>
        <p:spPr>
          <a:xfrm>
            <a:off x="5957602" y="4160452"/>
            <a:ext cx="2298700" cy="22182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0500" y="177776"/>
            <a:ext cx="866166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Three RNA</a:t>
            </a:r>
            <a:r>
              <a:rPr lang="en-US" sz="2400" b="1" dirty="0" smtClean="0"/>
              <a:t>-</a:t>
            </a:r>
            <a:r>
              <a:rPr lang="en-US" sz="2400" b="1" dirty="0" err="1" smtClean="0"/>
              <a:t>Seq</a:t>
            </a:r>
            <a:r>
              <a:rPr lang="en-US" sz="2400" b="1" dirty="0" smtClean="0"/>
              <a:t> replicates were sequenced </a:t>
            </a:r>
            <a:r>
              <a:rPr lang="en-US" sz="2400" b="1" dirty="0" smtClean="0"/>
              <a:t>for </a:t>
            </a:r>
            <a:r>
              <a:rPr lang="en-US" sz="2400" b="1" dirty="0" smtClean="0"/>
              <a:t>12 samples </a:t>
            </a:r>
            <a:r>
              <a:rPr lang="en-US" sz="2400" b="1" dirty="0" smtClean="0"/>
              <a:t>at varying depths (4 whole body </a:t>
            </a:r>
            <a:r>
              <a:rPr lang="en-US" sz="2400" b="1" dirty="0" smtClean="0"/>
              <a:t>developmental stages in both sexes, </a:t>
            </a:r>
            <a:r>
              <a:rPr lang="en-US" sz="2400" b="1" dirty="0" smtClean="0"/>
              <a:t>dissected gonads </a:t>
            </a:r>
            <a:r>
              <a:rPr lang="en-US" sz="2400" b="1" dirty="0" smtClean="0"/>
              <a:t>and carcasses)</a:t>
            </a: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7379838" y="1738987"/>
            <a:ext cx="3946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/>
              <a:t>testes</a:t>
            </a:r>
            <a:endParaRPr lang="en-US" sz="1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027856" y="6159442"/>
            <a:ext cx="122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Patterson 1943</a:t>
            </a:r>
            <a:endParaRPr lang="en-US" sz="1200" dirty="0"/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6551897" y="4139168"/>
            <a:ext cx="3946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 smtClean="0"/>
              <a:t>ovaries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85355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60500" y="177776"/>
            <a:ext cx="8661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D. </a:t>
            </a:r>
            <a:r>
              <a:rPr lang="en-US" sz="2400" b="1" i="1" dirty="0" err="1" smtClean="0"/>
              <a:t>pseudoobscura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lincRNAs</a:t>
            </a:r>
            <a:r>
              <a:rPr lang="en-US" sz="2400" b="1" dirty="0" smtClean="0"/>
              <a:t> are expressed at lower levels than mRNAs in all samples</a:t>
            </a:r>
            <a:endParaRPr lang="en-US" sz="2400" b="1" i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4328" b="11136"/>
          <a:stretch/>
        </p:blipFill>
        <p:spPr>
          <a:xfrm>
            <a:off x="533409" y="1042639"/>
            <a:ext cx="5344734" cy="27392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4327" b="10245"/>
          <a:stretch/>
        </p:blipFill>
        <p:spPr>
          <a:xfrm>
            <a:off x="533409" y="3918037"/>
            <a:ext cx="3530375" cy="273597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111562" y="2515809"/>
            <a:ext cx="4886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88509" y="5362208"/>
            <a:ext cx="31133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8647" y="2331143"/>
            <a:ext cx="202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threshold </a:t>
            </a:r>
            <a:r>
              <a:rPr lang="en-US" dirty="0" err="1" smtClean="0">
                <a:solidFill>
                  <a:srgbClr val="000000"/>
                </a:solidFill>
              </a:rPr>
              <a:t>cpm</a:t>
            </a:r>
            <a:r>
              <a:rPr lang="en-US" dirty="0" smtClean="0">
                <a:solidFill>
                  <a:srgbClr val="000000"/>
                </a:solidFill>
              </a:rPr>
              <a:t> =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72731" y="5177542"/>
            <a:ext cx="202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threshold </a:t>
            </a:r>
            <a:r>
              <a:rPr lang="en-US" dirty="0" err="1" smtClean="0"/>
              <a:t>cpm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72731" y="6131456"/>
            <a:ext cx="2958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Mann-Whitney, p &lt; 2.2e-16</a:t>
            </a:r>
          </a:p>
          <a:p>
            <a:r>
              <a:rPr lang="en-US" dirty="0"/>
              <a:t>f</a:t>
            </a:r>
            <a:r>
              <a:rPr lang="en-US" dirty="0" smtClean="0"/>
              <a:t>or all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4780" y="1042639"/>
            <a:ext cx="2845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cpm</a:t>
            </a:r>
            <a:r>
              <a:rPr lang="en-US" sz="2000" b="1" dirty="0" smtClean="0"/>
              <a:t> = fragment counts per million fragments mapped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8032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521</Words>
  <Application>Microsoft Macintosh PowerPoint</Application>
  <PresentationFormat>On-screen Show (4:3)</PresentationFormat>
  <Paragraphs>107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Nyberg</dc:creator>
  <cp:lastModifiedBy>Kevin Nyberg</cp:lastModifiedBy>
  <cp:revision>23</cp:revision>
  <dcterms:created xsi:type="dcterms:W3CDTF">2015-02-10T16:58:30Z</dcterms:created>
  <dcterms:modified xsi:type="dcterms:W3CDTF">2015-02-10T21:57:34Z</dcterms:modified>
</cp:coreProperties>
</file>