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56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FB21A-B755-0B3F-9F2F-36A48D008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E6FA0-2D4E-9643-1238-A59EF5E06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EC995-9581-7C88-F1B3-6A73446D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1692-FFB3-43BA-8406-6AF64197388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6187B-39FF-5E29-91B9-89475DA4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032D2-EEEC-B52B-DFA6-07EC67DF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9CDD-6E8E-4F99-AAFC-14F1723C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5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F819-371A-4B99-74CC-7A0087A8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832E3-39B2-0186-736D-17A54B2B9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38CBC-18BD-CFC0-0337-DF04EA36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1692-FFB3-43BA-8406-6AF64197388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23D9F-23BC-521D-DB84-FE752538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01D5-4AA3-DD57-6625-9D9F1096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9CDD-6E8E-4F99-AAFC-14F1723C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4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5B6B4D-9505-29D6-9C77-3DA41D2AA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A59A2-7CDA-B929-AEAE-48CE21CB8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E2EF8-D55F-D093-086D-7827F272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1692-FFB3-43BA-8406-6AF64197388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2F770-7B07-C23D-6FD4-6B9230353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E3929-B5BA-AB70-59B2-4CE4835B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9CDD-6E8E-4F99-AAFC-14F1723C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5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0B60-0F08-0AA3-61B7-79F4F9100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DD30C-6957-DB72-5E52-30BA6FFF5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62E73-6440-DC70-0487-BBDC3B3A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1692-FFB3-43BA-8406-6AF64197388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068E3-D882-0A5A-2B66-4F009E40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A746C-6B61-9FB3-BAF9-448A84DC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9CDD-6E8E-4F99-AAFC-14F1723C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3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CA26-5C36-E906-D26D-56E0DBA0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31185-BDDB-0F73-EED0-B4DDD1885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4569E-D220-DC68-8C9C-5DF5EC4D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1692-FFB3-43BA-8406-6AF64197388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FE5F5-C27C-D227-81CD-D39912C1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3DE77-D974-5068-B5BE-974A5C53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9CDD-6E8E-4F99-AAFC-14F1723C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31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1E96-A177-DAA2-8429-D8DF5F8B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57DB4-788D-9305-ED6B-3B8AFB220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7849E-FF37-91CA-9646-02EE63FFA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42B16-A8E7-676C-A83C-4513A0BEB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1692-FFB3-43BA-8406-6AF64197388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A09F9-1F23-D0BB-07C0-800DD4A39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FBAFD-9BFA-E17E-7D8F-26BD55B2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9CDD-6E8E-4F99-AAFC-14F1723C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74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C031D-41A2-0252-D576-0E13BDE63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41BA7-811E-83D1-0B03-96DD9E6FB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1A29D-7609-440D-9918-3198DE0BB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6EF355-407C-B2D1-1AC8-9833C8AE9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32F4B-6966-424D-FAB1-1710F1CBB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802F15-D72E-D791-CF4F-12627F54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1692-FFB3-43BA-8406-6AF64197388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46C4E-4180-367C-8CBA-79E38D83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CA534-0DDC-79FC-6923-1392C36D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9CDD-6E8E-4F99-AAFC-14F1723C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8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4251-3B60-D055-3E07-54BC8E62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29631-05C8-9787-565D-A59575A2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1692-FFB3-43BA-8406-6AF64197388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00CFE4-34B1-9836-7E67-ACE4CE33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56267-C796-C7D4-83AF-828FF072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9CDD-6E8E-4F99-AAFC-14F1723C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2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17075-F096-E6B3-0360-AF63E5AFB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1692-FFB3-43BA-8406-6AF64197388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91105-E447-8A48-B714-5D200547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65EA5-15B9-3778-B75F-A9879D7C1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9CDD-6E8E-4F99-AAFC-14F1723C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9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E9B6-479C-E0EA-23C3-CAD18827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E0A8E-DB02-75CE-4311-93A01925E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37021-09C8-27F8-ED38-36399691F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192E-0EF5-7F7D-8645-3C292424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1692-FFB3-43BA-8406-6AF64197388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A53C5-BB3B-962E-3A65-818181F6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C09F6-FB51-3822-AD61-EDD74C41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9CDD-6E8E-4F99-AAFC-14F1723C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5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42DC-D0A7-3A36-057A-3FEF883E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8C93A-340B-E788-74D1-4F1BB84CF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1F9CD-6A3F-8A51-657D-7AED9F16D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AECF0-D478-4C0B-4F5C-2A6F8EDE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E1692-FFB3-43BA-8406-6AF64197388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9ECA8-B1FB-122C-5DC4-EE60B7DF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F05A1-931D-F0EC-CE1B-03CD5B9C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9CDD-6E8E-4F99-AAFC-14F1723C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5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2F05E2-5E9D-B051-563F-76534CA23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5A7B4-1D64-6DF5-D57A-5C5FD5BE7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291EE-4598-2A21-6148-648AE3CAE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5E1692-FFB3-43BA-8406-6AF64197388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4BE90-773A-9D5C-52E7-7C4D9A5B8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29563-1DE4-414C-B051-467A48F17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189CDD-6E8E-4F99-AAFC-14F1723CD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0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Knowledge Discovery &amp; Data Science">
            <a:extLst>
              <a:ext uri="{FF2B5EF4-FFF2-40B4-BE49-F238E27FC236}">
                <a16:creationId xmlns:a16="http://schemas.microsoft.com/office/drawing/2014/main" id="{AFB4D4A2-CC82-1541-D12A-9FDDF6DF4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919" y="1255934"/>
            <a:ext cx="5573168" cy="283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FF0F1D-7647-E43B-6565-296120ED8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046" y="399470"/>
            <a:ext cx="5916059" cy="897473"/>
          </a:xfrm>
        </p:spPr>
        <p:txBody>
          <a:bodyPr>
            <a:normAutofit/>
          </a:bodyPr>
          <a:lstStyle/>
          <a:p>
            <a:r>
              <a:rPr lang="en-US" sz="2800" b="1" dirty="0"/>
              <a:t>Workflow Guide For </a:t>
            </a:r>
            <a:br>
              <a:rPr lang="en-US" sz="2800" b="1" dirty="0"/>
            </a:br>
            <a:r>
              <a:rPr lang="en-US" sz="2800" b="1" dirty="0"/>
              <a:t>Health Facility Assessment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0FC22-616C-B1C5-441C-5F9ED41099E6}"/>
              </a:ext>
            </a:extLst>
          </p:cNvPr>
          <p:cNvSpPr txBox="1"/>
          <p:nvPr/>
        </p:nvSpPr>
        <p:spPr>
          <a:xfrm>
            <a:off x="5573966" y="4363890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6/09/2025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18783-F0F1-7A48-91C6-56814F6D3CB0}"/>
              </a:ext>
            </a:extLst>
          </p:cNvPr>
          <p:cNvSpPr txBox="1"/>
          <p:nvPr/>
        </p:nvSpPr>
        <p:spPr>
          <a:xfrm>
            <a:off x="3935903" y="3532499"/>
            <a:ext cx="4650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4">
                    <a:lumMod val="50000"/>
                  </a:schemeClr>
                </a:solidFill>
              </a:rPr>
              <a:t>Oluwasola Aduewa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495B1-4865-07AA-64AB-8DE60C9925AC}"/>
              </a:ext>
            </a:extLst>
          </p:cNvPr>
          <p:cNvSpPr txBox="1"/>
          <p:nvPr/>
        </p:nvSpPr>
        <p:spPr>
          <a:xfrm>
            <a:off x="5962503" y="2444748"/>
            <a:ext cx="45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BY</a:t>
            </a:r>
          </a:p>
        </p:txBody>
      </p:sp>
    </p:spTree>
    <p:extLst>
      <p:ext uri="{BB962C8B-B14F-4D97-AF65-F5344CB8AC3E}">
        <p14:creationId xmlns:p14="http://schemas.microsoft.com/office/powerpoint/2010/main" val="304215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431422-C0CA-567A-6111-0ED6F71B5DF1}"/>
              </a:ext>
            </a:extLst>
          </p:cNvPr>
          <p:cNvSpPr txBox="1"/>
          <p:nvPr/>
        </p:nvSpPr>
        <p:spPr>
          <a:xfrm>
            <a:off x="4213431" y="472577"/>
            <a:ext cx="3789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Workflow Overview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33E8C546-0A94-0785-A80F-3D0485AFB005}"/>
              </a:ext>
            </a:extLst>
          </p:cNvPr>
          <p:cNvSpPr/>
          <p:nvPr/>
        </p:nvSpPr>
        <p:spPr>
          <a:xfrm>
            <a:off x="8719690" y="2277737"/>
            <a:ext cx="1277956" cy="1487277"/>
          </a:xfrm>
          <a:prstGeom prst="can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SQLite DB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73D7E9-EC94-256B-51A5-853BB45B38D2}"/>
              </a:ext>
            </a:extLst>
          </p:cNvPr>
          <p:cNvCxnSpPr>
            <a:cxnSpLocks/>
          </p:cNvCxnSpPr>
          <p:nvPr/>
        </p:nvCxnSpPr>
        <p:spPr>
          <a:xfrm flipV="1">
            <a:off x="4693186" y="3216925"/>
            <a:ext cx="3723701" cy="77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2E79349-F905-71AB-9E98-13F459288F85}"/>
              </a:ext>
            </a:extLst>
          </p:cNvPr>
          <p:cNvSpPr/>
          <p:nvPr/>
        </p:nvSpPr>
        <p:spPr>
          <a:xfrm>
            <a:off x="1286155" y="2166191"/>
            <a:ext cx="2688115" cy="13578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BEF1E9-B6DF-F7C3-CD55-989F81542AED}"/>
              </a:ext>
            </a:extLst>
          </p:cNvPr>
          <p:cNvSpPr/>
          <p:nvPr/>
        </p:nvSpPr>
        <p:spPr>
          <a:xfrm>
            <a:off x="1591052" y="2437481"/>
            <a:ext cx="2798284" cy="15588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Unprocessed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34633E-B080-9510-8013-63689CCEBD6E}"/>
              </a:ext>
            </a:extLst>
          </p:cNvPr>
          <p:cNvSpPr txBox="1"/>
          <p:nvPr/>
        </p:nvSpPr>
        <p:spPr>
          <a:xfrm>
            <a:off x="5838940" y="283133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951E8-A76D-836C-BAFA-28F92F57A074}"/>
              </a:ext>
            </a:extLst>
          </p:cNvPr>
          <p:cNvSpPr txBox="1"/>
          <p:nvPr/>
        </p:nvSpPr>
        <p:spPr>
          <a:xfrm>
            <a:off x="1052560" y="4323320"/>
            <a:ext cx="4831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Check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Zip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Unpack zip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 facility locations &amp; senatorial district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Prepare/clean data set for joins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FA3540-2550-7F50-C1F5-15B555DFBF90}"/>
              </a:ext>
            </a:extLst>
          </p:cNvPr>
          <p:cNvSpPr txBox="1"/>
          <p:nvPr/>
        </p:nvSpPr>
        <p:spPr>
          <a:xfrm>
            <a:off x="8610131" y="4147050"/>
            <a:ext cx="229473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Schema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Load/save data</a:t>
            </a:r>
          </a:p>
        </p:txBody>
      </p:sp>
    </p:spTree>
    <p:extLst>
      <p:ext uri="{BB962C8B-B14F-4D97-AF65-F5344CB8AC3E}">
        <p14:creationId xmlns:p14="http://schemas.microsoft.com/office/powerpoint/2010/main" val="408824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65E080-64FC-DA23-C00A-F110F82CE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25" y="1795748"/>
            <a:ext cx="5737283" cy="41935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885404-4B5A-6FC4-E398-91DCEBFDF317}"/>
              </a:ext>
            </a:extLst>
          </p:cNvPr>
          <p:cNvSpPr txBox="1"/>
          <p:nvPr/>
        </p:nvSpPr>
        <p:spPr>
          <a:xfrm>
            <a:off x="7061240" y="1861192"/>
            <a:ext cx="42389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Fix senatorial district data problem</a:t>
            </a:r>
          </a:p>
          <a:p>
            <a:pPr marL="342900" indent="-342900">
              <a:buAutoNum type="arabicPeriod"/>
            </a:pPr>
            <a:r>
              <a:rPr lang="en-US" dirty="0"/>
              <a:t>Get the state on a single column</a:t>
            </a:r>
          </a:p>
          <a:p>
            <a:pPr marL="342900" indent="-342900">
              <a:buAutoNum type="arabicPeriod"/>
            </a:pPr>
            <a:r>
              <a:rPr lang="en-US" dirty="0"/>
              <a:t>Align state, code, composition and collation Centre  in a table </a:t>
            </a:r>
          </a:p>
          <a:p>
            <a:pPr marL="342900" indent="-342900">
              <a:buAutoNum type="arabicPeriod"/>
            </a:pPr>
            <a:r>
              <a:rPr lang="en-US" dirty="0"/>
              <a:t>Explode senatorial compositions</a:t>
            </a:r>
          </a:p>
          <a:p>
            <a:pPr marL="342900" indent="-342900">
              <a:buAutoNum type="arabicPeriod"/>
            </a:pPr>
            <a:r>
              <a:rPr lang="en-US" dirty="0"/>
              <a:t>Each senatorial composition must be on a row</a:t>
            </a:r>
          </a:p>
          <a:p>
            <a:pPr marL="342900" indent="-342900">
              <a:buAutoNum type="arabicPeriod"/>
            </a:pPr>
            <a:r>
              <a:rPr lang="en-US" dirty="0"/>
              <a:t>Watch out for Unicode characters</a:t>
            </a:r>
          </a:p>
          <a:p>
            <a:pPr marL="342900" indent="-342900">
              <a:buAutoNum type="arabicPeriod"/>
            </a:pPr>
            <a:r>
              <a:rPr lang="en-US" dirty="0"/>
              <a:t>Strip of empty spaces around texts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B5588-1604-9062-7411-8A5D010B9EB9}"/>
              </a:ext>
            </a:extLst>
          </p:cNvPr>
          <p:cNvSpPr txBox="1"/>
          <p:nvPr/>
        </p:nvSpPr>
        <p:spPr>
          <a:xfrm>
            <a:off x="3099995" y="688901"/>
            <a:ext cx="6553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Addressing Data Quality Problems</a:t>
            </a:r>
          </a:p>
        </p:txBody>
      </p:sp>
      <p:pic>
        <p:nvPicPr>
          <p:cNvPr id="2050" name="Picture 2" descr="Helmet Construction With Hammer And ...">
            <a:extLst>
              <a:ext uri="{FF2B5EF4-FFF2-40B4-BE49-F238E27FC236}">
                <a16:creationId xmlns:a16="http://schemas.microsoft.com/office/drawing/2014/main" id="{7204A040-97F3-C493-8146-0E5189ED4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98" y="4641385"/>
            <a:ext cx="2015735" cy="174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2504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60D822-0FE9-D1A2-35EF-CD445E7D0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292" y="1215039"/>
            <a:ext cx="5125403" cy="37462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389C7C-DCA3-3725-CA90-BEB063B958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851" r="17894"/>
          <a:stretch>
            <a:fillRect/>
          </a:stretch>
        </p:blipFill>
        <p:spPr>
          <a:xfrm>
            <a:off x="451884" y="1432193"/>
            <a:ext cx="5179129" cy="3529145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4F30DB3-95FC-4965-7DEB-34FF4E8111B3}"/>
              </a:ext>
            </a:extLst>
          </p:cNvPr>
          <p:cNvSpPr/>
          <p:nvPr/>
        </p:nvSpPr>
        <p:spPr>
          <a:xfrm rot="1760431">
            <a:off x="5475923" y="581503"/>
            <a:ext cx="620077" cy="633536"/>
          </a:xfrm>
          <a:custGeom>
            <a:avLst/>
            <a:gdLst>
              <a:gd name="connsiteX0" fmla="*/ 1306907 w 2613814"/>
              <a:gd name="connsiteY0" fmla="*/ 559096 h 2670546"/>
              <a:gd name="connsiteX1" fmla="*/ 530730 w 2613814"/>
              <a:gd name="connsiteY1" fmla="*/ 1335273 h 2670546"/>
              <a:gd name="connsiteX2" fmla="*/ 1306907 w 2613814"/>
              <a:gd name="connsiteY2" fmla="*/ 2111450 h 2670546"/>
              <a:gd name="connsiteX3" fmla="*/ 2083084 w 2613814"/>
              <a:gd name="connsiteY3" fmla="*/ 1335273 h 2670546"/>
              <a:gd name="connsiteX4" fmla="*/ 1306907 w 2613814"/>
              <a:gd name="connsiteY4" fmla="*/ 559096 h 2670546"/>
              <a:gd name="connsiteX5" fmla="*/ 1311256 w 2613814"/>
              <a:gd name="connsiteY5" fmla="*/ 0 h 2670546"/>
              <a:gd name="connsiteX6" fmla="*/ 1388221 w 2613814"/>
              <a:gd name="connsiteY6" fmla="*/ 3886 h 2670546"/>
              <a:gd name="connsiteX7" fmla="*/ 1460593 w 2613814"/>
              <a:gd name="connsiteY7" fmla="*/ 233339 h 2670546"/>
              <a:gd name="connsiteX8" fmla="*/ 1531369 w 2613814"/>
              <a:gd name="connsiteY8" fmla="*/ 244141 h 2670546"/>
              <a:gd name="connsiteX9" fmla="*/ 1740433 w 2613814"/>
              <a:gd name="connsiteY9" fmla="*/ 309038 h 2670546"/>
              <a:gd name="connsiteX10" fmla="*/ 1805338 w 2613814"/>
              <a:gd name="connsiteY10" fmla="*/ 340304 h 2670546"/>
              <a:gd name="connsiteX11" fmla="*/ 2004759 w 2613814"/>
              <a:gd name="connsiteY11" fmla="*/ 195809 h 2670546"/>
              <a:gd name="connsiteX12" fmla="*/ 2057820 w 2613814"/>
              <a:gd name="connsiteY12" fmla="*/ 228044 h 2670546"/>
              <a:gd name="connsiteX13" fmla="*/ 2160614 w 2613814"/>
              <a:gd name="connsiteY13" fmla="*/ 304911 h 2670546"/>
              <a:gd name="connsiteX14" fmla="*/ 2186776 w 2613814"/>
              <a:gd name="connsiteY14" fmla="*/ 328689 h 2670546"/>
              <a:gd name="connsiteX15" fmla="*/ 2102750 w 2613814"/>
              <a:gd name="connsiteY15" fmla="*/ 556853 h 2670546"/>
              <a:gd name="connsiteX16" fmla="*/ 2166339 w 2613814"/>
              <a:gd name="connsiteY16" fmla="*/ 626818 h 2670546"/>
              <a:gd name="connsiteX17" fmla="*/ 2286243 w 2613814"/>
              <a:gd name="connsiteY17" fmla="*/ 804389 h 2670546"/>
              <a:gd name="connsiteX18" fmla="*/ 2297279 w 2613814"/>
              <a:gd name="connsiteY18" fmla="*/ 827300 h 2670546"/>
              <a:gd name="connsiteX19" fmla="*/ 2543954 w 2613814"/>
              <a:gd name="connsiteY19" fmla="*/ 821966 h 2670546"/>
              <a:gd name="connsiteX20" fmla="*/ 2586498 w 2613814"/>
              <a:gd name="connsiteY20" fmla="*/ 938204 h 2670546"/>
              <a:gd name="connsiteX21" fmla="*/ 2613814 w 2613814"/>
              <a:gd name="connsiteY21" fmla="*/ 1044438 h 2670546"/>
              <a:gd name="connsiteX22" fmla="*/ 2408539 w 2613814"/>
              <a:gd name="connsiteY22" fmla="*/ 1179609 h 2670546"/>
              <a:gd name="connsiteX23" fmla="*/ 2414917 w 2613814"/>
              <a:gd name="connsiteY23" fmla="*/ 1221398 h 2670546"/>
              <a:gd name="connsiteX24" fmla="*/ 2420667 w 2613814"/>
              <a:gd name="connsiteY24" fmla="*/ 1335273 h 2670546"/>
              <a:gd name="connsiteX25" fmla="*/ 2414917 w 2613814"/>
              <a:gd name="connsiteY25" fmla="*/ 1449149 h 2670546"/>
              <a:gd name="connsiteX26" fmla="*/ 2408539 w 2613814"/>
              <a:gd name="connsiteY26" fmla="*/ 1490938 h 2670546"/>
              <a:gd name="connsiteX27" fmla="*/ 2613814 w 2613814"/>
              <a:gd name="connsiteY27" fmla="*/ 1626108 h 2670546"/>
              <a:gd name="connsiteX28" fmla="*/ 2586498 w 2613814"/>
              <a:gd name="connsiteY28" fmla="*/ 1732342 h 2670546"/>
              <a:gd name="connsiteX29" fmla="*/ 2543955 w 2613814"/>
              <a:gd name="connsiteY29" fmla="*/ 1848579 h 2670546"/>
              <a:gd name="connsiteX30" fmla="*/ 2297280 w 2613814"/>
              <a:gd name="connsiteY30" fmla="*/ 1843246 h 2670546"/>
              <a:gd name="connsiteX31" fmla="*/ 2286243 w 2613814"/>
              <a:gd name="connsiteY31" fmla="*/ 1866157 h 2670546"/>
              <a:gd name="connsiteX32" fmla="*/ 2166339 w 2613814"/>
              <a:gd name="connsiteY32" fmla="*/ 2043728 h 2670546"/>
              <a:gd name="connsiteX33" fmla="*/ 2102750 w 2613814"/>
              <a:gd name="connsiteY33" fmla="*/ 2113693 h 2670546"/>
              <a:gd name="connsiteX34" fmla="*/ 2186776 w 2613814"/>
              <a:gd name="connsiteY34" fmla="*/ 2341857 h 2670546"/>
              <a:gd name="connsiteX35" fmla="*/ 2160614 w 2613814"/>
              <a:gd name="connsiteY35" fmla="*/ 2365635 h 2670546"/>
              <a:gd name="connsiteX36" fmla="*/ 2057820 w 2613814"/>
              <a:gd name="connsiteY36" fmla="*/ 2442502 h 2670546"/>
              <a:gd name="connsiteX37" fmla="*/ 2004760 w 2613814"/>
              <a:gd name="connsiteY37" fmla="*/ 2474737 h 2670546"/>
              <a:gd name="connsiteX38" fmla="*/ 1805339 w 2613814"/>
              <a:gd name="connsiteY38" fmla="*/ 2330242 h 2670546"/>
              <a:gd name="connsiteX39" fmla="*/ 1740433 w 2613814"/>
              <a:gd name="connsiteY39" fmla="*/ 2361508 h 2670546"/>
              <a:gd name="connsiteX40" fmla="*/ 1531369 w 2613814"/>
              <a:gd name="connsiteY40" fmla="*/ 2426405 h 2670546"/>
              <a:gd name="connsiteX41" fmla="*/ 1460593 w 2613814"/>
              <a:gd name="connsiteY41" fmla="*/ 2437207 h 2670546"/>
              <a:gd name="connsiteX42" fmla="*/ 1388221 w 2613814"/>
              <a:gd name="connsiteY42" fmla="*/ 2666660 h 2670546"/>
              <a:gd name="connsiteX43" fmla="*/ 1311256 w 2613814"/>
              <a:gd name="connsiteY43" fmla="*/ 2670546 h 2670546"/>
              <a:gd name="connsiteX44" fmla="*/ 1174732 w 2613814"/>
              <a:gd name="connsiteY44" fmla="*/ 2663652 h 2670546"/>
              <a:gd name="connsiteX45" fmla="*/ 1159978 w 2613814"/>
              <a:gd name="connsiteY45" fmla="*/ 2661401 h 2670546"/>
              <a:gd name="connsiteX46" fmla="*/ 1086031 w 2613814"/>
              <a:gd name="connsiteY46" fmla="*/ 2426953 h 2670546"/>
              <a:gd name="connsiteX47" fmla="*/ 1082446 w 2613814"/>
              <a:gd name="connsiteY47" fmla="*/ 2426405 h 2670546"/>
              <a:gd name="connsiteX48" fmla="*/ 776023 w 2613814"/>
              <a:gd name="connsiteY48" fmla="*/ 2314608 h 2670546"/>
              <a:gd name="connsiteX49" fmla="*/ 770623 w 2613814"/>
              <a:gd name="connsiteY49" fmla="*/ 2311328 h 2670546"/>
              <a:gd name="connsiteX50" fmla="*/ 578233 w 2613814"/>
              <a:gd name="connsiteY50" fmla="*/ 2450728 h 2670546"/>
              <a:gd name="connsiteX51" fmla="*/ 564692 w 2613814"/>
              <a:gd name="connsiteY51" fmla="*/ 2442502 h 2670546"/>
              <a:gd name="connsiteX52" fmla="*/ 461899 w 2613814"/>
              <a:gd name="connsiteY52" fmla="*/ 2365635 h 2670546"/>
              <a:gd name="connsiteX53" fmla="*/ 381301 w 2613814"/>
              <a:gd name="connsiteY53" fmla="*/ 2292383 h 2670546"/>
              <a:gd name="connsiteX54" fmla="*/ 465550 w 2613814"/>
              <a:gd name="connsiteY54" fmla="*/ 2063615 h 2670546"/>
              <a:gd name="connsiteX55" fmla="*/ 447476 w 2613814"/>
              <a:gd name="connsiteY55" fmla="*/ 2043728 h 2670546"/>
              <a:gd name="connsiteX56" fmla="*/ 327572 w 2613814"/>
              <a:gd name="connsiteY56" fmla="*/ 1866157 h 2670546"/>
              <a:gd name="connsiteX57" fmla="*/ 315876 w 2613814"/>
              <a:gd name="connsiteY57" fmla="*/ 1841877 h 2670546"/>
              <a:gd name="connsiteX58" fmla="*/ 77987 w 2613814"/>
              <a:gd name="connsiteY58" fmla="*/ 1847021 h 2670546"/>
              <a:gd name="connsiteX59" fmla="*/ 36014 w 2613814"/>
              <a:gd name="connsiteY59" fmla="*/ 1732342 h 2670546"/>
              <a:gd name="connsiteX60" fmla="*/ 3111 w 2613814"/>
              <a:gd name="connsiteY60" fmla="*/ 1604377 h 2670546"/>
              <a:gd name="connsiteX61" fmla="*/ 0 w 2613814"/>
              <a:gd name="connsiteY61" fmla="*/ 1583994 h 2670546"/>
              <a:gd name="connsiteX62" fmla="*/ 199435 w 2613814"/>
              <a:gd name="connsiteY62" fmla="*/ 1452669 h 2670546"/>
              <a:gd name="connsiteX63" fmla="*/ 198897 w 2613814"/>
              <a:gd name="connsiteY63" fmla="*/ 1449149 h 2670546"/>
              <a:gd name="connsiteX64" fmla="*/ 193147 w 2613814"/>
              <a:gd name="connsiteY64" fmla="*/ 1335273 h 2670546"/>
              <a:gd name="connsiteX65" fmla="*/ 198897 w 2613814"/>
              <a:gd name="connsiteY65" fmla="*/ 1221398 h 2670546"/>
              <a:gd name="connsiteX66" fmla="*/ 199435 w 2613814"/>
              <a:gd name="connsiteY66" fmla="*/ 1217877 h 2670546"/>
              <a:gd name="connsiteX67" fmla="*/ 0 w 2613814"/>
              <a:gd name="connsiteY67" fmla="*/ 1086552 h 2670546"/>
              <a:gd name="connsiteX68" fmla="*/ 3111 w 2613814"/>
              <a:gd name="connsiteY68" fmla="*/ 1066169 h 2670546"/>
              <a:gd name="connsiteX69" fmla="*/ 36014 w 2613814"/>
              <a:gd name="connsiteY69" fmla="*/ 938204 h 2670546"/>
              <a:gd name="connsiteX70" fmla="*/ 77988 w 2613814"/>
              <a:gd name="connsiteY70" fmla="*/ 823525 h 2670546"/>
              <a:gd name="connsiteX71" fmla="*/ 315876 w 2613814"/>
              <a:gd name="connsiteY71" fmla="*/ 828668 h 2670546"/>
              <a:gd name="connsiteX72" fmla="*/ 327572 w 2613814"/>
              <a:gd name="connsiteY72" fmla="*/ 804389 h 2670546"/>
              <a:gd name="connsiteX73" fmla="*/ 447476 w 2613814"/>
              <a:gd name="connsiteY73" fmla="*/ 626818 h 2670546"/>
              <a:gd name="connsiteX74" fmla="*/ 465550 w 2613814"/>
              <a:gd name="connsiteY74" fmla="*/ 606931 h 2670546"/>
              <a:gd name="connsiteX75" fmla="*/ 381302 w 2613814"/>
              <a:gd name="connsiteY75" fmla="*/ 378163 h 2670546"/>
              <a:gd name="connsiteX76" fmla="*/ 461899 w 2613814"/>
              <a:gd name="connsiteY76" fmla="*/ 304911 h 2670546"/>
              <a:gd name="connsiteX77" fmla="*/ 564692 w 2613814"/>
              <a:gd name="connsiteY77" fmla="*/ 228044 h 2670546"/>
              <a:gd name="connsiteX78" fmla="*/ 578233 w 2613814"/>
              <a:gd name="connsiteY78" fmla="*/ 219817 h 2670546"/>
              <a:gd name="connsiteX79" fmla="*/ 770624 w 2613814"/>
              <a:gd name="connsiteY79" fmla="*/ 359218 h 2670546"/>
              <a:gd name="connsiteX80" fmla="*/ 776023 w 2613814"/>
              <a:gd name="connsiteY80" fmla="*/ 355938 h 2670546"/>
              <a:gd name="connsiteX81" fmla="*/ 1082446 w 2613814"/>
              <a:gd name="connsiteY81" fmla="*/ 244141 h 2670546"/>
              <a:gd name="connsiteX82" fmla="*/ 1086031 w 2613814"/>
              <a:gd name="connsiteY82" fmla="*/ 243594 h 2670546"/>
              <a:gd name="connsiteX83" fmla="*/ 1159978 w 2613814"/>
              <a:gd name="connsiteY83" fmla="*/ 9146 h 2670546"/>
              <a:gd name="connsiteX84" fmla="*/ 1174732 w 2613814"/>
              <a:gd name="connsiteY84" fmla="*/ 6894 h 2670546"/>
              <a:gd name="connsiteX85" fmla="*/ 1311256 w 2613814"/>
              <a:gd name="connsiteY85" fmla="*/ 0 h 267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613814" h="2670546">
                <a:moveTo>
                  <a:pt x="1306907" y="559096"/>
                </a:moveTo>
                <a:cubicBezTo>
                  <a:pt x="878236" y="559096"/>
                  <a:pt x="530730" y="906602"/>
                  <a:pt x="530730" y="1335273"/>
                </a:cubicBezTo>
                <a:cubicBezTo>
                  <a:pt x="530730" y="1763944"/>
                  <a:pt x="878236" y="2111450"/>
                  <a:pt x="1306907" y="2111450"/>
                </a:cubicBezTo>
                <a:cubicBezTo>
                  <a:pt x="1735578" y="2111450"/>
                  <a:pt x="2083084" y="1763944"/>
                  <a:pt x="2083084" y="1335273"/>
                </a:cubicBezTo>
                <a:cubicBezTo>
                  <a:pt x="2083084" y="906602"/>
                  <a:pt x="1735578" y="559096"/>
                  <a:pt x="1306907" y="559096"/>
                </a:cubicBezTo>
                <a:close/>
                <a:moveTo>
                  <a:pt x="1311256" y="0"/>
                </a:moveTo>
                <a:lnTo>
                  <a:pt x="1388221" y="3886"/>
                </a:lnTo>
                <a:lnTo>
                  <a:pt x="1460593" y="233339"/>
                </a:lnTo>
                <a:lnTo>
                  <a:pt x="1531369" y="244141"/>
                </a:lnTo>
                <a:cubicBezTo>
                  <a:pt x="1603872" y="258977"/>
                  <a:pt x="1673809" y="280858"/>
                  <a:pt x="1740433" y="309038"/>
                </a:cubicBezTo>
                <a:lnTo>
                  <a:pt x="1805338" y="340304"/>
                </a:lnTo>
                <a:lnTo>
                  <a:pt x="2004759" y="195809"/>
                </a:lnTo>
                <a:lnTo>
                  <a:pt x="2057820" y="228044"/>
                </a:lnTo>
                <a:cubicBezTo>
                  <a:pt x="2093339" y="252040"/>
                  <a:pt x="2127640" y="277699"/>
                  <a:pt x="2160614" y="304911"/>
                </a:cubicBezTo>
                <a:lnTo>
                  <a:pt x="2186776" y="328689"/>
                </a:lnTo>
                <a:lnTo>
                  <a:pt x="2102750" y="556853"/>
                </a:lnTo>
                <a:lnTo>
                  <a:pt x="2166339" y="626818"/>
                </a:lnTo>
                <a:cubicBezTo>
                  <a:pt x="2211734" y="681825"/>
                  <a:pt x="2251951" y="741264"/>
                  <a:pt x="2286243" y="804389"/>
                </a:cubicBezTo>
                <a:lnTo>
                  <a:pt x="2297279" y="827300"/>
                </a:lnTo>
                <a:lnTo>
                  <a:pt x="2543954" y="821966"/>
                </a:lnTo>
                <a:lnTo>
                  <a:pt x="2586498" y="938204"/>
                </a:lnTo>
                <a:lnTo>
                  <a:pt x="2613814" y="1044438"/>
                </a:lnTo>
                <a:lnTo>
                  <a:pt x="2408539" y="1179609"/>
                </a:lnTo>
                <a:lnTo>
                  <a:pt x="2414917" y="1221398"/>
                </a:lnTo>
                <a:cubicBezTo>
                  <a:pt x="2418719" y="1258839"/>
                  <a:pt x="2420667" y="1296829"/>
                  <a:pt x="2420667" y="1335273"/>
                </a:cubicBezTo>
                <a:cubicBezTo>
                  <a:pt x="2420667" y="1373718"/>
                  <a:pt x="2418719" y="1411707"/>
                  <a:pt x="2414917" y="1449149"/>
                </a:cubicBezTo>
                <a:lnTo>
                  <a:pt x="2408539" y="1490938"/>
                </a:lnTo>
                <a:lnTo>
                  <a:pt x="2613814" y="1626108"/>
                </a:lnTo>
                <a:lnTo>
                  <a:pt x="2586498" y="1732342"/>
                </a:lnTo>
                <a:lnTo>
                  <a:pt x="2543955" y="1848579"/>
                </a:lnTo>
                <a:lnTo>
                  <a:pt x="2297280" y="1843246"/>
                </a:lnTo>
                <a:lnTo>
                  <a:pt x="2286243" y="1866157"/>
                </a:lnTo>
                <a:cubicBezTo>
                  <a:pt x="2251951" y="1929282"/>
                  <a:pt x="2211734" y="1988721"/>
                  <a:pt x="2166339" y="2043728"/>
                </a:cubicBezTo>
                <a:lnTo>
                  <a:pt x="2102750" y="2113693"/>
                </a:lnTo>
                <a:lnTo>
                  <a:pt x="2186776" y="2341857"/>
                </a:lnTo>
                <a:lnTo>
                  <a:pt x="2160614" y="2365635"/>
                </a:lnTo>
                <a:cubicBezTo>
                  <a:pt x="2127640" y="2392847"/>
                  <a:pt x="2093339" y="2418507"/>
                  <a:pt x="2057820" y="2442502"/>
                </a:cubicBezTo>
                <a:lnTo>
                  <a:pt x="2004760" y="2474737"/>
                </a:lnTo>
                <a:lnTo>
                  <a:pt x="1805339" y="2330242"/>
                </a:lnTo>
                <a:lnTo>
                  <a:pt x="1740433" y="2361508"/>
                </a:lnTo>
                <a:cubicBezTo>
                  <a:pt x="1673809" y="2389688"/>
                  <a:pt x="1603872" y="2411569"/>
                  <a:pt x="1531369" y="2426405"/>
                </a:cubicBezTo>
                <a:lnTo>
                  <a:pt x="1460593" y="2437207"/>
                </a:lnTo>
                <a:lnTo>
                  <a:pt x="1388221" y="2666660"/>
                </a:lnTo>
                <a:lnTo>
                  <a:pt x="1311256" y="2670546"/>
                </a:lnTo>
                <a:cubicBezTo>
                  <a:pt x="1265166" y="2670546"/>
                  <a:pt x="1219620" y="2668211"/>
                  <a:pt x="1174732" y="2663652"/>
                </a:cubicBezTo>
                <a:lnTo>
                  <a:pt x="1159978" y="2661401"/>
                </a:lnTo>
                <a:lnTo>
                  <a:pt x="1086031" y="2426953"/>
                </a:lnTo>
                <a:lnTo>
                  <a:pt x="1082446" y="2426405"/>
                </a:lnTo>
                <a:cubicBezTo>
                  <a:pt x="973691" y="2404151"/>
                  <a:pt x="870710" y="2366046"/>
                  <a:pt x="776023" y="2314608"/>
                </a:cubicBezTo>
                <a:lnTo>
                  <a:pt x="770623" y="2311328"/>
                </a:lnTo>
                <a:lnTo>
                  <a:pt x="578233" y="2450728"/>
                </a:lnTo>
                <a:lnTo>
                  <a:pt x="564692" y="2442502"/>
                </a:lnTo>
                <a:cubicBezTo>
                  <a:pt x="529174" y="2418507"/>
                  <a:pt x="494872" y="2392847"/>
                  <a:pt x="461899" y="2365635"/>
                </a:cubicBezTo>
                <a:lnTo>
                  <a:pt x="381301" y="2292383"/>
                </a:lnTo>
                <a:lnTo>
                  <a:pt x="465550" y="2063615"/>
                </a:lnTo>
                <a:lnTo>
                  <a:pt x="447476" y="2043728"/>
                </a:lnTo>
                <a:cubicBezTo>
                  <a:pt x="402080" y="1988721"/>
                  <a:pt x="361863" y="1929282"/>
                  <a:pt x="327572" y="1866157"/>
                </a:cubicBezTo>
                <a:lnTo>
                  <a:pt x="315876" y="1841877"/>
                </a:lnTo>
                <a:lnTo>
                  <a:pt x="77987" y="1847021"/>
                </a:lnTo>
                <a:lnTo>
                  <a:pt x="36014" y="1732342"/>
                </a:lnTo>
                <a:cubicBezTo>
                  <a:pt x="23010" y="1690531"/>
                  <a:pt x="12005" y="1647839"/>
                  <a:pt x="3111" y="1604377"/>
                </a:cubicBezTo>
                <a:lnTo>
                  <a:pt x="0" y="1583994"/>
                </a:lnTo>
                <a:lnTo>
                  <a:pt x="199435" y="1452669"/>
                </a:lnTo>
                <a:lnTo>
                  <a:pt x="198897" y="1449149"/>
                </a:lnTo>
                <a:cubicBezTo>
                  <a:pt x="195095" y="1411707"/>
                  <a:pt x="193147" y="1373718"/>
                  <a:pt x="193147" y="1335273"/>
                </a:cubicBezTo>
                <a:cubicBezTo>
                  <a:pt x="193147" y="1296829"/>
                  <a:pt x="195095" y="1258839"/>
                  <a:pt x="198897" y="1221398"/>
                </a:cubicBezTo>
                <a:lnTo>
                  <a:pt x="199435" y="1217877"/>
                </a:lnTo>
                <a:lnTo>
                  <a:pt x="0" y="1086552"/>
                </a:lnTo>
                <a:lnTo>
                  <a:pt x="3111" y="1066169"/>
                </a:lnTo>
                <a:cubicBezTo>
                  <a:pt x="12005" y="1022708"/>
                  <a:pt x="23010" y="980015"/>
                  <a:pt x="36014" y="938204"/>
                </a:cubicBezTo>
                <a:lnTo>
                  <a:pt x="77988" y="823525"/>
                </a:lnTo>
                <a:lnTo>
                  <a:pt x="315876" y="828668"/>
                </a:lnTo>
                <a:lnTo>
                  <a:pt x="327572" y="804389"/>
                </a:lnTo>
                <a:cubicBezTo>
                  <a:pt x="361863" y="741264"/>
                  <a:pt x="402080" y="681825"/>
                  <a:pt x="447476" y="626818"/>
                </a:cubicBezTo>
                <a:lnTo>
                  <a:pt x="465550" y="606931"/>
                </a:lnTo>
                <a:lnTo>
                  <a:pt x="381302" y="378163"/>
                </a:lnTo>
                <a:lnTo>
                  <a:pt x="461899" y="304911"/>
                </a:lnTo>
                <a:cubicBezTo>
                  <a:pt x="494872" y="277699"/>
                  <a:pt x="529174" y="252040"/>
                  <a:pt x="564692" y="228044"/>
                </a:cubicBezTo>
                <a:lnTo>
                  <a:pt x="578233" y="219817"/>
                </a:lnTo>
                <a:lnTo>
                  <a:pt x="770624" y="359218"/>
                </a:lnTo>
                <a:lnTo>
                  <a:pt x="776023" y="355938"/>
                </a:lnTo>
                <a:cubicBezTo>
                  <a:pt x="870710" y="304501"/>
                  <a:pt x="973691" y="266395"/>
                  <a:pt x="1082446" y="244141"/>
                </a:cubicBezTo>
                <a:lnTo>
                  <a:pt x="1086031" y="243594"/>
                </a:lnTo>
                <a:lnTo>
                  <a:pt x="1159978" y="9146"/>
                </a:lnTo>
                <a:lnTo>
                  <a:pt x="1174732" y="6894"/>
                </a:lnTo>
                <a:cubicBezTo>
                  <a:pt x="1219620" y="2335"/>
                  <a:pt x="1265166" y="0"/>
                  <a:pt x="13112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28178F4-A087-B228-16DF-55332FCF7F09}"/>
              </a:ext>
            </a:extLst>
          </p:cNvPr>
          <p:cNvSpPr/>
          <p:nvPr/>
        </p:nvSpPr>
        <p:spPr>
          <a:xfrm>
            <a:off x="6051932" y="482351"/>
            <a:ext cx="620077" cy="633536"/>
          </a:xfrm>
          <a:custGeom>
            <a:avLst/>
            <a:gdLst>
              <a:gd name="connsiteX0" fmla="*/ 1306907 w 2613814"/>
              <a:gd name="connsiteY0" fmla="*/ 559096 h 2670546"/>
              <a:gd name="connsiteX1" fmla="*/ 530730 w 2613814"/>
              <a:gd name="connsiteY1" fmla="*/ 1335273 h 2670546"/>
              <a:gd name="connsiteX2" fmla="*/ 1306907 w 2613814"/>
              <a:gd name="connsiteY2" fmla="*/ 2111450 h 2670546"/>
              <a:gd name="connsiteX3" fmla="*/ 2083084 w 2613814"/>
              <a:gd name="connsiteY3" fmla="*/ 1335273 h 2670546"/>
              <a:gd name="connsiteX4" fmla="*/ 1306907 w 2613814"/>
              <a:gd name="connsiteY4" fmla="*/ 559096 h 2670546"/>
              <a:gd name="connsiteX5" fmla="*/ 1311256 w 2613814"/>
              <a:gd name="connsiteY5" fmla="*/ 0 h 2670546"/>
              <a:gd name="connsiteX6" fmla="*/ 1388221 w 2613814"/>
              <a:gd name="connsiteY6" fmla="*/ 3886 h 2670546"/>
              <a:gd name="connsiteX7" fmla="*/ 1460593 w 2613814"/>
              <a:gd name="connsiteY7" fmla="*/ 233339 h 2670546"/>
              <a:gd name="connsiteX8" fmla="*/ 1531369 w 2613814"/>
              <a:gd name="connsiteY8" fmla="*/ 244141 h 2670546"/>
              <a:gd name="connsiteX9" fmla="*/ 1740433 w 2613814"/>
              <a:gd name="connsiteY9" fmla="*/ 309038 h 2670546"/>
              <a:gd name="connsiteX10" fmla="*/ 1805338 w 2613814"/>
              <a:gd name="connsiteY10" fmla="*/ 340304 h 2670546"/>
              <a:gd name="connsiteX11" fmla="*/ 2004759 w 2613814"/>
              <a:gd name="connsiteY11" fmla="*/ 195809 h 2670546"/>
              <a:gd name="connsiteX12" fmla="*/ 2057820 w 2613814"/>
              <a:gd name="connsiteY12" fmla="*/ 228044 h 2670546"/>
              <a:gd name="connsiteX13" fmla="*/ 2160614 w 2613814"/>
              <a:gd name="connsiteY13" fmla="*/ 304911 h 2670546"/>
              <a:gd name="connsiteX14" fmla="*/ 2186776 w 2613814"/>
              <a:gd name="connsiteY14" fmla="*/ 328689 h 2670546"/>
              <a:gd name="connsiteX15" fmla="*/ 2102750 w 2613814"/>
              <a:gd name="connsiteY15" fmla="*/ 556853 h 2670546"/>
              <a:gd name="connsiteX16" fmla="*/ 2166339 w 2613814"/>
              <a:gd name="connsiteY16" fmla="*/ 626818 h 2670546"/>
              <a:gd name="connsiteX17" fmla="*/ 2286243 w 2613814"/>
              <a:gd name="connsiteY17" fmla="*/ 804389 h 2670546"/>
              <a:gd name="connsiteX18" fmla="*/ 2297279 w 2613814"/>
              <a:gd name="connsiteY18" fmla="*/ 827300 h 2670546"/>
              <a:gd name="connsiteX19" fmla="*/ 2543954 w 2613814"/>
              <a:gd name="connsiteY19" fmla="*/ 821966 h 2670546"/>
              <a:gd name="connsiteX20" fmla="*/ 2586498 w 2613814"/>
              <a:gd name="connsiteY20" fmla="*/ 938204 h 2670546"/>
              <a:gd name="connsiteX21" fmla="*/ 2613814 w 2613814"/>
              <a:gd name="connsiteY21" fmla="*/ 1044438 h 2670546"/>
              <a:gd name="connsiteX22" fmla="*/ 2408539 w 2613814"/>
              <a:gd name="connsiteY22" fmla="*/ 1179609 h 2670546"/>
              <a:gd name="connsiteX23" fmla="*/ 2414917 w 2613814"/>
              <a:gd name="connsiteY23" fmla="*/ 1221398 h 2670546"/>
              <a:gd name="connsiteX24" fmla="*/ 2420667 w 2613814"/>
              <a:gd name="connsiteY24" fmla="*/ 1335273 h 2670546"/>
              <a:gd name="connsiteX25" fmla="*/ 2414917 w 2613814"/>
              <a:gd name="connsiteY25" fmla="*/ 1449149 h 2670546"/>
              <a:gd name="connsiteX26" fmla="*/ 2408539 w 2613814"/>
              <a:gd name="connsiteY26" fmla="*/ 1490938 h 2670546"/>
              <a:gd name="connsiteX27" fmla="*/ 2613814 w 2613814"/>
              <a:gd name="connsiteY27" fmla="*/ 1626108 h 2670546"/>
              <a:gd name="connsiteX28" fmla="*/ 2586498 w 2613814"/>
              <a:gd name="connsiteY28" fmla="*/ 1732342 h 2670546"/>
              <a:gd name="connsiteX29" fmla="*/ 2543955 w 2613814"/>
              <a:gd name="connsiteY29" fmla="*/ 1848579 h 2670546"/>
              <a:gd name="connsiteX30" fmla="*/ 2297280 w 2613814"/>
              <a:gd name="connsiteY30" fmla="*/ 1843246 h 2670546"/>
              <a:gd name="connsiteX31" fmla="*/ 2286243 w 2613814"/>
              <a:gd name="connsiteY31" fmla="*/ 1866157 h 2670546"/>
              <a:gd name="connsiteX32" fmla="*/ 2166339 w 2613814"/>
              <a:gd name="connsiteY32" fmla="*/ 2043728 h 2670546"/>
              <a:gd name="connsiteX33" fmla="*/ 2102750 w 2613814"/>
              <a:gd name="connsiteY33" fmla="*/ 2113693 h 2670546"/>
              <a:gd name="connsiteX34" fmla="*/ 2186776 w 2613814"/>
              <a:gd name="connsiteY34" fmla="*/ 2341857 h 2670546"/>
              <a:gd name="connsiteX35" fmla="*/ 2160614 w 2613814"/>
              <a:gd name="connsiteY35" fmla="*/ 2365635 h 2670546"/>
              <a:gd name="connsiteX36" fmla="*/ 2057820 w 2613814"/>
              <a:gd name="connsiteY36" fmla="*/ 2442502 h 2670546"/>
              <a:gd name="connsiteX37" fmla="*/ 2004760 w 2613814"/>
              <a:gd name="connsiteY37" fmla="*/ 2474737 h 2670546"/>
              <a:gd name="connsiteX38" fmla="*/ 1805339 w 2613814"/>
              <a:gd name="connsiteY38" fmla="*/ 2330242 h 2670546"/>
              <a:gd name="connsiteX39" fmla="*/ 1740433 w 2613814"/>
              <a:gd name="connsiteY39" fmla="*/ 2361508 h 2670546"/>
              <a:gd name="connsiteX40" fmla="*/ 1531369 w 2613814"/>
              <a:gd name="connsiteY40" fmla="*/ 2426405 h 2670546"/>
              <a:gd name="connsiteX41" fmla="*/ 1460593 w 2613814"/>
              <a:gd name="connsiteY41" fmla="*/ 2437207 h 2670546"/>
              <a:gd name="connsiteX42" fmla="*/ 1388221 w 2613814"/>
              <a:gd name="connsiteY42" fmla="*/ 2666660 h 2670546"/>
              <a:gd name="connsiteX43" fmla="*/ 1311256 w 2613814"/>
              <a:gd name="connsiteY43" fmla="*/ 2670546 h 2670546"/>
              <a:gd name="connsiteX44" fmla="*/ 1174732 w 2613814"/>
              <a:gd name="connsiteY44" fmla="*/ 2663652 h 2670546"/>
              <a:gd name="connsiteX45" fmla="*/ 1159978 w 2613814"/>
              <a:gd name="connsiteY45" fmla="*/ 2661401 h 2670546"/>
              <a:gd name="connsiteX46" fmla="*/ 1086031 w 2613814"/>
              <a:gd name="connsiteY46" fmla="*/ 2426953 h 2670546"/>
              <a:gd name="connsiteX47" fmla="*/ 1082446 w 2613814"/>
              <a:gd name="connsiteY47" fmla="*/ 2426405 h 2670546"/>
              <a:gd name="connsiteX48" fmla="*/ 776023 w 2613814"/>
              <a:gd name="connsiteY48" fmla="*/ 2314608 h 2670546"/>
              <a:gd name="connsiteX49" fmla="*/ 770623 w 2613814"/>
              <a:gd name="connsiteY49" fmla="*/ 2311328 h 2670546"/>
              <a:gd name="connsiteX50" fmla="*/ 578233 w 2613814"/>
              <a:gd name="connsiteY50" fmla="*/ 2450728 h 2670546"/>
              <a:gd name="connsiteX51" fmla="*/ 564692 w 2613814"/>
              <a:gd name="connsiteY51" fmla="*/ 2442502 h 2670546"/>
              <a:gd name="connsiteX52" fmla="*/ 461899 w 2613814"/>
              <a:gd name="connsiteY52" fmla="*/ 2365635 h 2670546"/>
              <a:gd name="connsiteX53" fmla="*/ 381301 w 2613814"/>
              <a:gd name="connsiteY53" fmla="*/ 2292383 h 2670546"/>
              <a:gd name="connsiteX54" fmla="*/ 465550 w 2613814"/>
              <a:gd name="connsiteY54" fmla="*/ 2063615 h 2670546"/>
              <a:gd name="connsiteX55" fmla="*/ 447476 w 2613814"/>
              <a:gd name="connsiteY55" fmla="*/ 2043728 h 2670546"/>
              <a:gd name="connsiteX56" fmla="*/ 327572 w 2613814"/>
              <a:gd name="connsiteY56" fmla="*/ 1866157 h 2670546"/>
              <a:gd name="connsiteX57" fmla="*/ 315876 w 2613814"/>
              <a:gd name="connsiteY57" fmla="*/ 1841877 h 2670546"/>
              <a:gd name="connsiteX58" fmla="*/ 77987 w 2613814"/>
              <a:gd name="connsiteY58" fmla="*/ 1847021 h 2670546"/>
              <a:gd name="connsiteX59" fmla="*/ 36014 w 2613814"/>
              <a:gd name="connsiteY59" fmla="*/ 1732342 h 2670546"/>
              <a:gd name="connsiteX60" fmla="*/ 3111 w 2613814"/>
              <a:gd name="connsiteY60" fmla="*/ 1604377 h 2670546"/>
              <a:gd name="connsiteX61" fmla="*/ 0 w 2613814"/>
              <a:gd name="connsiteY61" fmla="*/ 1583994 h 2670546"/>
              <a:gd name="connsiteX62" fmla="*/ 199435 w 2613814"/>
              <a:gd name="connsiteY62" fmla="*/ 1452669 h 2670546"/>
              <a:gd name="connsiteX63" fmla="*/ 198897 w 2613814"/>
              <a:gd name="connsiteY63" fmla="*/ 1449149 h 2670546"/>
              <a:gd name="connsiteX64" fmla="*/ 193147 w 2613814"/>
              <a:gd name="connsiteY64" fmla="*/ 1335273 h 2670546"/>
              <a:gd name="connsiteX65" fmla="*/ 198897 w 2613814"/>
              <a:gd name="connsiteY65" fmla="*/ 1221398 h 2670546"/>
              <a:gd name="connsiteX66" fmla="*/ 199435 w 2613814"/>
              <a:gd name="connsiteY66" fmla="*/ 1217877 h 2670546"/>
              <a:gd name="connsiteX67" fmla="*/ 0 w 2613814"/>
              <a:gd name="connsiteY67" fmla="*/ 1086552 h 2670546"/>
              <a:gd name="connsiteX68" fmla="*/ 3111 w 2613814"/>
              <a:gd name="connsiteY68" fmla="*/ 1066169 h 2670546"/>
              <a:gd name="connsiteX69" fmla="*/ 36014 w 2613814"/>
              <a:gd name="connsiteY69" fmla="*/ 938204 h 2670546"/>
              <a:gd name="connsiteX70" fmla="*/ 77988 w 2613814"/>
              <a:gd name="connsiteY70" fmla="*/ 823525 h 2670546"/>
              <a:gd name="connsiteX71" fmla="*/ 315876 w 2613814"/>
              <a:gd name="connsiteY71" fmla="*/ 828668 h 2670546"/>
              <a:gd name="connsiteX72" fmla="*/ 327572 w 2613814"/>
              <a:gd name="connsiteY72" fmla="*/ 804389 h 2670546"/>
              <a:gd name="connsiteX73" fmla="*/ 447476 w 2613814"/>
              <a:gd name="connsiteY73" fmla="*/ 626818 h 2670546"/>
              <a:gd name="connsiteX74" fmla="*/ 465550 w 2613814"/>
              <a:gd name="connsiteY74" fmla="*/ 606931 h 2670546"/>
              <a:gd name="connsiteX75" fmla="*/ 381302 w 2613814"/>
              <a:gd name="connsiteY75" fmla="*/ 378163 h 2670546"/>
              <a:gd name="connsiteX76" fmla="*/ 461899 w 2613814"/>
              <a:gd name="connsiteY76" fmla="*/ 304911 h 2670546"/>
              <a:gd name="connsiteX77" fmla="*/ 564692 w 2613814"/>
              <a:gd name="connsiteY77" fmla="*/ 228044 h 2670546"/>
              <a:gd name="connsiteX78" fmla="*/ 578233 w 2613814"/>
              <a:gd name="connsiteY78" fmla="*/ 219817 h 2670546"/>
              <a:gd name="connsiteX79" fmla="*/ 770624 w 2613814"/>
              <a:gd name="connsiteY79" fmla="*/ 359218 h 2670546"/>
              <a:gd name="connsiteX80" fmla="*/ 776023 w 2613814"/>
              <a:gd name="connsiteY80" fmla="*/ 355938 h 2670546"/>
              <a:gd name="connsiteX81" fmla="*/ 1082446 w 2613814"/>
              <a:gd name="connsiteY81" fmla="*/ 244141 h 2670546"/>
              <a:gd name="connsiteX82" fmla="*/ 1086031 w 2613814"/>
              <a:gd name="connsiteY82" fmla="*/ 243594 h 2670546"/>
              <a:gd name="connsiteX83" fmla="*/ 1159978 w 2613814"/>
              <a:gd name="connsiteY83" fmla="*/ 9146 h 2670546"/>
              <a:gd name="connsiteX84" fmla="*/ 1174732 w 2613814"/>
              <a:gd name="connsiteY84" fmla="*/ 6894 h 2670546"/>
              <a:gd name="connsiteX85" fmla="*/ 1311256 w 2613814"/>
              <a:gd name="connsiteY85" fmla="*/ 0 h 267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613814" h="2670546">
                <a:moveTo>
                  <a:pt x="1306907" y="559096"/>
                </a:moveTo>
                <a:cubicBezTo>
                  <a:pt x="878236" y="559096"/>
                  <a:pt x="530730" y="906602"/>
                  <a:pt x="530730" y="1335273"/>
                </a:cubicBezTo>
                <a:cubicBezTo>
                  <a:pt x="530730" y="1763944"/>
                  <a:pt x="878236" y="2111450"/>
                  <a:pt x="1306907" y="2111450"/>
                </a:cubicBezTo>
                <a:cubicBezTo>
                  <a:pt x="1735578" y="2111450"/>
                  <a:pt x="2083084" y="1763944"/>
                  <a:pt x="2083084" y="1335273"/>
                </a:cubicBezTo>
                <a:cubicBezTo>
                  <a:pt x="2083084" y="906602"/>
                  <a:pt x="1735578" y="559096"/>
                  <a:pt x="1306907" y="559096"/>
                </a:cubicBezTo>
                <a:close/>
                <a:moveTo>
                  <a:pt x="1311256" y="0"/>
                </a:moveTo>
                <a:lnTo>
                  <a:pt x="1388221" y="3886"/>
                </a:lnTo>
                <a:lnTo>
                  <a:pt x="1460593" y="233339"/>
                </a:lnTo>
                <a:lnTo>
                  <a:pt x="1531369" y="244141"/>
                </a:lnTo>
                <a:cubicBezTo>
                  <a:pt x="1603872" y="258977"/>
                  <a:pt x="1673809" y="280858"/>
                  <a:pt x="1740433" y="309038"/>
                </a:cubicBezTo>
                <a:lnTo>
                  <a:pt x="1805338" y="340304"/>
                </a:lnTo>
                <a:lnTo>
                  <a:pt x="2004759" y="195809"/>
                </a:lnTo>
                <a:lnTo>
                  <a:pt x="2057820" y="228044"/>
                </a:lnTo>
                <a:cubicBezTo>
                  <a:pt x="2093339" y="252040"/>
                  <a:pt x="2127640" y="277699"/>
                  <a:pt x="2160614" y="304911"/>
                </a:cubicBezTo>
                <a:lnTo>
                  <a:pt x="2186776" y="328689"/>
                </a:lnTo>
                <a:lnTo>
                  <a:pt x="2102750" y="556853"/>
                </a:lnTo>
                <a:lnTo>
                  <a:pt x="2166339" y="626818"/>
                </a:lnTo>
                <a:cubicBezTo>
                  <a:pt x="2211734" y="681825"/>
                  <a:pt x="2251951" y="741264"/>
                  <a:pt x="2286243" y="804389"/>
                </a:cubicBezTo>
                <a:lnTo>
                  <a:pt x="2297279" y="827300"/>
                </a:lnTo>
                <a:lnTo>
                  <a:pt x="2543954" y="821966"/>
                </a:lnTo>
                <a:lnTo>
                  <a:pt x="2586498" y="938204"/>
                </a:lnTo>
                <a:lnTo>
                  <a:pt x="2613814" y="1044438"/>
                </a:lnTo>
                <a:lnTo>
                  <a:pt x="2408539" y="1179609"/>
                </a:lnTo>
                <a:lnTo>
                  <a:pt x="2414917" y="1221398"/>
                </a:lnTo>
                <a:cubicBezTo>
                  <a:pt x="2418719" y="1258839"/>
                  <a:pt x="2420667" y="1296829"/>
                  <a:pt x="2420667" y="1335273"/>
                </a:cubicBezTo>
                <a:cubicBezTo>
                  <a:pt x="2420667" y="1373718"/>
                  <a:pt x="2418719" y="1411707"/>
                  <a:pt x="2414917" y="1449149"/>
                </a:cubicBezTo>
                <a:lnTo>
                  <a:pt x="2408539" y="1490938"/>
                </a:lnTo>
                <a:lnTo>
                  <a:pt x="2613814" y="1626108"/>
                </a:lnTo>
                <a:lnTo>
                  <a:pt x="2586498" y="1732342"/>
                </a:lnTo>
                <a:lnTo>
                  <a:pt x="2543955" y="1848579"/>
                </a:lnTo>
                <a:lnTo>
                  <a:pt x="2297280" y="1843246"/>
                </a:lnTo>
                <a:lnTo>
                  <a:pt x="2286243" y="1866157"/>
                </a:lnTo>
                <a:cubicBezTo>
                  <a:pt x="2251951" y="1929282"/>
                  <a:pt x="2211734" y="1988721"/>
                  <a:pt x="2166339" y="2043728"/>
                </a:cubicBezTo>
                <a:lnTo>
                  <a:pt x="2102750" y="2113693"/>
                </a:lnTo>
                <a:lnTo>
                  <a:pt x="2186776" y="2341857"/>
                </a:lnTo>
                <a:lnTo>
                  <a:pt x="2160614" y="2365635"/>
                </a:lnTo>
                <a:cubicBezTo>
                  <a:pt x="2127640" y="2392847"/>
                  <a:pt x="2093339" y="2418507"/>
                  <a:pt x="2057820" y="2442502"/>
                </a:cubicBezTo>
                <a:lnTo>
                  <a:pt x="2004760" y="2474737"/>
                </a:lnTo>
                <a:lnTo>
                  <a:pt x="1805339" y="2330242"/>
                </a:lnTo>
                <a:lnTo>
                  <a:pt x="1740433" y="2361508"/>
                </a:lnTo>
                <a:cubicBezTo>
                  <a:pt x="1673809" y="2389688"/>
                  <a:pt x="1603872" y="2411569"/>
                  <a:pt x="1531369" y="2426405"/>
                </a:cubicBezTo>
                <a:lnTo>
                  <a:pt x="1460593" y="2437207"/>
                </a:lnTo>
                <a:lnTo>
                  <a:pt x="1388221" y="2666660"/>
                </a:lnTo>
                <a:lnTo>
                  <a:pt x="1311256" y="2670546"/>
                </a:lnTo>
                <a:cubicBezTo>
                  <a:pt x="1265166" y="2670546"/>
                  <a:pt x="1219620" y="2668211"/>
                  <a:pt x="1174732" y="2663652"/>
                </a:cubicBezTo>
                <a:lnTo>
                  <a:pt x="1159978" y="2661401"/>
                </a:lnTo>
                <a:lnTo>
                  <a:pt x="1086031" y="2426953"/>
                </a:lnTo>
                <a:lnTo>
                  <a:pt x="1082446" y="2426405"/>
                </a:lnTo>
                <a:cubicBezTo>
                  <a:pt x="973691" y="2404151"/>
                  <a:pt x="870710" y="2366046"/>
                  <a:pt x="776023" y="2314608"/>
                </a:cubicBezTo>
                <a:lnTo>
                  <a:pt x="770623" y="2311328"/>
                </a:lnTo>
                <a:lnTo>
                  <a:pt x="578233" y="2450728"/>
                </a:lnTo>
                <a:lnTo>
                  <a:pt x="564692" y="2442502"/>
                </a:lnTo>
                <a:cubicBezTo>
                  <a:pt x="529174" y="2418507"/>
                  <a:pt x="494872" y="2392847"/>
                  <a:pt x="461899" y="2365635"/>
                </a:cubicBezTo>
                <a:lnTo>
                  <a:pt x="381301" y="2292383"/>
                </a:lnTo>
                <a:lnTo>
                  <a:pt x="465550" y="2063615"/>
                </a:lnTo>
                <a:lnTo>
                  <a:pt x="447476" y="2043728"/>
                </a:lnTo>
                <a:cubicBezTo>
                  <a:pt x="402080" y="1988721"/>
                  <a:pt x="361863" y="1929282"/>
                  <a:pt x="327572" y="1866157"/>
                </a:cubicBezTo>
                <a:lnTo>
                  <a:pt x="315876" y="1841877"/>
                </a:lnTo>
                <a:lnTo>
                  <a:pt x="77987" y="1847021"/>
                </a:lnTo>
                <a:lnTo>
                  <a:pt x="36014" y="1732342"/>
                </a:lnTo>
                <a:cubicBezTo>
                  <a:pt x="23010" y="1690531"/>
                  <a:pt x="12005" y="1647839"/>
                  <a:pt x="3111" y="1604377"/>
                </a:cubicBezTo>
                <a:lnTo>
                  <a:pt x="0" y="1583994"/>
                </a:lnTo>
                <a:lnTo>
                  <a:pt x="199435" y="1452669"/>
                </a:lnTo>
                <a:lnTo>
                  <a:pt x="198897" y="1449149"/>
                </a:lnTo>
                <a:cubicBezTo>
                  <a:pt x="195095" y="1411707"/>
                  <a:pt x="193147" y="1373718"/>
                  <a:pt x="193147" y="1335273"/>
                </a:cubicBezTo>
                <a:cubicBezTo>
                  <a:pt x="193147" y="1296829"/>
                  <a:pt x="195095" y="1258839"/>
                  <a:pt x="198897" y="1221398"/>
                </a:cubicBezTo>
                <a:lnTo>
                  <a:pt x="199435" y="1217877"/>
                </a:lnTo>
                <a:lnTo>
                  <a:pt x="0" y="1086552"/>
                </a:lnTo>
                <a:lnTo>
                  <a:pt x="3111" y="1066169"/>
                </a:lnTo>
                <a:cubicBezTo>
                  <a:pt x="12005" y="1022708"/>
                  <a:pt x="23010" y="980015"/>
                  <a:pt x="36014" y="938204"/>
                </a:cubicBezTo>
                <a:lnTo>
                  <a:pt x="77988" y="823525"/>
                </a:lnTo>
                <a:lnTo>
                  <a:pt x="315876" y="828668"/>
                </a:lnTo>
                <a:lnTo>
                  <a:pt x="327572" y="804389"/>
                </a:lnTo>
                <a:cubicBezTo>
                  <a:pt x="361863" y="741264"/>
                  <a:pt x="402080" y="681825"/>
                  <a:pt x="447476" y="626818"/>
                </a:cubicBezTo>
                <a:lnTo>
                  <a:pt x="465550" y="606931"/>
                </a:lnTo>
                <a:lnTo>
                  <a:pt x="381302" y="378163"/>
                </a:lnTo>
                <a:lnTo>
                  <a:pt x="461899" y="304911"/>
                </a:lnTo>
                <a:cubicBezTo>
                  <a:pt x="494872" y="277699"/>
                  <a:pt x="529174" y="252040"/>
                  <a:pt x="564692" y="228044"/>
                </a:cubicBezTo>
                <a:lnTo>
                  <a:pt x="578233" y="219817"/>
                </a:lnTo>
                <a:lnTo>
                  <a:pt x="770624" y="359218"/>
                </a:lnTo>
                <a:lnTo>
                  <a:pt x="776023" y="355938"/>
                </a:lnTo>
                <a:cubicBezTo>
                  <a:pt x="870710" y="304501"/>
                  <a:pt x="973691" y="266395"/>
                  <a:pt x="1082446" y="244141"/>
                </a:cubicBezTo>
                <a:lnTo>
                  <a:pt x="1086031" y="243594"/>
                </a:lnTo>
                <a:lnTo>
                  <a:pt x="1159978" y="9146"/>
                </a:lnTo>
                <a:lnTo>
                  <a:pt x="1174732" y="6894"/>
                </a:lnTo>
                <a:cubicBezTo>
                  <a:pt x="1219620" y="2335"/>
                  <a:pt x="1265166" y="0"/>
                  <a:pt x="131125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7CE268C0-CB8F-58C0-805B-72A3B76796F8}"/>
              </a:ext>
            </a:extLst>
          </p:cNvPr>
          <p:cNvSpPr/>
          <p:nvPr/>
        </p:nvSpPr>
        <p:spPr>
          <a:xfrm>
            <a:off x="5916058" y="3196765"/>
            <a:ext cx="451691" cy="232235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E8D16755-06C6-84BD-2C1A-AE64D37EB8F4}"/>
              </a:ext>
            </a:extLst>
          </p:cNvPr>
          <p:cNvSpPr/>
          <p:nvPr/>
        </p:nvSpPr>
        <p:spPr>
          <a:xfrm rot="10800000">
            <a:off x="5881172" y="2803623"/>
            <a:ext cx="451691" cy="232235"/>
          </a:xfrm>
          <a:prstGeom prst="lef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F9365A-C721-F055-AB26-4D226B445874}"/>
              </a:ext>
            </a:extLst>
          </p:cNvPr>
          <p:cNvSpPr txBox="1"/>
          <p:nvPr/>
        </p:nvSpPr>
        <p:spPr>
          <a:xfrm>
            <a:off x="2979691" y="5332165"/>
            <a:ext cx="6324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state name on the left match state name on the right</a:t>
            </a:r>
          </a:p>
          <a:p>
            <a:pPr algn="ctr"/>
            <a:r>
              <a:rPr lang="en-US" dirty="0"/>
              <a:t> &amp;</a:t>
            </a:r>
          </a:p>
          <a:p>
            <a:pPr algn="ctr"/>
            <a:r>
              <a:rPr lang="en-US" dirty="0"/>
              <a:t>Senatorial district on left must match composition on the right</a:t>
            </a:r>
          </a:p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EEF243-8112-4DA4-EB12-0FE0DF611399}"/>
              </a:ext>
            </a:extLst>
          </p:cNvPr>
          <p:cNvSpPr txBox="1"/>
          <p:nvPr/>
        </p:nvSpPr>
        <p:spPr>
          <a:xfrm>
            <a:off x="2407946" y="445176"/>
            <a:ext cx="26068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Mechanics</a:t>
            </a:r>
          </a:p>
        </p:txBody>
      </p:sp>
    </p:spTree>
    <p:extLst>
      <p:ext uri="{BB962C8B-B14F-4D97-AF65-F5344CB8AC3E}">
        <p14:creationId xmlns:p14="http://schemas.microsoft.com/office/powerpoint/2010/main" val="259867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E4A7-5707-9F60-89E4-1084621D219D}"/>
              </a:ext>
            </a:extLst>
          </p:cNvPr>
          <p:cNvSpPr txBox="1"/>
          <p:nvPr/>
        </p:nvSpPr>
        <p:spPr>
          <a:xfrm>
            <a:off x="638881" y="4501453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>
                <a:latin typeface="+mj-lt"/>
                <a:ea typeface="+mj-ea"/>
                <a:cs typeface="+mj-cs"/>
              </a:rPr>
              <a:t>More Joins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EAF241-E08E-6779-FD58-C18D45200B23}"/>
              </a:ext>
            </a:extLst>
          </p:cNvPr>
          <p:cNvSpPr txBox="1"/>
          <p:nvPr/>
        </p:nvSpPr>
        <p:spPr>
          <a:xfrm>
            <a:off x="638881" y="5647503"/>
            <a:ext cx="10909643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/>
              <a:t>A 100% join indicates a neatly done cleaning operation </a:t>
            </a:r>
          </a:p>
        </p:txBody>
      </p:sp>
      <p:pic>
        <p:nvPicPr>
          <p:cNvPr id="3074" name="Picture 2" descr="Perfect Royalty Free Vector Image - VectorStock">
            <a:extLst>
              <a:ext uri="{FF2B5EF4-FFF2-40B4-BE49-F238E27FC236}">
                <a16:creationId xmlns:a16="http://schemas.microsoft.com/office/drawing/2014/main" id="{FD8EB350-7B66-61AD-8D9A-FF7C461428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9" t="14525" r="11659" b="23625"/>
          <a:stretch>
            <a:fillRect/>
          </a:stretch>
        </p:blipFill>
        <p:spPr bwMode="auto">
          <a:xfrm>
            <a:off x="1235005" y="320040"/>
            <a:ext cx="3784485" cy="389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9A32DC-DFFE-E836-0BE3-776FB5D62652}"/>
              </a:ext>
            </a:extLst>
          </p:cNvPr>
          <p:cNvGrpSpPr/>
          <p:nvPr/>
        </p:nvGrpSpPr>
        <p:grpSpPr>
          <a:xfrm>
            <a:off x="6254497" y="600995"/>
            <a:ext cx="5614417" cy="3333432"/>
            <a:chOff x="3413279" y="1922972"/>
            <a:chExt cx="5813455" cy="345160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35AB057-71A1-583A-4D2C-75942F6008B0}"/>
                </a:ext>
              </a:extLst>
            </p:cNvPr>
            <p:cNvSpPr/>
            <p:nvPr/>
          </p:nvSpPr>
          <p:spPr>
            <a:xfrm>
              <a:off x="5020300" y="1922972"/>
              <a:ext cx="2434730" cy="2447964"/>
            </a:xfrm>
            <a:prstGeom prst="ellipse">
              <a:avLst/>
            </a:prstGeom>
            <a:solidFill>
              <a:schemeClr val="accent5">
                <a:lumMod val="75000"/>
                <a:alpha val="61000"/>
              </a:schemeClr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7824">
                <a:spcAft>
                  <a:spcPts val="600"/>
                </a:spcAft>
              </a:pPr>
              <a:endParaRPr lang="en-US" sz="1728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  <a:p>
              <a:pPr algn="ctr" defTabSz="877824">
                <a:spcAft>
                  <a:spcPts val="600"/>
                </a:spcAft>
              </a:pPr>
              <a:r>
                <a:rPr lang="en-US" sz="172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HF data</a:t>
              </a: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24F7892-3F80-D985-2527-854FA0EA782E}"/>
                </a:ext>
              </a:extLst>
            </p:cNvPr>
            <p:cNvSpPr/>
            <p:nvPr/>
          </p:nvSpPr>
          <p:spPr>
            <a:xfrm>
              <a:off x="3413279" y="2857835"/>
              <a:ext cx="2434730" cy="2447964"/>
            </a:xfrm>
            <a:prstGeom prst="ellipse">
              <a:avLst/>
            </a:prstGeom>
            <a:solidFill>
              <a:schemeClr val="accent4">
                <a:alpha val="61000"/>
              </a:schemeClr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7824">
                <a:spcAft>
                  <a:spcPts val="600"/>
                </a:spcAft>
              </a:pPr>
              <a:r>
                <a:rPr lang="en-US" sz="172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HF Score</a:t>
              </a:r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9BE358C-89A5-6C5F-92F3-A02AB9C9941C}"/>
                </a:ext>
              </a:extLst>
            </p:cNvPr>
            <p:cNvSpPr/>
            <p:nvPr/>
          </p:nvSpPr>
          <p:spPr>
            <a:xfrm>
              <a:off x="6792004" y="2926616"/>
              <a:ext cx="2434730" cy="2447964"/>
            </a:xfrm>
            <a:prstGeom prst="ellipse">
              <a:avLst/>
            </a:prstGeom>
            <a:solidFill>
              <a:schemeClr val="accent2">
                <a:alpha val="61000"/>
              </a:schemeClr>
            </a:solidFill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77824">
                <a:spcAft>
                  <a:spcPts val="600"/>
                </a:spcAft>
              </a:pPr>
              <a:r>
                <a:rPr lang="en-US" sz="1728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rPr>
                <a:t>Senatorial district</a:t>
              </a:r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E9BB0A-1C4A-F04B-B232-6A1984BC995A}"/>
                </a:ext>
              </a:extLst>
            </p:cNvPr>
            <p:cNvSpPr txBox="1"/>
            <p:nvPr/>
          </p:nvSpPr>
          <p:spPr>
            <a:xfrm>
              <a:off x="4630644" y="3429000"/>
              <a:ext cx="1688283" cy="369332"/>
            </a:xfrm>
            <a:prstGeom prst="rect">
              <a:avLst/>
            </a:prstGeom>
            <a:noFill/>
            <a:ln>
              <a:noFill/>
            </a:ln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txBody>
            <a:bodyPr wrap="none" rtlCol="0">
              <a:spAutoFit/>
            </a:bodyPr>
            <a:lstStyle/>
            <a:p>
              <a:pPr defTabSz="877824">
                <a:spcAft>
                  <a:spcPts val="600"/>
                </a:spcAft>
              </a:pPr>
              <a:r>
                <a:rPr lang="en-US" sz="1728" kern="120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rPr>
                <a:t>Global id =</a:t>
              </a:r>
              <a:r>
                <a:rPr lang="en-US" sz="1728" kern="1200" err="1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rPr>
                <a:t>uuid</a:t>
              </a:r>
              <a:endParaRPr lang="en-US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641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D3E8F68-38DA-2CB0-174A-DC27BD198C58}"/>
              </a:ext>
            </a:extLst>
          </p:cNvPr>
          <p:cNvSpPr txBox="1"/>
          <p:nvPr/>
        </p:nvSpPr>
        <p:spPr>
          <a:xfrm>
            <a:off x="3465439" y="176271"/>
            <a:ext cx="49734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Data modelling: ERD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36CFD0-2408-95AA-D80D-C741C21DFB2A}"/>
              </a:ext>
            </a:extLst>
          </p:cNvPr>
          <p:cNvSpPr txBox="1"/>
          <p:nvPr/>
        </p:nvSpPr>
        <p:spPr>
          <a:xfrm>
            <a:off x="7766891" y="4905469"/>
            <a:ext cx="3880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schema according to this ERD</a:t>
            </a:r>
          </a:p>
          <a:p>
            <a:r>
              <a:rPr lang="en-US" dirty="0"/>
              <a:t>Set constraints in case of future data</a:t>
            </a:r>
          </a:p>
          <a:p>
            <a:r>
              <a:rPr lang="en-US" dirty="0"/>
              <a:t>Load to database: SQLite3</a:t>
            </a:r>
          </a:p>
          <a:p>
            <a:endParaRPr lang="en-US" dirty="0"/>
          </a:p>
        </p:txBody>
      </p:sp>
      <p:pic>
        <p:nvPicPr>
          <p:cNvPr id="1036" name="Picture 12" descr="Accessing an SQLite3 database from a Jupyter Notebook using Python">
            <a:extLst>
              <a:ext uri="{FF2B5EF4-FFF2-40B4-BE49-F238E27FC236}">
                <a16:creationId xmlns:a16="http://schemas.microsoft.com/office/drawing/2014/main" id="{55F8503B-9921-E7AA-83D1-54F70500F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495" y="3591499"/>
            <a:ext cx="2905406" cy="131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E7AE7EB-5CCA-CF9B-0A6B-3E80C63B2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605" y="1003370"/>
            <a:ext cx="5889146" cy="510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68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ix pins pointed on several spots on a road map">
            <a:extLst>
              <a:ext uri="{FF2B5EF4-FFF2-40B4-BE49-F238E27FC236}">
                <a16:creationId xmlns:a16="http://schemas.microsoft.com/office/drawing/2014/main" id="{6DB070B4-6A5C-8DE8-3CDB-40BD4B9C73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7" r="5306" b="-1"/>
          <a:stretch>
            <a:fillRect/>
          </a:stretch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F45C0-1F62-0590-B47A-C75734C2D559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Create map with Geopandas.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Find Maximum per senatorial score per senatorial district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Layer max score &amp; facility name on the map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B85C1-714C-C522-259E-6C85583F6873}"/>
              </a:ext>
            </a:extLst>
          </p:cNvPr>
          <p:cNvSpPr txBox="1"/>
          <p:nvPr/>
        </p:nvSpPr>
        <p:spPr>
          <a:xfrm>
            <a:off x="7831639" y="1753164"/>
            <a:ext cx="2026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Map production</a:t>
            </a:r>
          </a:p>
        </p:txBody>
      </p:sp>
    </p:spTree>
    <p:extLst>
      <p:ext uri="{BB962C8B-B14F-4D97-AF65-F5344CB8AC3E}">
        <p14:creationId xmlns:p14="http://schemas.microsoft.com/office/powerpoint/2010/main" val="2200178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</TotalTime>
  <Words>193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Workflow Guide For  Health Facility Assessment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Ogochukwu Maduabum</dc:creator>
  <cp:lastModifiedBy>Ogochukwu Maduabum</cp:lastModifiedBy>
  <cp:revision>1</cp:revision>
  <dcterms:created xsi:type="dcterms:W3CDTF">2025-09-03T20:50:30Z</dcterms:created>
  <dcterms:modified xsi:type="dcterms:W3CDTF">2025-09-06T05:27:54Z</dcterms:modified>
</cp:coreProperties>
</file>