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72C4B-40A3-F12B-70A8-7CB9DFD51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BCDD59-03A8-6E63-4D1D-2A32374D9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85D9B-908D-AEBB-D1F7-5AAD3350D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EBBB2C-0B24-2055-F25A-F10B986C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7D9130-95BE-4E3B-2B8F-693F04CC7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4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47CC8-C19F-5360-0771-F86B2E63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55F58B-D313-0319-DF97-8B6B0837E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03AD20-AB0D-0A3F-1CF3-F1D3E05D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15681-5B04-E478-A76A-314EFEB8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84903-AD6D-2E9C-368E-5EA70873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4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3A990D-5557-46FC-8490-9E8AA3560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5DE181-89E9-508B-E6C7-1EA3EF010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54736-10A4-DFFB-4A3D-86AD1033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32E30F-2D8A-4C19-08A3-61F74B46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A57C9-B3B6-261D-6C7B-AC8A3485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B2A1B8-044F-BC1A-2952-BC4ED37B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E1EF3-4E21-1262-4047-0ACBA792D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90AE84-ACE7-87B2-3EA4-0B8D7DC8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C7E88-86FC-155A-4817-153DC336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C0F30-F708-3131-342D-58FB9420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77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ABE65-45D7-8570-68F9-59171B1B2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36259C-4013-0F1E-CBB3-AED7B32B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5E75C2-FCAC-F083-8E54-E8D4E971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47F72-84C0-F65E-D77E-20554C755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84EDF-50A8-0D75-6183-8FC94054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3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DA939-1F55-B608-F83F-057931B7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5AEE7-DD60-574A-F5B3-AF840F7E5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E5C99-EB50-B188-1B17-891FED1A1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455BBF-CAFF-3934-0D60-B03D3129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168E2-064A-E95E-FBE7-EB97F72C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666FA5-6A0F-3E20-4750-85CE7375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6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7407F-291C-5D61-8D6E-A94AAC34A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C1D8B-9F7D-941B-EF4F-3F3F137A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18DCAE-064A-2B70-D5A2-699394104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E0F154-5816-CF3A-BD2B-5041E5A386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80A353-9AD5-C307-F763-C3873E4D2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E52123-3227-1BF1-B633-ABCEC721C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79AD39-F39F-559E-6383-769DF246B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144F97-6C22-1FBF-73D7-16FE1B4C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57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E4FAF-F74E-226E-48D8-9445BE70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697F69-B818-EB73-1833-77ED71450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B2E0250-DFE8-78E0-55C1-DB188899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116CAE-235B-751F-EC80-CCF88DA55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16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A7D629-3A5B-5507-6A39-1A51EB69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DABC16-14D5-338F-823C-E00F5026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95DE57-E7C9-1C3F-3141-EBB7B10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35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06F2F-962B-BD62-D484-3A7C3344A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442CD-5BF9-832D-BA50-C63A890F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7DF20-DFCC-6225-143D-2D73B6607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A2BF4-6611-D3B2-9516-115B9956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A52210-02B2-8A08-1000-D818B94C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8B89F6-80E0-91F1-27C1-CAE2BAAE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6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950EE-B3A3-7E70-A60C-D8F0D4BC1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43AA8A-060B-F118-9E09-B7FDDC5A0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0410F-347F-CC5C-F434-455F12041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AB0B2F-C286-307F-CC3A-66E9E2B17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AFDCF7-7CD1-B01C-B6D5-FA9393E0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66ACB0-B103-D10A-3296-D599FF9B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9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2A536F-3ED9-05BD-6F5F-D627356C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DFE22-C75A-AB8E-C23D-213D7BBFF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68DE5B-DFA6-BB33-93CC-F717982FF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C16BF-629E-4E9E-8611-4AFCC7A74561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77A24-853E-FFC4-DE97-1E416A25F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7C1AAF-FC92-603A-899E-A193F8C651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F088F-1BE5-4290-A12C-A062B47A1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57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2D2D6E-E6C0-137A-BC0C-A93C67428025}"/>
              </a:ext>
            </a:extLst>
          </p:cNvPr>
          <p:cNvSpPr txBox="1"/>
          <p:nvPr/>
        </p:nvSpPr>
        <p:spPr>
          <a:xfrm>
            <a:off x="959468" y="422639"/>
            <a:ext cx="6589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数据处理：加入</a:t>
            </a:r>
            <a:r>
              <a:rPr lang="en-US" altLang="zh-CN" sz="3600" b="1" dirty="0"/>
              <a:t>LEDD</a:t>
            </a:r>
            <a:r>
              <a:rPr lang="zh-CN" altLang="en-US" sz="3600" b="1" dirty="0"/>
              <a:t>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83A875D-FCFF-4172-15E7-B40F6DA93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874" y="321571"/>
            <a:ext cx="3650685" cy="62148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F957D56-723D-EA24-D809-5A2350FE90E0}"/>
              </a:ext>
            </a:extLst>
          </p:cNvPr>
          <p:cNvSpPr txBox="1"/>
          <p:nvPr/>
        </p:nvSpPr>
        <p:spPr>
          <a:xfrm>
            <a:off x="730879" y="1247341"/>
            <a:ext cx="627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/>
              <a:t>从</a:t>
            </a:r>
            <a:r>
              <a:rPr lang="en-US" altLang="zh-CN" sz="2400" dirty="0"/>
              <a:t>csv</a:t>
            </a:r>
            <a:r>
              <a:rPr lang="zh-CN" altLang="en-US" sz="2400" dirty="0"/>
              <a:t>表中提取患者</a:t>
            </a:r>
            <a:r>
              <a:rPr lang="en-US" altLang="zh-CN" sz="2400" dirty="0"/>
              <a:t>ID</a:t>
            </a:r>
            <a:r>
              <a:rPr lang="zh-CN" altLang="en-US" sz="2400" dirty="0"/>
              <a:t>、药名、用药起止时间、</a:t>
            </a:r>
            <a:r>
              <a:rPr lang="en-US" altLang="zh-CN" sz="2400" dirty="0"/>
              <a:t>LEDD</a:t>
            </a:r>
            <a:r>
              <a:rPr lang="zh-CN" altLang="en-US" sz="2400" dirty="0"/>
              <a:t>数据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用当前时间戳填充所有未提供的用药停止时间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删除重复项（</a:t>
            </a:r>
            <a:r>
              <a:rPr lang="en-US" altLang="zh-CN" sz="2400" dirty="0"/>
              <a:t>ID</a:t>
            </a:r>
            <a:r>
              <a:rPr lang="zh-CN" altLang="en-US" sz="2400" dirty="0"/>
              <a:t>、药名、起止时间、</a:t>
            </a:r>
            <a:r>
              <a:rPr lang="en-US" altLang="zh-CN" sz="2400" dirty="0"/>
              <a:t>LEDD</a:t>
            </a:r>
            <a:r>
              <a:rPr lang="zh-CN" altLang="en-US" sz="2400" dirty="0"/>
              <a:t>相同）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遍历已有数据项：</a:t>
            </a:r>
            <a:endParaRPr lang="en-US" altLang="zh-CN" sz="2400" dirty="0"/>
          </a:p>
          <a:p>
            <a:pPr marL="914400" lvl="1" indent="-457200">
              <a:buAutoNum type="arabicPeriod"/>
            </a:pPr>
            <a:r>
              <a:rPr lang="zh-CN" altLang="en-US" sz="2400" dirty="0"/>
              <a:t>根据</a:t>
            </a:r>
            <a:r>
              <a:rPr lang="en-US" altLang="zh-CN" sz="2400" dirty="0"/>
              <a:t>ID</a:t>
            </a:r>
            <a:r>
              <a:rPr lang="zh-CN" altLang="en-US" sz="2400" dirty="0"/>
              <a:t>和记录时间筛选所有用药记录</a:t>
            </a:r>
            <a:endParaRPr lang="en-US" altLang="zh-CN" sz="2400" dirty="0"/>
          </a:p>
          <a:p>
            <a:pPr marL="914400" lvl="1" indent="-457200">
              <a:buAutoNum type="arabicPeriod"/>
            </a:pPr>
            <a:r>
              <a:rPr lang="zh-CN" altLang="en-US" sz="2400" dirty="0"/>
              <a:t>将用药记录分类为</a:t>
            </a:r>
            <a:r>
              <a:rPr lang="en-US" altLang="zh-CN" sz="2400" dirty="0"/>
              <a:t>float</a:t>
            </a:r>
            <a:r>
              <a:rPr lang="zh-CN" altLang="en-US" sz="2400" dirty="0"/>
              <a:t>和</a:t>
            </a:r>
            <a:r>
              <a:rPr lang="en-US" altLang="zh-CN" sz="2400" dirty="0"/>
              <a:t>string</a:t>
            </a:r>
          </a:p>
          <a:p>
            <a:pPr marL="914400" lvl="1" indent="-457200">
              <a:buAutoNum type="arabicPeriod"/>
            </a:pPr>
            <a:r>
              <a:rPr lang="zh-CN" altLang="en-US" sz="2400" dirty="0"/>
              <a:t>若不存在</a:t>
            </a:r>
            <a:r>
              <a:rPr lang="en-US" altLang="zh-CN" sz="2400" dirty="0"/>
              <a:t>float</a:t>
            </a:r>
            <a:r>
              <a:rPr lang="zh-CN" altLang="en-US" sz="2400" dirty="0"/>
              <a:t>项，直接返回</a:t>
            </a:r>
            <a:r>
              <a:rPr lang="en-US" altLang="zh-CN" sz="2400" dirty="0"/>
              <a:t>None</a:t>
            </a:r>
          </a:p>
          <a:p>
            <a:pPr marL="914400" lvl="1" indent="-457200">
              <a:buAutoNum type="arabicPeriod"/>
            </a:pPr>
            <a:r>
              <a:rPr lang="en-US" altLang="zh-CN" sz="2400" dirty="0"/>
              <a:t>Float</a:t>
            </a:r>
            <a:r>
              <a:rPr lang="zh-CN" altLang="en-US" sz="2400" dirty="0"/>
              <a:t>项求和得到</a:t>
            </a:r>
            <a:r>
              <a:rPr lang="en-US" altLang="zh-CN" sz="2400" dirty="0"/>
              <a:t>LD</a:t>
            </a:r>
            <a:r>
              <a:rPr lang="zh-CN" altLang="en-US" sz="2400" dirty="0"/>
              <a:t>值</a:t>
            </a:r>
            <a:endParaRPr lang="en-US" altLang="zh-CN" sz="2400" dirty="0"/>
          </a:p>
          <a:p>
            <a:pPr marL="914400" lvl="1" indent="-457200">
              <a:buAutoNum type="arabicPeriod"/>
            </a:pPr>
            <a:r>
              <a:rPr lang="zh-CN" altLang="en-US" sz="2400" dirty="0"/>
              <a:t>将</a:t>
            </a:r>
            <a:r>
              <a:rPr lang="en-US" altLang="zh-CN" sz="2400" dirty="0"/>
              <a:t>string</a:t>
            </a:r>
            <a:r>
              <a:rPr lang="zh-CN" altLang="en-US" sz="2400" dirty="0"/>
              <a:t>项中</a:t>
            </a:r>
            <a:r>
              <a:rPr lang="en-US" altLang="zh-CN" sz="2400" dirty="0"/>
              <a:t>LD</a:t>
            </a:r>
            <a:r>
              <a:rPr lang="zh-CN" altLang="en-US" sz="2400" dirty="0"/>
              <a:t>替换为求和得到的</a:t>
            </a:r>
            <a:r>
              <a:rPr lang="en-US" altLang="zh-CN" sz="2400" dirty="0"/>
              <a:t>LD</a:t>
            </a:r>
            <a:r>
              <a:rPr lang="zh-CN" altLang="en-US" sz="2400" dirty="0"/>
              <a:t>值，并通过</a:t>
            </a:r>
            <a:r>
              <a:rPr lang="en-US" altLang="zh-CN" sz="2400" dirty="0"/>
              <a:t>eval</a:t>
            </a:r>
            <a:r>
              <a:rPr lang="zh-CN" altLang="en-US" sz="2400" dirty="0"/>
              <a:t>计算结果</a:t>
            </a:r>
            <a:endParaRPr lang="en-US" altLang="zh-CN" sz="2400" dirty="0"/>
          </a:p>
          <a:p>
            <a:pPr marL="914400" lvl="1" indent="-457200">
              <a:buAutoNum type="arabicPeriod"/>
            </a:pPr>
            <a:r>
              <a:rPr lang="zh-CN" altLang="en-US" sz="2400" dirty="0"/>
              <a:t>将所有数值相加得到</a:t>
            </a:r>
            <a:r>
              <a:rPr lang="en-US" altLang="zh-CN" sz="2400" dirty="0"/>
              <a:t>LEDD</a:t>
            </a:r>
          </a:p>
        </p:txBody>
      </p:sp>
    </p:spTree>
    <p:extLst>
      <p:ext uri="{BB962C8B-B14F-4D97-AF65-F5344CB8AC3E}">
        <p14:creationId xmlns:p14="http://schemas.microsoft.com/office/powerpoint/2010/main" val="422465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FFA9B-0A7F-CB61-05E5-437AA3BD58BF}"/>
              </a:ext>
            </a:extLst>
          </p:cNvPr>
          <p:cNvSpPr txBox="1"/>
          <p:nvPr/>
        </p:nvSpPr>
        <p:spPr>
          <a:xfrm>
            <a:off x="959468" y="422639"/>
            <a:ext cx="65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/>
              <a:t>数据处理：通过</a:t>
            </a:r>
            <a:r>
              <a:rPr lang="en-US" altLang="zh-CN" sz="3600" b="1" dirty="0"/>
              <a:t>IQR</a:t>
            </a:r>
            <a:r>
              <a:rPr lang="zh-CN" altLang="en-US" sz="3600" b="1" dirty="0"/>
              <a:t>筛选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AC37C9E-09A1-673F-A5E7-19B7D6A29C37}"/>
              </a:ext>
            </a:extLst>
          </p:cNvPr>
          <p:cNvSpPr txBox="1"/>
          <p:nvPr/>
        </p:nvSpPr>
        <p:spPr>
          <a:xfrm>
            <a:off x="959468" y="4385410"/>
            <a:ext cx="9884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800" dirty="0"/>
              <a:t>CAT12</a:t>
            </a:r>
            <a:r>
              <a:rPr lang="zh-CN" altLang="en-US" sz="2800" dirty="0"/>
              <a:t>分割报告中提供图像质量评分，存储在</a:t>
            </a:r>
            <a:r>
              <a:rPr lang="en-US" altLang="zh-CN" sz="2800" dirty="0"/>
              <a:t>xml</a:t>
            </a:r>
            <a:r>
              <a:rPr lang="zh-CN" altLang="en-US" sz="2800" dirty="0"/>
              <a:t>文件中</a:t>
            </a: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 dirty="0"/>
              <a:t>通过</a:t>
            </a:r>
            <a:r>
              <a:rPr lang="en-US" altLang="zh-CN" sz="2800" dirty="0"/>
              <a:t>python</a:t>
            </a:r>
            <a:r>
              <a:rPr lang="zh-CN" altLang="en-US" sz="2800" dirty="0"/>
              <a:t>提取每条记录影像质量</a:t>
            </a: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 dirty="0"/>
              <a:t>以</a:t>
            </a:r>
            <a:r>
              <a:rPr lang="en-US" altLang="zh-CN" sz="2800" dirty="0"/>
              <a:t>70</a:t>
            </a:r>
            <a:r>
              <a:rPr lang="zh-CN" altLang="en-US" sz="2800" dirty="0"/>
              <a:t>分为阈值筛选记录</a:t>
            </a:r>
            <a:endParaRPr lang="en-US" altLang="zh-CN" sz="2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EE1A3FB-8817-0BDE-E790-59E9C221A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050" y="1594131"/>
            <a:ext cx="6995695" cy="221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10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FFA9B-0A7F-CB61-05E5-437AA3BD58BF}"/>
              </a:ext>
            </a:extLst>
          </p:cNvPr>
          <p:cNvSpPr txBox="1"/>
          <p:nvPr/>
        </p:nvSpPr>
        <p:spPr>
          <a:xfrm>
            <a:off x="959468" y="422639"/>
            <a:ext cx="65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Pipeline: Python</a:t>
            </a:r>
            <a:endParaRPr lang="zh-CN" altLang="en-US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2CC46BE-4919-66D0-0BC4-693ADC5CAD07}"/>
              </a:ext>
            </a:extLst>
          </p:cNvPr>
          <p:cNvSpPr txBox="1"/>
          <p:nvPr/>
        </p:nvSpPr>
        <p:spPr>
          <a:xfrm>
            <a:off x="1161115" y="2696622"/>
            <a:ext cx="17283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CAT12 pipeline</a:t>
            </a:r>
            <a:endParaRPr lang="zh-CN" altLang="en-US" sz="20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0784739-62D0-1EC2-57E7-FC468764652F}"/>
              </a:ext>
            </a:extLst>
          </p:cNvPr>
          <p:cNvCxnSpPr>
            <a:cxnSpLocks/>
          </p:cNvCxnSpPr>
          <p:nvPr/>
        </p:nvCxnSpPr>
        <p:spPr>
          <a:xfrm>
            <a:off x="4082784" y="1143000"/>
            <a:ext cx="0" cy="5309755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F1072D0-DAF2-7F91-1953-D36EDE65CDB9}"/>
              </a:ext>
            </a:extLst>
          </p:cNvPr>
          <p:cNvCxnSpPr>
            <a:cxnSpLocks/>
          </p:cNvCxnSpPr>
          <p:nvPr/>
        </p:nvCxnSpPr>
        <p:spPr>
          <a:xfrm>
            <a:off x="8135273" y="1143000"/>
            <a:ext cx="0" cy="5309755"/>
          </a:xfrm>
          <a:prstGeom prst="line">
            <a:avLst/>
          </a:prstGeom>
          <a:ln w="1270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A2137A0-8118-E08F-7FA4-3BA6AC9C6077}"/>
              </a:ext>
            </a:extLst>
          </p:cNvPr>
          <p:cNvSpPr txBox="1"/>
          <p:nvPr/>
        </p:nvSpPr>
        <p:spPr>
          <a:xfrm>
            <a:off x="820923" y="1226127"/>
            <a:ext cx="2301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Preprocessing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A6BE46-3CFD-BE6F-2EEC-14629A2D127D}"/>
              </a:ext>
            </a:extLst>
          </p:cNvPr>
          <p:cNvSpPr txBox="1"/>
          <p:nvPr/>
        </p:nvSpPr>
        <p:spPr>
          <a:xfrm>
            <a:off x="4740883" y="1226127"/>
            <a:ext cx="2710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Feature extraction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B96270-8B58-6ACC-9988-7925345A9A50}"/>
              </a:ext>
            </a:extLst>
          </p:cNvPr>
          <p:cNvSpPr txBox="1"/>
          <p:nvPr/>
        </p:nvSpPr>
        <p:spPr>
          <a:xfrm>
            <a:off x="9328587" y="1226127"/>
            <a:ext cx="1654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Estimation</a:t>
            </a:r>
            <a:endParaRPr lang="zh-CN" altLang="en-US" sz="24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37A53C-2677-6E58-A8B8-E6B4B36E69D4}"/>
              </a:ext>
            </a:extLst>
          </p:cNvPr>
          <p:cNvSpPr txBox="1"/>
          <p:nvPr/>
        </p:nvSpPr>
        <p:spPr>
          <a:xfrm>
            <a:off x="452044" y="2026873"/>
            <a:ext cx="335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/>
              <a:t>Nipype</a:t>
            </a:r>
            <a:r>
              <a:rPr lang="en-US" altLang="zh-CN" sz="1600" b="1" dirty="0"/>
              <a:t>: SPM, FSL, ANTs, CAT12 …</a:t>
            </a:r>
            <a:endParaRPr lang="zh-CN" altLang="en-US" sz="16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FC0B774-4460-DDF3-9630-A4FAF92C87E6}"/>
              </a:ext>
            </a:extLst>
          </p:cNvPr>
          <p:cNvSpPr txBox="1"/>
          <p:nvPr/>
        </p:nvSpPr>
        <p:spPr>
          <a:xfrm>
            <a:off x="1161115" y="3731057"/>
            <a:ext cx="17283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Other pipelines</a:t>
            </a:r>
            <a:endParaRPr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E68989-54E4-97FC-4A35-291FADFAF13F}"/>
              </a:ext>
            </a:extLst>
          </p:cNvPr>
          <p:cNvSpPr txBox="1"/>
          <p:nvPr/>
        </p:nvSpPr>
        <p:spPr>
          <a:xfrm>
            <a:off x="1049120" y="4748862"/>
            <a:ext cx="216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Parameters tweak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9A5884-CE3E-8385-0D9B-F9DF50236FBA}"/>
              </a:ext>
            </a:extLst>
          </p:cNvPr>
          <p:cNvSpPr txBox="1"/>
          <p:nvPr/>
        </p:nvSpPr>
        <p:spPr>
          <a:xfrm>
            <a:off x="5307192" y="5972030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Config file(s)</a:t>
            </a:r>
            <a:endParaRPr lang="zh-CN" altLang="en-US" sz="20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5BFE58A0-D17F-6041-7ACD-D3CF0C29E85A}"/>
              </a:ext>
            </a:extLst>
          </p:cNvPr>
          <p:cNvCxnSpPr>
            <a:cxnSpLocks/>
            <a:stCxn id="16" idx="1"/>
            <a:endCxn id="15" idx="2"/>
          </p:cNvCxnSpPr>
          <p:nvPr/>
        </p:nvCxnSpPr>
        <p:spPr>
          <a:xfrm rot="10800000">
            <a:off x="2130156" y="5148973"/>
            <a:ext cx="3177036" cy="102311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749E839F-1B0A-4531-FE14-43629D4EF7D7}"/>
              </a:ext>
            </a:extLst>
          </p:cNvPr>
          <p:cNvSpPr txBox="1"/>
          <p:nvPr/>
        </p:nvSpPr>
        <p:spPr>
          <a:xfrm>
            <a:off x="9374838" y="2696622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Tasks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15BD6B9-5F63-100C-6D71-18AAA78C9EB8}"/>
              </a:ext>
            </a:extLst>
          </p:cNvPr>
          <p:cNvSpPr txBox="1"/>
          <p:nvPr/>
        </p:nvSpPr>
        <p:spPr>
          <a:xfrm>
            <a:off x="9374838" y="3220369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Models</a:t>
            </a:r>
            <a:endParaRPr lang="zh-CN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60FFB24-DD28-0911-1046-5C8FD5387026}"/>
              </a:ext>
            </a:extLst>
          </p:cNvPr>
          <p:cNvSpPr txBox="1"/>
          <p:nvPr/>
        </p:nvSpPr>
        <p:spPr>
          <a:xfrm>
            <a:off x="9374838" y="3744116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Metrics</a:t>
            </a:r>
            <a:endParaRPr lang="zh-CN" altLang="en-US" sz="2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7458BC1-CCD1-FA13-1052-1E63287A3EE7}"/>
              </a:ext>
            </a:extLst>
          </p:cNvPr>
          <p:cNvSpPr txBox="1"/>
          <p:nvPr/>
        </p:nvSpPr>
        <p:spPr>
          <a:xfrm>
            <a:off x="5209349" y="2696622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GLCM</a:t>
            </a:r>
            <a:endParaRPr lang="zh-CN" altLang="en-US" sz="20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D20F6DE-7F56-E608-3A82-2B6CFB354595}"/>
              </a:ext>
            </a:extLst>
          </p:cNvPr>
          <p:cNvSpPr txBox="1"/>
          <p:nvPr/>
        </p:nvSpPr>
        <p:spPr>
          <a:xfrm>
            <a:off x="5209349" y="3220369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PCA</a:t>
            </a:r>
            <a:endParaRPr lang="zh-CN" altLang="en-US" sz="2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EE68909-6C91-1EBF-19F5-0E986E2A5A5D}"/>
              </a:ext>
            </a:extLst>
          </p:cNvPr>
          <p:cNvSpPr txBox="1"/>
          <p:nvPr/>
        </p:nvSpPr>
        <p:spPr>
          <a:xfrm>
            <a:off x="5209349" y="3744116"/>
            <a:ext cx="172835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3E4E392-B6EC-9A6B-F872-A851B4DC8125}"/>
              </a:ext>
            </a:extLst>
          </p:cNvPr>
          <p:cNvSpPr txBox="1"/>
          <p:nvPr/>
        </p:nvSpPr>
        <p:spPr>
          <a:xfrm>
            <a:off x="9118593" y="4748862"/>
            <a:ext cx="22408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Hyper-parameters</a:t>
            </a:r>
            <a:endParaRPr lang="zh-CN" altLang="en-US" sz="2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84999DA-1ADB-BDAD-D522-F40A81C1690D}"/>
              </a:ext>
            </a:extLst>
          </p:cNvPr>
          <p:cNvSpPr txBox="1"/>
          <p:nvPr/>
        </p:nvSpPr>
        <p:spPr>
          <a:xfrm>
            <a:off x="5086016" y="4748862"/>
            <a:ext cx="216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Parameters tweak</a:t>
            </a:r>
            <a:endParaRPr lang="zh-CN" altLang="en-US" sz="2000" dirty="0"/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62388E8-6447-DB24-66DB-0A53BF391088}"/>
              </a:ext>
            </a:extLst>
          </p:cNvPr>
          <p:cNvCxnSpPr>
            <a:cxnSpLocks/>
            <a:stCxn id="16" idx="3"/>
            <a:endCxn id="30" idx="2"/>
          </p:cNvCxnSpPr>
          <p:nvPr/>
        </p:nvCxnSpPr>
        <p:spPr>
          <a:xfrm flipV="1">
            <a:off x="7035548" y="5148972"/>
            <a:ext cx="3203468" cy="1023113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7FABFC8-7AEE-CB9E-C2C0-47974DA9B309}"/>
              </a:ext>
            </a:extLst>
          </p:cNvPr>
          <p:cNvCxnSpPr>
            <a:stCxn id="16" idx="0"/>
            <a:endCxn id="32" idx="2"/>
          </p:cNvCxnSpPr>
          <p:nvPr/>
        </p:nvCxnSpPr>
        <p:spPr>
          <a:xfrm flipH="1" flipV="1">
            <a:off x="6167052" y="5148972"/>
            <a:ext cx="4318" cy="8230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箭头: 右 44">
            <a:extLst>
              <a:ext uri="{FF2B5EF4-FFF2-40B4-BE49-F238E27FC236}">
                <a16:creationId xmlns:a16="http://schemas.microsoft.com/office/drawing/2014/main" id="{54BC24D9-B269-400E-A992-B5D029B5C6A6}"/>
              </a:ext>
            </a:extLst>
          </p:cNvPr>
          <p:cNvSpPr/>
          <p:nvPr/>
        </p:nvSpPr>
        <p:spPr>
          <a:xfrm>
            <a:off x="3561886" y="2916135"/>
            <a:ext cx="1168973" cy="9767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箭头: 右 45">
            <a:extLst>
              <a:ext uri="{FF2B5EF4-FFF2-40B4-BE49-F238E27FC236}">
                <a16:creationId xmlns:a16="http://schemas.microsoft.com/office/drawing/2014/main" id="{428FE5E9-CEB5-AA68-A4E6-DFA4380CFAF9}"/>
              </a:ext>
            </a:extLst>
          </p:cNvPr>
          <p:cNvSpPr/>
          <p:nvPr/>
        </p:nvSpPr>
        <p:spPr>
          <a:xfrm>
            <a:off x="7590098" y="2940627"/>
            <a:ext cx="1168973" cy="9767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23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FFA9B-0A7F-CB61-05E5-437AA3BD58BF}"/>
              </a:ext>
            </a:extLst>
          </p:cNvPr>
          <p:cNvSpPr txBox="1"/>
          <p:nvPr/>
        </p:nvSpPr>
        <p:spPr>
          <a:xfrm>
            <a:off x="959468" y="422639"/>
            <a:ext cx="65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Pipeline: Preprocessing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98FC32-7650-580E-6E4D-B7B3A39F9F52}"/>
              </a:ext>
            </a:extLst>
          </p:cNvPr>
          <p:cNvSpPr txBox="1"/>
          <p:nvPr/>
        </p:nvSpPr>
        <p:spPr>
          <a:xfrm>
            <a:off x="959468" y="1372033"/>
            <a:ext cx="98845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800" dirty="0"/>
              <a:t>暂时仅通过</a:t>
            </a:r>
            <a:r>
              <a:rPr lang="en-US" altLang="zh-CN" sz="2800" dirty="0" err="1"/>
              <a:t>Nipype</a:t>
            </a:r>
            <a:r>
              <a:rPr lang="zh-CN" altLang="en-US" sz="2800" dirty="0"/>
              <a:t>库使用</a:t>
            </a:r>
            <a:r>
              <a:rPr lang="en-US" altLang="zh-CN" sz="2800" dirty="0"/>
              <a:t>CAT12</a:t>
            </a:r>
            <a:r>
              <a:rPr lang="zh-CN" altLang="en-US" sz="2800" dirty="0"/>
              <a:t>及</a:t>
            </a:r>
            <a:r>
              <a:rPr lang="en-US" altLang="zh-CN" sz="2800" dirty="0"/>
              <a:t>SPM</a:t>
            </a:r>
            <a:r>
              <a:rPr lang="zh-CN" altLang="en-US" sz="2800" dirty="0"/>
              <a:t>处理，但需要将</a:t>
            </a:r>
            <a:r>
              <a:rPr lang="en-US" altLang="zh-CN" sz="2800" dirty="0"/>
              <a:t>Voxel-based</a:t>
            </a:r>
            <a:r>
              <a:rPr lang="zh-CN" altLang="en-US" sz="2800" dirty="0"/>
              <a:t>分析自动化</a:t>
            </a: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 dirty="0"/>
              <a:t>其他处理方式后续探索</a:t>
            </a:r>
            <a:endParaRPr lang="en-US" altLang="zh-CN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D29E20-5B2D-CF80-2030-314F0B16FA74}"/>
              </a:ext>
            </a:extLst>
          </p:cNvPr>
          <p:cNvSpPr txBox="1"/>
          <p:nvPr/>
        </p:nvSpPr>
        <p:spPr>
          <a:xfrm>
            <a:off x="959468" y="3126010"/>
            <a:ext cx="65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Pipeline: Feature Extraction</a:t>
            </a:r>
            <a:endParaRPr lang="zh-CN" altLang="en-US" sz="36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7094F07-4AC9-3F46-F771-1FE12BA1B387}"/>
              </a:ext>
            </a:extLst>
          </p:cNvPr>
          <p:cNvSpPr txBox="1"/>
          <p:nvPr/>
        </p:nvSpPr>
        <p:spPr>
          <a:xfrm>
            <a:off x="959468" y="4141323"/>
            <a:ext cx="98845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800" dirty="0"/>
              <a:t>暂时仅使用</a:t>
            </a:r>
            <a:r>
              <a:rPr lang="en-US" altLang="zh-CN" sz="2800" dirty="0"/>
              <a:t>PCA</a:t>
            </a:r>
            <a:r>
              <a:rPr lang="zh-CN" altLang="en-US" sz="2800" dirty="0"/>
              <a:t>降维后体素特征，用于跑通整体流程</a:t>
            </a: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 dirty="0"/>
              <a:t>后续特征提取方式需要进一步查阅文献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3407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BFFA9B-0A7F-CB61-05E5-437AA3BD58BF}"/>
              </a:ext>
            </a:extLst>
          </p:cNvPr>
          <p:cNvSpPr txBox="1"/>
          <p:nvPr/>
        </p:nvSpPr>
        <p:spPr>
          <a:xfrm>
            <a:off x="959468" y="422639"/>
            <a:ext cx="650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Pipeline: Estimation</a:t>
            </a:r>
            <a:endParaRPr lang="zh-CN" altLang="en-US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98FC32-7650-580E-6E4D-B7B3A39F9F52}"/>
              </a:ext>
            </a:extLst>
          </p:cNvPr>
          <p:cNvSpPr txBox="1"/>
          <p:nvPr/>
        </p:nvSpPr>
        <p:spPr>
          <a:xfrm>
            <a:off x="959468" y="1372033"/>
            <a:ext cx="9884541" cy="473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800" dirty="0"/>
              <a:t>流程应包括：</a:t>
            </a:r>
            <a:endParaRPr lang="en-US" altLang="zh-CN" sz="28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数据拼接 </a:t>
            </a:r>
            <a:r>
              <a:rPr lang="en-US" altLang="zh-CN" sz="2000" dirty="0"/>
              <a:t>Pandas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标准化等数据预处理 </a:t>
            </a:r>
            <a:r>
              <a:rPr lang="en-US" altLang="zh-CN" sz="2000" dirty="0" err="1"/>
              <a:t>Scipy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统计分析 </a:t>
            </a:r>
            <a:r>
              <a:rPr lang="en-US" altLang="zh-CN" sz="2000" dirty="0" err="1"/>
              <a:t>Scipy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数据集划分 </a:t>
            </a:r>
            <a:r>
              <a:rPr lang="en-US" altLang="zh-CN" sz="2000" dirty="0" err="1"/>
              <a:t>Sklearn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模型训练、预测、评估 </a:t>
            </a:r>
            <a:r>
              <a:rPr lang="en-US" altLang="zh-CN" sz="2000" dirty="0" err="1"/>
              <a:t>Sklearn</a:t>
            </a:r>
            <a:endParaRPr lang="en-US" altLang="zh-CN" sz="2000" dirty="0"/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zh-CN" altLang="en-US" sz="2000" dirty="0"/>
              <a:t>不同特征组合间比较 </a:t>
            </a:r>
            <a:r>
              <a:rPr lang="en-US" altLang="zh-CN" sz="2000" dirty="0" err="1"/>
              <a:t>Scipy</a:t>
            </a:r>
            <a:endParaRPr lang="en-US" altLang="zh-CN" sz="2000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800" dirty="0"/>
              <a:t>先选择二分类任务及两种模型，以硬编码方式实现原型，后续将不同函数、配置信息拆分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95127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289</Words>
  <Application>Microsoft Office PowerPoint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Junyi Yan</dc:creator>
  <cp:lastModifiedBy>Junyi Yan</cp:lastModifiedBy>
  <cp:revision>24</cp:revision>
  <dcterms:created xsi:type="dcterms:W3CDTF">2023-01-30T06:55:08Z</dcterms:created>
  <dcterms:modified xsi:type="dcterms:W3CDTF">2023-01-30T07:49:09Z</dcterms:modified>
</cp:coreProperties>
</file>