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4" r:id="rId3"/>
    <p:sldId id="303" r:id="rId4"/>
    <p:sldId id="299" r:id="rId5"/>
    <p:sldId id="297" r:id="rId6"/>
    <p:sldId id="300" r:id="rId7"/>
    <p:sldId id="298" r:id="rId8"/>
    <p:sldId id="258" r:id="rId9"/>
    <p:sldId id="259" r:id="rId10"/>
    <p:sldId id="260" r:id="rId11"/>
    <p:sldId id="257" r:id="rId12"/>
    <p:sldId id="302" r:id="rId13"/>
    <p:sldId id="261" r:id="rId14"/>
    <p:sldId id="3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E1DD-A8BD-96D7-4CAA-9424755A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C90E93-6066-E54A-A87C-70CA38904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275D51-7EB5-FD98-0625-FF6254B8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92275-5F85-7E5E-2729-89EAB4F1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12B22-6DD6-ABE6-C58A-45412213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04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43FAA-733A-0C18-08D3-9393F76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AFF1A8-3033-BF53-39D7-31FDBF24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1A54C-569D-D990-EE48-AE06070E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D2587-D42B-E98D-EBD2-319E1AB1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C6A0-D316-2A06-BB5A-C29AD032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63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A2E95-F336-FF5E-EEC7-0CDD4C172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D36029-4141-B0C5-73EC-BB74D52A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25692-13BA-DEFB-11FF-DA78A381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43B78-C0E9-B25E-BA84-F01B9F9C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9672C-4AAE-623F-360E-C8678F70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3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2023-101D-5D50-9E7F-7BADC2180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E47CE-540D-24FD-B8D3-4CCD2DFD8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21F23-BA5C-9644-9DB7-81816610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26890-95DF-8CA1-5F6E-A716DC17A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7E7BC-23CD-7E3D-3AD0-4536175F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1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1930-7844-ABB7-345C-8B1DF907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18F0-92CC-34C2-6F16-68180757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54D86-E385-4E45-11C3-4B9906E4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2D5C5-C9EC-C0FC-0750-1A4A54D5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BC58-AA0B-ECC1-E503-8F162843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4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ABE2-A808-6FA0-1864-7C0BA06F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80F1B-199C-6966-F106-A8688E673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6A103-C820-235A-64FA-0E9870A5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8C858-98E4-D09A-63DD-2C7097A1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10EB3-AD56-B080-29E2-E46C30D7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61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880D-AEB8-5019-5F55-FD2FA45E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21F86-8D0E-B2AA-FECA-1B3F4CD78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5BB2B-ADA0-99EA-FCA9-8ECF65F89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89D9D-F377-FE8D-C908-0B07861B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E0B98-80E8-5375-2819-D3F51D14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3C50-E288-7DA5-E417-EC579C81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80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6EAF-66BE-7C26-86DA-AA527C4E1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B39D9-B7EB-5A2C-84F1-5AD4AC0D8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7B255-D0C0-C25A-AD1D-C5F6F8B7D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92A65-95A9-24DD-3242-47F5AF066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685BD-BC6F-4122-CA68-4C159D73F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D9DC5-B808-D222-EB6A-348A2326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F6319-B7D6-41CB-66FD-C031FFAF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DABC9-6F99-A188-4004-962C6914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8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1500-28ED-0795-B0B9-DEE16F16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3CCC1-5A71-79E5-C4C3-4D805AE5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DFCC5-E526-90C0-56B5-94C94935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FDE60-8DB1-93E9-1F21-DA1C8447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B008B-A2B4-0B5E-2DDA-E22F0515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DA623-2849-134F-E7E4-E4B1D272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95926-1AEF-E219-1C58-BF75192B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8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C007-70F9-E393-F312-9328755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90F7-7247-55E1-FEED-BB292DEAE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6C038-1D24-105C-5F49-0909CC7F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22B86-B885-2FA5-5B7E-6FE0A9D8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0A860-A5CF-7B49-CA01-9970727C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46B5D-E43D-EE09-DB78-B17BCC86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3A41A-F3F2-4B4C-7770-BFD6158E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FF578-3765-C6FE-D792-B5F060DD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70EFD-39E7-11E7-E730-049A8F4A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2F19B5-A3DB-5133-15F9-2745E69D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83B693-329F-522D-40A9-2FF30E7F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58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6A4D-1012-56C3-C590-0C5302C0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1030A-21E1-32FB-DC5A-482E032F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D3032-0268-25B9-78F6-E851208D2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AED63-B5AB-8B64-A742-BDE09A7D4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74FE3-B766-D72A-D2C9-4225644C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BF350-26BC-6C58-9ADD-20D9644B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5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BABD-6061-087D-A09B-B2752EBB8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81023-7957-758C-0A25-FAA7A5FDD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9073-2A1A-B884-CA39-B334BB805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3304D-0E14-2963-7363-E0A3BDDF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05040-864C-1AA6-0A7E-4B2A4D31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80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68259F-6637-875D-2275-91515F17B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20072-4FDF-E675-2BB3-7572CA41C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C7E85-534B-8D16-A912-C7B2B4DFD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FB7AF-1982-7E21-D238-3595E9EB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835CD-0290-F0BB-DBEB-44B11F78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1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BE484-EBE9-2010-62E9-E7D9E738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707705-EB03-997B-CAAD-8B25E378B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4DA340-FB8F-76C2-F1C9-0B6174186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899FBE-2FB4-ADE7-B975-F6AA6659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0FC10-38B2-68C8-8564-D3852BFE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6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E917F-6C75-8D90-55AC-D847B232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B754B0-A9C8-779E-D804-D3BE2B018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7CA65-8BCF-5EDC-91BA-8522A939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0BB7FB-1EAD-3B35-E87F-9AB5B660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4335CA-EBB0-42D8-F498-5DCAB9BB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B2931-A798-5C8D-096D-F7722563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1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96938F-7D42-A927-7668-AE50B153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27688-BCEA-061A-9640-AA2A62D8E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3B765F-F76B-634B-A979-5BB8357D2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DC78D4-43E4-6507-7E8D-ADA71C92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670235-104B-C5A3-3BEC-970D61C7C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E763C4E-7545-5ED7-6929-71837217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F4666-DE25-AA6E-02B2-8FFBC419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7363D-2856-E507-4FBD-0F02D8D6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8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CF5CF-002A-0BA1-1BB4-4D83ADA0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882D6-E99B-EF09-4B8B-EE5C1925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5F7C1D-D204-2670-39EC-7F70842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3ED44-133E-DA3A-FDAC-B023B33D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0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CC9DB0-EC9C-B90F-167E-D52E3DCF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740010-E148-0623-79E9-72EF2CEA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BC38BF-3F73-6177-63B0-BFD0530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1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E321F-DEF8-9C4D-7FC8-080B5FA9F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BAFE8-A81C-A7B7-4FEF-C931773A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9041E-D80B-C316-1229-7EECA0EA6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ECC6CD-CF37-1748-572F-6687F8EA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9DC0A5-A1AE-E59A-8411-AA978E5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66E078-F288-D2C7-BEB9-BAE48246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3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7FE79-45C6-FBAC-6B5A-DB367961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67BB01-53E8-7FEE-48F8-3CCCA0354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2161A2-9352-1A91-B3BA-3EE7CD734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4E69D8-1EA9-27DE-3A3F-FF6B63D8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6597C-544F-7FF4-8347-54F26431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9E12D0-9E95-ADCD-C40E-1DE56659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9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03B4AD-60FB-35E0-51C6-1F049451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6D433-0710-0C56-0BE8-A86261DF4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569D3-B22B-F19C-D445-29622272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9A66-C839-4EE3-81E6-93E5706FBC81}" type="datetimeFigureOut">
              <a:rPr lang="zh-CN" altLang="en-US" smtClean="0"/>
              <a:t>2023/1/31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163E4A-053E-9E44-393A-E9C624904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1918B-738D-AB8E-9E95-7CF3FE41C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D353E-7830-44C4-BB03-A882BBF53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2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6F319-FA00-F1A3-DFFF-543E3F82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15F6A-F1F4-6FB3-2CD5-924B0B9A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BEDE8-2666-46BC-3675-CBB20463E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5F7AD-3BBD-4816-8EB2-2B0685FB5B91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3A430-FD65-DAA6-F188-55E346A3A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2866-5708-C26D-00AF-EAB877CB3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E05E-EB38-41C9-B16A-1B4D33B3F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131E-F38C-1FF9-A367-9BA54E3FE9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Levodopa response clinical prediction: How much could we learn from neuroimaging 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0749D-7A3D-83EC-87FC-6AFA655B69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结构影像对左旋多巴预测有多大贡献？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301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数据处理：通过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IQR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筛选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37C9E-09A1-673F-A5E7-19B7D6A29C37}"/>
              </a:ext>
            </a:extLst>
          </p:cNvPr>
          <p:cNvSpPr txBox="1"/>
          <p:nvPr/>
        </p:nvSpPr>
        <p:spPr>
          <a:xfrm>
            <a:off x="959468" y="4385410"/>
            <a:ext cx="988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分割报告中提供图像质量评分，存储在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xml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文件中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python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提取每条记录影像质量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分为阈值筛选记录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1A3FB-8817-0BDE-E790-59E9C221A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0" y="1594131"/>
            <a:ext cx="6995695" cy="22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2D2D6E-E6C0-137A-BC0C-A93C67428025}"/>
              </a:ext>
            </a:extLst>
          </p:cNvPr>
          <p:cNvSpPr txBox="1"/>
          <p:nvPr/>
        </p:nvSpPr>
        <p:spPr>
          <a:xfrm>
            <a:off x="959468" y="422639"/>
            <a:ext cx="65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数据处理：加入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LEDD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3A875D-FCFF-4172-15E7-B40F6DA9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74" y="321571"/>
            <a:ext cx="3650685" cy="62148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957D56-723D-EA24-D809-5A2350FE90E0}"/>
              </a:ext>
            </a:extLst>
          </p:cNvPr>
          <p:cNvSpPr txBox="1"/>
          <p:nvPr/>
        </p:nvSpPr>
        <p:spPr>
          <a:xfrm>
            <a:off x="730879" y="1247341"/>
            <a:ext cx="627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表中提取患者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、药名、用药起止时间、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用当前时间戳填充所有未提供的用药停止时间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删除重复项（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、药名、起止时间、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相同）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遍历已有数据项：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根据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和记录时间筛选所有用药记录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将用药记录分类为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string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若不存在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项，直接返回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None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Float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项求和得到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string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项中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替换为求和得到的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值，并通过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eval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将所有数值相加得到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LEDD</a:t>
            </a:r>
          </a:p>
        </p:txBody>
      </p:sp>
    </p:spTree>
    <p:extLst>
      <p:ext uri="{BB962C8B-B14F-4D97-AF65-F5344CB8AC3E}">
        <p14:creationId xmlns:p14="http://schemas.microsoft.com/office/powerpoint/2010/main" val="422465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2D2D6E-E6C0-137A-BC0C-A93C67428025}"/>
              </a:ext>
            </a:extLst>
          </p:cNvPr>
          <p:cNvSpPr txBox="1"/>
          <p:nvPr/>
        </p:nvSpPr>
        <p:spPr>
          <a:xfrm>
            <a:off x="959468" y="422639"/>
            <a:ext cx="65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数据处理：加入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LEDD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E452C9-114D-0D5A-3A04-F56A38B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74" y="1397060"/>
            <a:ext cx="3583240" cy="282374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D09F58F-9BD9-E2CA-FCBB-FC93A14B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70" y="1397059"/>
            <a:ext cx="3524818" cy="28237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86FC76-12A8-B03B-16A5-0132FBEF9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844" y="1397059"/>
            <a:ext cx="3524818" cy="28237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5AE1A2-09A4-FAC4-C8A9-1BE2F37BE620}"/>
              </a:ext>
            </a:extLst>
          </p:cNvPr>
          <p:cNvSpPr txBox="1"/>
          <p:nvPr/>
        </p:nvSpPr>
        <p:spPr>
          <a:xfrm>
            <a:off x="959468" y="4464922"/>
            <a:ext cx="98845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PVI: 325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8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PV: 222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P: 149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80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是否需要排除右侧异常值？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40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D9E9D2-AF4F-76C0-104B-920A9FB4DC0A}"/>
              </a:ext>
            </a:extLst>
          </p:cNvPr>
          <p:cNvSpPr txBox="1"/>
          <p:nvPr/>
        </p:nvSpPr>
        <p:spPr>
          <a:xfrm>
            <a:off x="972437" y="1402910"/>
            <a:ext cx="9884541" cy="420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Pipeline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Preprocessing</a:t>
            </a:r>
            <a:r>
              <a:rPr lang="zh-CN" altLang="en-US" sz="2000" dirty="0"/>
              <a:t>：还需要进一步熟悉</a:t>
            </a:r>
            <a:r>
              <a:rPr lang="en-US" altLang="zh-CN" sz="2000" dirty="0" err="1"/>
              <a:t>Nipype</a:t>
            </a:r>
            <a:r>
              <a:rPr lang="zh-CN" altLang="en-US" sz="2000" dirty="0"/>
              <a:t>库（</a:t>
            </a:r>
            <a:r>
              <a:rPr lang="en-US" altLang="zh-CN" sz="2000" dirty="0"/>
              <a:t>IO+</a:t>
            </a:r>
            <a:r>
              <a:rPr lang="zh-CN" altLang="en-US" sz="2000" dirty="0"/>
              <a:t>批量处理）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sz="2000" dirty="0"/>
              <a:t>Estimation</a:t>
            </a:r>
            <a:r>
              <a:rPr lang="zh-CN" altLang="en-US" sz="2000" dirty="0"/>
              <a:t>：</a:t>
            </a:r>
            <a:r>
              <a:rPr lang="en-US" altLang="zh-CN" sz="2000" dirty="0"/>
              <a:t>1-2</a:t>
            </a:r>
            <a:r>
              <a:rPr lang="zh-CN" altLang="en-US" sz="2000" dirty="0"/>
              <a:t>周</a:t>
            </a:r>
            <a:endParaRPr lang="en-US" altLang="zh-CN" sz="2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具体模型？</a:t>
            </a:r>
            <a:r>
              <a:rPr lang="en-US" altLang="zh-CN" sz="2000" dirty="0"/>
              <a:t>SVM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xgboost</a:t>
            </a:r>
            <a:endParaRPr lang="en-US" altLang="zh-CN" sz="2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性能评估指标？二分类，十分类</a:t>
            </a:r>
            <a:endParaRPr lang="en-US" altLang="zh-CN" sz="2000" dirty="0"/>
          </a:p>
          <a:p>
            <a:pPr marL="1371600" lvl="2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不同模型比较</a:t>
            </a:r>
            <a:r>
              <a:rPr lang="zh-CN" altLang="en-US" sz="2000"/>
              <a:t>方法？分类指标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影像特征提取方法：查找</a:t>
            </a:r>
            <a:r>
              <a:rPr lang="en-US" altLang="zh-CN" sz="2000" dirty="0"/>
              <a:t>PD</a:t>
            </a:r>
            <a:r>
              <a:rPr lang="zh-CN" altLang="en-US" sz="2000" dirty="0"/>
              <a:t>相关文献，总结已有文献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了解</a:t>
            </a:r>
            <a:r>
              <a:rPr lang="en-US" altLang="zh-CN" sz="2000" dirty="0"/>
              <a:t>PD</a:t>
            </a:r>
            <a:r>
              <a:rPr lang="zh-CN" altLang="en-US" sz="2000" dirty="0"/>
              <a:t>亚型评估方法等信息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研究意义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74FC81-50D3-073B-AB25-BE0910077D21}"/>
              </a:ext>
            </a:extLst>
          </p:cNvPr>
          <p:cNvSpPr txBox="1"/>
          <p:nvPr/>
        </p:nvSpPr>
        <p:spPr>
          <a:xfrm>
            <a:off x="959468" y="422639"/>
            <a:ext cx="50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计划</a:t>
            </a:r>
          </a:p>
        </p:txBody>
      </p:sp>
    </p:spTree>
    <p:extLst>
      <p:ext uri="{BB962C8B-B14F-4D97-AF65-F5344CB8AC3E}">
        <p14:creationId xmlns:p14="http://schemas.microsoft.com/office/powerpoint/2010/main" val="362108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20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研究问题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37C9E-09A1-673F-A5E7-19B7D6A29C37}"/>
              </a:ext>
            </a:extLst>
          </p:cNvPr>
          <p:cNvSpPr txBox="1"/>
          <p:nvPr/>
        </p:nvSpPr>
        <p:spPr>
          <a:xfrm>
            <a:off x="959468" y="1372033"/>
            <a:ext cx="98845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临床常见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MRI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结构影像数据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(T1/T2)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能在预测短期左旋多巴响应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(SDR)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的任务上起多大程度的作用？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Correlation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SDR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不同的组别在结构影像上是否存在差异？如果存在，这种差异是否用于提升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SDR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预测性能？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Prediction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：评估不同影像特征在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SDR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预测能力上的差异，找到最优特征：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模型输入：影像特征，年龄，性别，病程，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评分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子项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(ON or OFF?)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亚型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?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LEDD?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模型输出：针对不同运动症状多分类，判断患者左旋多巴响应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65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12249"/>
            <a:ext cx="2015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研究意义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37C9E-09A1-673F-A5E7-19B7D6A29C37}"/>
              </a:ext>
            </a:extLst>
          </p:cNvPr>
          <p:cNvSpPr txBox="1"/>
          <p:nvPr/>
        </p:nvSpPr>
        <p:spPr>
          <a:xfrm>
            <a:off x="959468" y="1372033"/>
            <a:ext cx="988454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/>
              <a:t>结构影像</a:t>
            </a:r>
            <a:r>
              <a:rPr lang="en-US" altLang="zh-CN" sz="2800" dirty="0"/>
              <a:t>(T1/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</a:rPr>
              <a:t>T2</a:t>
            </a:r>
            <a:r>
              <a:rPr lang="en-US" altLang="zh-CN" sz="2800" dirty="0"/>
              <a:t>)</a:t>
            </a:r>
            <a:r>
              <a:rPr lang="zh-CN" altLang="en-US" sz="2800" dirty="0"/>
              <a:t>较量表等临床数据更为客观，较功能影像等数据更易获得，探索其对左旋多巴响应的预测能力有较大的临床价值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通过比较不同影像特征提取方法的预测性能，找到</a:t>
            </a:r>
            <a:r>
              <a:rPr lang="en-US" altLang="zh-CN" sz="2800" dirty="0"/>
              <a:t>PD/</a:t>
            </a:r>
            <a:r>
              <a:rPr lang="zh-CN" altLang="en-US" sz="2800" dirty="0"/>
              <a:t>神经退行性疾病领域较为关键的影像特征？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en-US" altLang="zh-CN" sz="28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9797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50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</a:rPr>
              <a:t>研究思路 </a:t>
            </a:r>
            <a:r>
              <a:rPr lang="en-US" altLang="zh-CN" sz="3600" b="1" dirty="0">
                <a:solidFill>
                  <a:schemeClr val="bg1">
                    <a:lumMod val="75000"/>
                  </a:schemeClr>
                </a:solidFill>
              </a:rPr>
              <a:t>Survey</a:t>
            </a:r>
            <a:endParaRPr lang="zh-CN" altLang="en-US" sz="36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37C9E-09A1-673F-A5E7-19B7D6A29C37}"/>
              </a:ext>
            </a:extLst>
          </p:cNvPr>
          <p:cNvSpPr txBox="1"/>
          <p:nvPr/>
        </p:nvSpPr>
        <p:spPr>
          <a:xfrm>
            <a:off x="959468" y="1200583"/>
            <a:ext cx="98845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Prediction:</a:t>
            </a:r>
          </a:p>
          <a:p>
            <a:pPr lvl="1"/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调研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MRI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预测左旋多巴响应相关研究，关注数据来源，使用特征，分析方法，使用模型，输入输出，模型表现及整体流程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Correlation:</a:t>
            </a:r>
          </a:p>
          <a:p>
            <a:pPr lvl="1"/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调研左旋多巴响应与其他不局限于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MRI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影像因素的相关性研究，关注数据来源，分析方法，结论提示的潜在预测特征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Review:</a:t>
            </a:r>
          </a:p>
          <a:p>
            <a:pPr lvl="1"/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调研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领域使用机器学习方法进行分类的研究及从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MRI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数据提取影像特征的研究，关注不同模型性能、特征提取方法，左旋多巴响应相关潜在的预测因子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98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50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</a:rPr>
              <a:t>研究思路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37C9E-09A1-673F-A5E7-19B7D6A29C37}"/>
              </a:ext>
            </a:extLst>
          </p:cNvPr>
          <p:cNvSpPr txBox="1"/>
          <p:nvPr/>
        </p:nvSpPr>
        <p:spPr>
          <a:xfrm>
            <a:off x="959468" y="1200583"/>
            <a:ext cx="988454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根据调研结果确定使用的非影像特征，在此基础上对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PPMI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数据进行筛选处理，得到最终使用的数据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根据调研结果确定预测响应使用的多个模型，在非影像数据的基础上基于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python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搭建一个训练、测试、输出结果的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pipeline</a:t>
            </a:r>
          </a:p>
          <a:p>
            <a:pPr marL="457200" indent="-457200"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调研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PD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及其他神经退行性疾病研究中所提取的结构影像特征，并尝试实现算法，从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PPMI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数据中提取对应特征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针对上述实现的特征，按照不同的组合拼接到非影像特征上，通过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pipeline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对相应特征在预测响应任务上的性能提升能力进行评估，并找到能带来最大提升的特征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查找相关文献，尝试解读其病理生理意义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507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75000"/>
                  </a:schemeClr>
                </a:solidFill>
              </a:rPr>
              <a:t>研究思路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1B73B7-E8C7-0F02-078D-385630332F0D}"/>
              </a:ext>
            </a:extLst>
          </p:cNvPr>
          <p:cNvSpPr txBox="1"/>
          <p:nvPr/>
        </p:nvSpPr>
        <p:spPr>
          <a:xfrm>
            <a:off x="3885594" y="1609103"/>
            <a:ext cx="17283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Non-imaging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Features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BBDD18-ACA7-5385-618A-A0F512EE3E6B}"/>
              </a:ext>
            </a:extLst>
          </p:cNvPr>
          <p:cNvSpPr txBox="1"/>
          <p:nvPr/>
        </p:nvSpPr>
        <p:spPr>
          <a:xfrm>
            <a:off x="645363" y="1609103"/>
            <a:ext cx="172835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PPMI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Dataset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FA3FA46-70EC-7C76-B810-896FD62873FA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373719" y="1901491"/>
            <a:ext cx="1511875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0E17CA3-9FE1-7DBD-E7C3-CC164C40E17C}"/>
              </a:ext>
            </a:extLst>
          </p:cNvPr>
          <p:cNvGrpSpPr/>
          <p:nvPr/>
        </p:nvGrpSpPr>
        <p:grpSpPr>
          <a:xfrm>
            <a:off x="7094655" y="1332103"/>
            <a:ext cx="1728356" cy="1138774"/>
            <a:chOff x="6383482" y="1292180"/>
            <a:chExt cx="1728356" cy="113877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AD6F4F5-465B-18E0-7B5A-FF4E3502D3EB}"/>
                </a:ext>
              </a:extLst>
            </p:cNvPr>
            <p:cNvSpPr txBox="1"/>
            <p:nvPr/>
          </p:nvSpPr>
          <p:spPr>
            <a:xfrm>
              <a:off x="6383482" y="1292180"/>
              <a:ext cx="17283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SVM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0008F5-6DE3-BE30-FE74-80FD8C219A1B}"/>
                </a:ext>
              </a:extLst>
            </p:cNvPr>
            <p:cNvSpPr txBox="1"/>
            <p:nvPr/>
          </p:nvSpPr>
          <p:spPr>
            <a:xfrm>
              <a:off x="6383482" y="1692290"/>
              <a:ext cx="17283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RF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C780D30-C035-5124-264E-DC0BC5367BF8}"/>
                </a:ext>
              </a:extLst>
            </p:cNvPr>
            <p:cNvSpPr txBox="1"/>
            <p:nvPr/>
          </p:nvSpPr>
          <p:spPr>
            <a:xfrm>
              <a:off x="6383482" y="2092400"/>
              <a:ext cx="17283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…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F7271FB-64B4-89A3-9D46-23E5535BEEBA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5613950" y="1901490"/>
            <a:ext cx="1480705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82D654D-D610-8641-4E40-58A6BD046467}"/>
              </a:ext>
            </a:extLst>
          </p:cNvPr>
          <p:cNvSpPr txBox="1"/>
          <p:nvPr/>
        </p:nvSpPr>
        <p:spPr>
          <a:xfrm>
            <a:off x="9836121" y="1609103"/>
            <a:ext cx="160539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Baseline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A062850-F519-1F04-48C0-C7D1EAD4F4D0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8823011" y="1901490"/>
            <a:ext cx="1013110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1CA75014-18ED-DD30-4430-0574DCBCDCFF}"/>
              </a:ext>
            </a:extLst>
          </p:cNvPr>
          <p:cNvCxnSpPr>
            <a:cxnSpLocks/>
            <a:stCxn id="3" idx="2"/>
            <a:endCxn id="40" idx="1"/>
          </p:cNvCxnSpPr>
          <p:nvPr/>
        </p:nvCxnSpPr>
        <p:spPr>
          <a:xfrm rot="16200000" flipH="1">
            <a:off x="1928155" y="1775263"/>
            <a:ext cx="1538824" cy="2376053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7105829D-D555-7D5F-39D0-C11658B8035E}"/>
              </a:ext>
            </a:extLst>
          </p:cNvPr>
          <p:cNvGrpSpPr/>
          <p:nvPr/>
        </p:nvGrpSpPr>
        <p:grpSpPr>
          <a:xfrm>
            <a:off x="3885594" y="2732430"/>
            <a:ext cx="1728356" cy="2000545"/>
            <a:chOff x="3569276" y="2961652"/>
            <a:chExt cx="1728356" cy="2000545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2458719-8BC6-DF55-BB79-9D9E2320A032}"/>
                </a:ext>
              </a:extLst>
            </p:cNvPr>
            <p:cNvSpPr txBox="1"/>
            <p:nvPr/>
          </p:nvSpPr>
          <p:spPr>
            <a:xfrm>
              <a:off x="3569276" y="2961652"/>
              <a:ext cx="172835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Non-imaging</a:t>
              </a:r>
            </a:p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Features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5EDEFA3-8412-F529-B2CF-AE425F4D3013}"/>
                </a:ext>
              </a:extLst>
            </p:cNvPr>
            <p:cNvSpPr txBox="1"/>
            <p:nvPr/>
          </p:nvSpPr>
          <p:spPr>
            <a:xfrm>
              <a:off x="3569276" y="3669536"/>
              <a:ext cx="172835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Imaging</a:t>
              </a:r>
            </a:p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Feature 1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71A0000-4F40-EFFD-7D63-884DF40E10D1}"/>
                </a:ext>
              </a:extLst>
            </p:cNvPr>
            <p:cNvSpPr txBox="1"/>
            <p:nvPr/>
          </p:nvSpPr>
          <p:spPr>
            <a:xfrm>
              <a:off x="3569276" y="4377422"/>
              <a:ext cx="172835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Imaging</a:t>
              </a:r>
            </a:p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Feature 2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563FBF6-E476-2D66-669C-E4BEEC490554}"/>
              </a:ext>
            </a:extLst>
          </p:cNvPr>
          <p:cNvGrpSpPr/>
          <p:nvPr/>
        </p:nvGrpSpPr>
        <p:grpSpPr>
          <a:xfrm>
            <a:off x="7094655" y="3163314"/>
            <a:ext cx="1728356" cy="1138774"/>
            <a:chOff x="6383482" y="1292180"/>
            <a:chExt cx="1728356" cy="1138774"/>
          </a:xfrm>
        </p:grpSpPr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8824ACF-0E36-7859-7DBB-EDDC0143C2CF}"/>
                </a:ext>
              </a:extLst>
            </p:cNvPr>
            <p:cNvSpPr txBox="1"/>
            <p:nvPr/>
          </p:nvSpPr>
          <p:spPr>
            <a:xfrm>
              <a:off x="6383482" y="1292180"/>
              <a:ext cx="17283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SVM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111A4AE-1542-0C39-2AEF-E21C0AA9A305}"/>
                </a:ext>
              </a:extLst>
            </p:cNvPr>
            <p:cNvSpPr txBox="1"/>
            <p:nvPr/>
          </p:nvSpPr>
          <p:spPr>
            <a:xfrm>
              <a:off x="6383482" y="1692290"/>
              <a:ext cx="17283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RF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006396B-82E6-B526-1CD2-365C568D5407}"/>
                </a:ext>
              </a:extLst>
            </p:cNvPr>
            <p:cNvSpPr txBox="1"/>
            <p:nvPr/>
          </p:nvSpPr>
          <p:spPr>
            <a:xfrm>
              <a:off x="6383482" y="2092400"/>
              <a:ext cx="17283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>
                      <a:lumMod val="75000"/>
                    </a:schemeClr>
                  </a:solidFill>
                </a:rPr>
                <a:t>…</a:t>
              </a:r>
              <a:endParaRPr lang="zh-CN" altLang="en-US" sz="16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0071FFB-8FBB-3645-8FCA-AFDD7525B6C7}"/>
              </a:ext>
            </a:extLst>
          </p:cNvPr>
          <p:cNvCxnSpPr>
            <a:cxnSpLocks/>
            <a:stCxn id="40" idx="3"/>
            <a:endCxn id="46" idx="1"/>
          </p:cNvCxnSpPr>
          <p:nvPr/>
        </p:nvCxnSpPr>
        <p:spPr>
          <a:xfrm flipV="1">
            <a:off x="5613950" y="3732701"/>
            <a:ext cx="1480705" cy="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7D0D9A3-6597-4FD3-D039-5919827E5790}"/>
              </a:ext>
            </a:extLst>
          </p:cNvPr>
          <p:cNvSpPr txBox="1"/>
          <p:nvPr/>
        </p:nvSpPr>
        <p:spPr>
          <a:xfrm>
            <a:off x="9836120" y="3563424"/>
            <a:ext cx="1605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0A3E1AE-2D63-74AD-85B4-28E68DC0570F}"/>
              </a:ext>
            </a:extLst>
          </p:cNvPr>
          <p:cNvCxnSpPr>
            <a:cxnSpLocks/>
            <a:stCxn id="46" idx="3"/>
            <a:endCxn id="52" idx="1"/>
          </p:cNvCxnSpPr>
          <p:nvPr/>
        </p:nvCxnSpPr>
        <p:spPr>
          <a:xfrm>
            <a:off x="8823011" y="3732701"/>
            <a:ext cx="1013109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26C3B8C3-C3B2-90D7-E7C8-C238D887D789}"/>
              </a:ext>
            </a:extLst>
          </p:cNvPr>
          <p:cNvCxnSpPr>
            <a:stCxn id="23" idx="2"/>
            <a:endCxn id="52" idx="0"/>
          </p:cNvCxnSpPr>
          <p:nvPr/>
        </p:nvCxnSpPr>
        <p:spPr>
          <a:xfrm flipH="1">
            <a:off x="10638819" y="2193878"/>
            <a:ext cx="1" cy="136954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C1CB87BC-0ED9-156E-F930-3DA4206DA019}"/>
              </a:ext>
            </a:extLst>
          </p:cNvPr>
          <p:cNvSpPr txBox="1"/>
          <p:nvPr/>
        </p:nvSpPr>
        <p:spPr>
          <a:xfrm>
            <a:off x="8866737" y="2711650"/>
            <a:ext cx="17283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Compare</a:t>
            </a:r>
            <a:endParaRPr lang="zh-CN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C44932E-94F3-1545-966A-17A21DEEB491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341993" y="2193877"/>
            <a:ext cx="0" cy="2869036"/>
          </a:xfrm>
          <a:prstGeom prst="straightConnector1">
            <a:avLst/>
          </a:prstGeom>
          <a:ln w="952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6201071-CF14-97F9-586C-A60D2C9DEB0A}"/>
              </a:ext>
            </a:extLst>
          </p:cNvPr>
          <p:cNvSpPr txBox="1"/>
          <p:nvPr/>
        </p:nvSpPr>
        <p:spPr>
          <a:xfrm>
            <a:off x="153968" y="5062913"/>
            <a:ext cx="237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1. 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保证数据预处理流程正确，包括临床和影像数据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8770F58-E7F7-636B-477D-DCB7F95EABF1}"/>
              </a:ext>
            </a:extLst>
          </p:cNvPr>
          <p:cNvCxnSpPr>
            <a:cxnSpLocks/>
          </p:cNvCxnSpPr>
          <p:nvPr/>
        </p:nvCxnSpPr>
        <p:spPr>
          <a:xfrm flipH="1">
            <a:off x="6317067" y="1901490"/>
            <a:ext cx="1" cy="3210837"/>
          </a:xfrm>
          <a:prstGeom prst="straightConnector1">
            <a:avLst/>
          </a:prstGeom>
          <a:ln w="952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F67F20AB-5B6F-029A-CD8B-7E9211E73022}"/>
              </a:ext>
            </a:extLst>
          </p:cNvPr>
          <p:cNvSpPr txBox="1"/>
          <p:nvPr/>
        </p:nvSpPr>
        <p:spPr>
          <a:xfrm>
            <a:off x="5129042" y="5112327"/>
            <a:ext cx="2376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基于非影像数据建立预测模型</a:t>
            </a:r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pipeline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990A52F-C47E-33B8-4142-851A18C8F3DC}"/>
              </a:ext>
            </a:extLst>
          </p:cNvPr>
          <p:cNvCxnSpPr>
            <a:cxnSpLocks/>
            <a:stCxn id="41" idx="2"/>
            <a:endCxn id="87" idx="0"/>
          </p:cNvCxnSpPr>
          <p:nvPr/>
        </p:nvCxnSpPr>
        <p:spPr>
          <a:xfrm>
            <a:off x="4749772" y="4732975"/>
            <a:ext cx="0" cy="1067981"/>
          </a:xfrm>
          <a:prstGeom prst="straightConnector1">
            <a:avLst/>
          </a:prstGeom>
          <a:ln w="952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1374A69-15DC-6794-952B-3926CB55837B}"/>
              </a:ext>
            </a:extLst>
          </p:cNvPr>
          <p:cNvSpPr txBox="1"/>
          <p:nvPr/>
        </p:nvSpPr>
        <p:spPr>
          <a:xfrm>
            <a:off x="3561747" y="5800956"/>
            <a:ext cx="237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调研相关研究，提取不同的影像特征进行测试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716A95EA-EDB9-F6EE-33FB-3DB419408BBA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9345575" y="3732701"/>
            <a:ext cx="0" cy="2161209"/>
          </a:xfrm>
          <a:prstGeom prst="straightConnector1">
            <a:avLst/>
          </a:prstGeom>
          <a:ln w="952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D3D96DF0-ADD9-8E68-A085-97295C622ABA}"/>
              </a:ext>
            </a:extLst>
          </p:cNvPr>
          <p:cNvSpPr txBox="1"/>
          <p:nvPr/>
        </p:nvSpPr>
        <p:spPr>
          <a:xfrm>
            <a:off x="8157550" y="5893910"/>
            <a:ext cx="237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对于不同影像特征组合训练模型并测试，得到对应的模型表现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DC9CBA15-C23D-F0FC-0C70-61499893C44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10638818" y="3901978"/>
            <a:ext cx="1" cy="513220"/>
          </a:xfrm>
          <a:prstGeom prst="straightConnector1">
            <a:avLst/>
          </a:prstGeom>
          <a:ln w="9525">
            <a:prstDash val="dash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D7A2338B-4A83-18A1-1A17-B946EAD804F1}"/>
              </a:ext>
            </a:extLst>
          </p:cNvPr>
          <p:cNvSpPr txBox="1"/>
          <p:nvPr/>
        </p:nvSpPr>
        <p:spPr>
          <a:xfrm>
            <a:off x="9450793" y="4417900"/>
            <a:ext cx="2376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zh-CN" altLang="en-US" sz="1600" dirty="0">
                <a:solidFill>
                  <a:schemeClr val="bg1">
                    <a:lumMod val="75000"/>
                  </a:schemeClr>
                </a:solidFill>
              </a:rPr>
              <a:t>比较使用不同影像特征后的模型表现，从中挑选出最优特征，尝试解释其病理生理意义</a:t>
            </a:r>
            <a:endParaRPr lang="en-US" altLang="zh-CN" sz="1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8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Pipeline: Python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C46BE-4919-66D0-0BC4-693ADC5CAD07}"/>
              </a:ext>
            </a:extLst>
          </p:cNvPr>
          <p:cNvSpPr txBox="1"/>
          <p:nvPr/>
        </p:nvSpPr>
        <p:spPr>
          <a:xfrm>
            <a:off x="1161115" y="2696622"/>
            <a:ext cx="1728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CAT12 pipeline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784739-62D0-1EC2-57E7-FC468764652F}"/>
              </a:ext>
            </a:extLst>
          </p:cNvPr>
          <p:cNvCxnSpPr>
            <a:cxnSpLocks/>
          </p:cNvCxnSpPr>
          <p:nvPr/>
        </p:nvCxnSpPr>
        <p:spPr>
          <a:xfrm>
            <a:off x="4082784" y="1143000"/>
            <a:ext cx="0" cy="530975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F1072D0-DAF2-7F91-1953-D36EDE65CDB9}"/>
              </a:ext>
            </a:extLst>
          </p:cNvPr>
          <p:cNvCxnSpPr>
            <a:cxnSpLocks/>
          </p:cNvCxnSpPr>
          <p:nvPr/>
        </p:nvCxnSpPr>
        <p:spPr>
          <a:xfrm>
            <a:off x="8135273" y="1143000"/>
            <a:ext cx="0" cy="530975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2137A0-8118-E08F-7FA4-3BA6AC9C6077}"/>
              </a:ext>
            </a:extLst>
          </p:cNvPr>
          <p:cNvSpPr txBox="1"/>
          <p:nvPr/>
        </p:nvSpPr>
        <p:spPr>
          <a:xfrm>
            <a:off x="820923" y="1226127"/>
            <a:ext cx="230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Preprocessing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A6BE46-3CFD-BE6F-2EEC-14629A2D127D}"/>
              </a:ext>
            </a:extLst>
          </p:cNvPr>
          <p:cNvSpPr txBox="1"/>
          <p:nvPr/>
        </p:nvSpPr>
        <p:spPr>
          <a:xfrm>
            <a:off x="4740883" y="1226127"/>
            <a:ext cx="271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Feature extraction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96270-8B58-6ACC-9988-7925345A9A50}"/>
              </a:ext>
            </a:extLst>
          </p:cNvPr>
          <p:cNvSpPr txBox="1"/>
          <p:nvPr/>
        </p:nvSpPr>
        <p:spPr>
          <a:xfrm>
            <a:off x="9328587" y="1226127"/>
            <a:ext cx="16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Estimation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37A53C-2677-6E58-A8B8-E6B4B36E69D4}"/>
              </a:ext>
            </a:extLst>
          </p:cNvPr>
          <p:cNvSpPr txBox="1"/>
          <p:nvPr/>
        </p:nvSpPr>
        <p:spPr>
          <a:xfrm>
            <a:off x="452044" y="2026873"/>
            <a:ext cx="335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Nipype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: SPM, FSL, ANTs, CAT12 …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C0B774-4460-DDF3-9630-A4FAF92C87E6}"/>
              </a:ext>
            </a:extLst>
          </p:cNvPr>
          <p:cNvSpPr txBox="1"/>
          <p:nvPr/>
        </p:nvSpPr>
        <p:spPr>
          <a:xfrm>
            <a:off x="1161115" y="3731057"/>
            <a:ext cx="1728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Other pipelines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68989-54E4-97FC-4A35-291FADFAF13F}"/>
              </a:ext>
            </a:extLst>
          </p:cNvPr>
          <p:cNvSpPr txBox="1"/>
          <p:nvPr/>
        </p:nvSpPr>
        <p:spPr>
          <a:xfrm>
            <a:off x="1049120" y="4748862"/>
            <a:ext cx="21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Parameters tweak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9A5884-CE3E-8385-0D9B-F9DF50236FBA}"/>
              </a:ext>
            </a:extLst>
          </p:cNvPr>
          <p:cNvSpPr txBox="1"/>
          <p:nvPr/>
        </p:nvSpPr>
        <p:spPr>
          <a:xfrm>
            <a:off x="5307192" y="5972030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Config file(s)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BFE58A0-D17F-6041-7ACD-D3CF0C29E85A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rot="10800000">
            <a:off x="2130156" y="5148973"/>
            <a:ext cx="3177036" cy="10231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49E839F-1B0A-4531-FE14-43629D4EF7D7}"/>
              </a:ext>
            </a:extLst>
          </p:cNvPr>
          <p:cNvSpPr txBox="1"/>
          <p:nvPr/>
        </p:nvSpPr>
        <p:spPr>
          <a:xfrm>
            <a:off x="9374838" y="2696622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Tasks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5BD6B9-5F63-100C-6D71-18AAA78C9EB8}"/>
              </a:ext>
            </a:extLst>
          </p:cNvPr>
          <p:cNvSpPr txBox="1"/>
          <p:nvPr/>
        </p:nvSpPr>
        <p:spPr>
          <a:xfrm>
            <a:off x="9374838" y="3220369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Models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0FFB24-DD28-0911-1046-5C8FD5387026}"/>
              </a:ext>
            </a:extLst>
          </p:cNvPr>
          <p:cNvSpPr txBox="1"/>
          <p:nvPr/>
        </p:nvSpPr>
        <p:spPr>
          <a:xfrm>
            <a:off x="9374838" y="3744116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Metrics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458BC1-CCD1-FA13-1052-1E63287A3EE7}"/>
              </a:ext>
            </a:extLst>
          </p:cNvPr>
          <p:cNvSpPr txBox="1"/>
          <p:nvPr/>
        </p:nvSpPr>
        <p:spPr>
          <a:xfrm>
            <a:off x="5209349" y="2696622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GLCM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20F6DE-7F56-E608-3A82-2B6CFB354595}"/>
              </a:ext>
            </a:extLst>
          </p:cNvPr>
          <p:cNvSpPr txBox="1"/>
          <p:nvPr/>
        </p:nvSpPr>
        <p:spPr>
          <a:xfrm>
            <a:off x="5209349" y="3220369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PCA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E68909-6C91-1EBF-19F5-0E986E2A5A5D}"/>
              </a:ext>
            </a:extLst>
          </p:cNvPr>
          <p:cNvSpPr txBox="1"/>
          <p:nvPr/>
        </p:nvSpPr>
        <p:spPr>
          <a:xfrm>
            <a:off x="5209349" y="3744116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E4E392-B6EC-9A6B-F872-A851B4DC8125}"/>
              </a:ext>
            </a:extLst>
          </p:cNvPr>
          <p:cNvSpPr txBox="1"/>
          <p:nvPr/>
        </p:nvSpPr>
        <p:spPr>
          <a:xfrm>
            <a:off x="9118593" y="4748862"/>
            <a:ext cx="224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Hyper-parameters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4999DA-1ADB-BDAD-D522-F40A81C1690D}"/>
              </a:ext>
            </a:extLst>
          </p:cNvPr>
          <p:cNvSpPr txBox="1"/>
          <p:nvPr/>
        </p:nvSpPr>
        <p:spPr>
          <a:xfrm>
            <a:off x="5086016" y="4748862"/>
            <a:ext cx="21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Parameters tweak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62388E8-6447-DB24-66DB-0A53BF391088}"/>
              </a:ext>
            </a:extLst>
          </p:cNvPr>
          <p:cNvCxnSpPr>
            <a:cxnSpLocks/>
            <a:stCxn id="16" idx="3"/>
            <a:endCxn id="30" idx="2"/>
          </p:cNvCxnSpPr>
          <p:nvPr/>
        </p:nvCxnSpPr>
        <p:spPr>
          <a:xfrm flipV="1">
            <a:off x="7035548" y="5148972"/>
            <a:ext cx="3203468" cy="10231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7FABFC8-7AEE-CB9E-C2C0-47974DA9B309}"/>
              </a:ext>
            </a:extLst>
          </p:cNvPr>
          <p:cNvCxnSpPr>
            <a:stCxn id="16" idx="0"/>
            <a:endCxn id="32" idx="2"/>
          </p:cNvCxnSpPr>
          <p:nvPr/>
        </p:nvCxnSpPr>
        <p:spPr>
          <a:xfrm flipH="1" flipV="1">
            <a:off x="6167052" y="5148972"/>
            <a:ext cx="4318" cy="8230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54BC24D9-B269-400E-A992-B5D029B5C6A6}"/>
              </a:ext>
            </a:extLst>
          </p:cNvPr>
          <p:cNvSpPr/>
          <p:nvPr/>
        </p:nvSpPr>
        <p:spPr>
          <a:xfrm>
            <a:off x="3561886" y="2916135"/>
            <a:ext cx="1168973" cy="976745"/>
          </a:xfrm>
          <a:prstGeom prst="rightArrow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428FE5E9-CEB5-AA68-A4E6-DFA4380CFAF9}"/>
              </a:ext>
            </a:extLst>
          </p:cNvPr>
          <p:cNvSpPr/>
          <p:nvPr/>
        </p:nvSpPr>
        <p:spPr>
          <a:xfrm>
            <a:off x="7590098" y="2940627"/>
            <a:ext cx="1168973" cy="976745"/>
          </a:xfrm>
          <a:prstGeom prst="rightArrow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323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Pipeline: Preprocessing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98FC32-7650-580E-6E4D-B7B3A39F9F52}"/>
              </a:ext>
            </a:extLst>
          </p:cNvPr>
          <p:cNvSpPr txBox="1"/>
          <p:nvPr/>
        </p:nvSpPr>
        <p:spPr>
          <a:xfrm>
            <a:off x="959468" y="1372033"/>
            <a:ext cx="988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暂时仅通过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Nipype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库使用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CAT12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处理，但需要将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Voxel-based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分析自动化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其他处理方式后续探索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29E20-5B2D-CF80-2030-314F0B16FA74}"/>
              </a:ext>
            </a:extLst>
          </p:cNvPr>
          <p:cNvSpPr txBox="1"/>
          <p:nvPr/>
        </p:nvSpPr>
        <p:spPr>
          <a:xfrm>
            <a:off x="959468" y="3126010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Pipeline: Feature Extraction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94F07-4AC9-3F46-F771-1FE12BA1B387}"/>
              </a:ext>
            </a:extLst>
          </p:cNvPr>
          <p:cNvSpPr txBox="1"/>
          <p:nvPr/>
        </p:nvSpPr>
        <p:spPr>
          <a:xfrm>
            <a:off x="959468" y="4141323"/>
            <a:ext cx="9884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暂时仅使用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PCA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降维后体素特征，用于跑通整体流程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后续特征提取方式需要进一步查阅文献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07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Pipeline: Estimation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98FC32-7650-580E-6E4D-B7B3A39F9F52}"/>
              </a:ext>
            </a:extLst>
          </p:cNvPr>
          <p:cNvSpPr txBox="1"/>
          <p:nvPr/>
        </p:nvSpPr>
        <p:spPr>
          <a:xfrm>
            <a:off x="959468" y="1372033"/>
            <a:ext cx="9884541" cy="473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流程应包括：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数据拼接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Pandas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标准化等数据预处理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Scipy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统计分析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Scipy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数据集划分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Sklearn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模型训练、预测、评估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Sklearn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不同特征组合间比较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Scipy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先选择二分类任务及两种模型，以硬编码方式实现原型，后续将不同函数、配置信息拆分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1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927</Words>
  <Application>Microsoft Office PowerPoint</Application>
  <PresentationFormat>宽屏</PresentationFormat>
  <Paragraphs>117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Calibri Light</vt:lpstr>
      <vt:lpstr>Office 主题​​</vt:lpstr>
      <vt:lpstr>Office Theme</vt:lpstr>
      <vt:lpstr>Levodopa response clinical prediction: How much could we learn from neuroimaging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236</cp:revision>
  <dcterms:created xsi:type="dcterms:W3CDTF">2023-01-16T01:37:39Z</dcterms:created>
  <dcterms:modified xsi:type="dcterms:W3CDTF">2023-01-31T13:24:13Z</dcterms:modified>
</cp:coreProperties>
</file>