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3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9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ECD6D-9CEE-DC2C-744F-87B48B527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0855CB-0020-F766-BD87-5781FA602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0449F-45EE-5677-142D-5E43A648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66521-89BD-25FA-F270-4B7113E7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888DB-4CF6-8D4F-25CA-A13F688B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63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7AE5A-48EF-4C0B-52C0-3BDF6925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A2DD98-4A97-8532-E673-5F88DEED5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151FE-8403-D817-FA58-1E6C63C9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6FA53-A5B9-2B39-CC62-CAA7EF73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4FB4F-0C8E-B5F4-10C8-8EC3CD81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45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1F0FB7-D2DF-C7C0-81EE-017838885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2E8764-C645-7939-CFAA-B39561D1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E7359-B7D8-E07A-E2E6-19F3766C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50314-2E33-8D4E-2AA7-75E55394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48025-9F4D-1F5C-F10C-97086222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44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A0A0E-C3DA-9C4A-7DC5-FE5A4823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1FF6F-7915-901B-A1E2-104B92B0A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2BABD-458E-E82C-2F67-5A8F44FA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E7FDE-04FA-38EB-BF4D-313D5F5F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23A14-7BB6-6D0F-9D6A-58776CF4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58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B28CC-18AB-0324-317D-DE92659A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6CAE8-4CCF-AE4F-6FFB-4C497CFF9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0513A-F81F-88F0-E655-44A9234A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B19A5-492F-AE7D-B194-A14EAA2B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82A65-3547-8DF2-3D11-43D4E26C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94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D95EB-ECE1-06F7-FD19-53711260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B1866-F51E-44A0-9ACF-9BA4C21F4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C843CA-4B6B-552E-A20A-69D525905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5B766B-A411-7F75-BE46-84191DF0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318C1F-031C-DA4E-7D88-D8CD3203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80C1A6-D93A-001C-C7F1-27601CC0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78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44F02-FC66-6777-B7B0-6518AF64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F29D79-3742-C0DB-9041-BBC783949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CA6961-7FD7-5375-E9B2-CD230ED6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06F74F-17E8-443E-A1E7-75E107EE4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C1CECA-5F2A-799C-A82D-FFB13917A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B9F462-F818-FFE3-9869-1F921C78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12AD51-74A6-B198-89CC-A70848D1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25AA9D-2480-B353-02BE-C5730587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0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DD900-0CC8-6796-4A25-B95CBDC1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9C53E7-B788-6832-6076-D499A5AF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3CFD39-C772-A2C2-A339-A5681273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BDE1A8-F283-BFBB-90D1-AF6ECB1A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1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3857B8-54DC-3974-0546-4378DE8C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17E17C-6F9E-3F3D-3996-7DA9589B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31A175-DACD-3F7C-AE72-21E3CEC8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85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D6EF5-320C-A09F-4DDF-2EBED085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471DE-25FB-EE1F-E61A-39FFC8941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A3AA78-4B2C-4A44-63E4-BBE85AD67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9071DD-A61B-10A8-3FCC-98558EB9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880789-1ED9-6C35-0D3D-CBD22D8E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56E3A-36E6-1079-47D3-C8BA7D24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35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2863C-BA10-39E7-25DA-C448D2C2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F8BE71-C5B2-AA1D-17A5-678940B1A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BA21B2-7CB3-28E5-4AA1-86B4FFFB8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DB1C1A-5724-7449-3DCF-4FA26CBA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F1B44-CB0E-3B45-FB59-F6FAE720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30A90A-4130-C45E-B8E6-25042902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12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E0A429-9BE0-C50D-7FC1-5D1EBED7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BF134-C729-2EDD-3089-0ACCD230F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99644-9FA5-D989-27E4-C226F6A46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273E-891D-473E-943D-9327A318BFD0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148B8-0A6F-FCF7-2F2C-02FCCD1F8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1F64B-C759-A022-75B2-95A910ED4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7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65F166-86FF-18CC-E95C-8F1D8DBF0AFE}"/>
              </a:ext>
            </a:extLst>
          </p:cNvPr>
          <p:cNvSpPr txBox="1"/>
          <p:nvPr/>
        </p:nvSpPr>
        <p:spPr>
          <a:xfrm>
            <a:off x="959468" y="412249"/>
            <a:ext cx="241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35E127-25AB-75EB-C78F-EE5E65843079}"/>
              </a:ext>
            </a:extLst>
          </p:cNvPr>
          <p:cNvSpPr txBox="1"/>
          <p:nvPr/>
        </p:nvSpPr>
        <p:spPr>
          <a:xfrm>
            <a:off x="966093" y="1803724"/>
            <a:ext cx="7945994" cy="331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979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65F166-86FF-18CC-E95C-8F1D8DBF0AFE}"/>
              </a:ext>
            </a:extLst>
          </p:cNvPr>
          <p:cNvSpPr txBox="1"/>
          <p:nvPr/>
        </p:nvSpPr>
        <p:spPr>
          <a:xfrm>
            <a:off x="959468" y="126500"/>
            <a:ext cx="1036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diagnosis and imaging biomarkers of Parkinson’s disease via iterative canonical correlation analysis based feature selection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C47666-9EC0-D27B-5312-EAC4928A2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83" y="834386"/>
            <a:ext cx="7970936" cy="582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48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65F166-86FF-18CC-E95C-8F1D8DBF0AFE}"/>
              </a:ext>
            </a:extLst>
          </p:cNvPr>
          <p:cNvSpPr txBox="1"/>
          <p:nvPr/>
        </p:nvSpPr>
        <p:spPr>
          <a:xfrm>
            <a:off x="839975" y="126500"/>
            <a:ext cx="10870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of large-scale structural covariance networks from grey matter volume for Parkinson’s disease classification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65F000-1823-36AC-A7CD-A2ED18E21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7" y="782912"/>
            <a:ext cx="9484268" cy="601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65F166-86FF-18CC-E95C-8F1D8DBF0AFE}"/>
              </a:ext>
            </a:extLst>
          </p:cNvPr>
          <p:cNvSpPr txBox="1"/>
          <p:nvPr/>
        </p:nvSpPr>
        <p:spPr>
          <a:xfrm>
            <a:off x="959468" y="126500"/>
            <a:ext cx="1036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PPMI MRI scans with voxel-based morphometry and machine learning to assist in the diagnosis of Parkinson’s disease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ED79D0-6288-FC38-5B7A-E901B1F66AA2}"/>
              </a:ext>
            </a:extLst>
          </p:cNvPr>
          <p:cNvSpPr txBox="1"/>
          <p:nvPr/>
        </p:nvSpPr>
        <p:spPr>
          <a:xfrm>
            <a:off x="959468" y="941247"/>
            <a:ext cx="989903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2020, Computer Methods and Programs in Biomedicine, 7.0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诊断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Male/Female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分别预测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方法描述比较详细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T1 (PPMI)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VBM -- ROI -- Features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First-order: average, central moments, entropy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Second-order: GLCM based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PCA + Wrappers Feature Subset Selection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Wrappers Feature Subset Selection: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根据相关性添加新特征，同时去除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insignificant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特征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(How to evaluate significance using complex models)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Logistic, RF, NB, Bayes Network, KNN, MLP, SVM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10-fold cv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Logistic, RF, NB, Bayes Network, KNN, MLP, SVM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Regions with the most selected features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特征没有用到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检测的贡献不同</a:t>
            </a:r>
          </a:p>
        </p:txBody>
      </p:sp>
    </p:spTree>
    <p:extLst>
      <p:ext uri="{BB962C8B-B14F-4D97-AF65-F5344CB8AC3E}">
        <p14:creationId xmlns:p14="http://schemas.microsoft.com/office/powerpoint/2010/main" val="317705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65F166-86FF-18CC-E95C-8F1D8DBF0AFE}"/>
              </a:ext>
            </a:extLst>
          </p:cNvPr>
          <p:cNvSpPr txBox="1"/>
          <p:nvPr/>
        </p:nvSpPr>
        <p:spPr>
          <a:xfrm>
            <a:off x="959468" y="412249"/>
            <a:ext cx="7634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603FD5-DE5F-85B7-1201-08B0A5BF3D78}"/>
              </a:ext>
            </a:extLst>
          </p:cNvPr>
          <p:cNvSpPr txBox="1"/>
          <p:nvPr/>
        </p:nvSpPr>
        <p:spPr>
          <a:xfrm>
            <a:off x="966093" y="1803724"/>
            <a:ext cx="9975534" cy="331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Strucutre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(T1) Specific Feature Extraction</a:t>
            </a:r>
          </a:p>
          <a:p>
            <a:pPr marL="1200150" lvl="1" indent="-742950">
              <a:lnSpc>
                <a:spcPct val="150000"/>
              </a:lnSpc>
              <a:buAutoNum type="arabicPeriod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N=6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Feature Extraction</a:t>
            </a:r>
          </a:p>
          <a:p>
            <a:pPr marL="1200150" lvl="1" indent="-742950">
              <a:lnSpc>
                <a:spcPct val="150000"/>
              </a:lnSpc>
              <a:buAutoNum type="arabicPeriod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N=4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379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65F166-86FF-18CC-E95C-8F1D8DBF0AFE}"/>
              </a:ext>
            </a:extLst>
          </p:cNvPr>
          <p:cNvSpPr txBox="1"/>
          <p:nvPr/>
        </p:nvSpPr>
        <p:spPr>
          <a:xfrm>
            <a:off x="839975" y="126500"/>
            <a:ext cx="10870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nested patch-based feature extraction model for automated Parkinson’s Disease symptom classification using MRI images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3F214B-88D0-B0A9-4298-8611A5FA0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97" y="893618"/>
            <a:ext cx="7296878" cy="59799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C43B309-49B3-CF32-AF85-EA1167D40F74}"/>
              </a:ext>
            </a:extLst>
          </p:cNvPr>
          <p:cNvSpPr txBox="1"/>
          <p:nvPr/>
        </p:nvSpPr>
        <p:spPr>
          <a:xfrm>
            <a:off x="8224405" y="1034770"/>
            <a:ext cx="32939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slice?</a:t>
            </a:r>
          </a:p>
          <a:p>
            <a:pPr marL="342900" indent="-34290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Center?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493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65F166-86FF-18CC-E95C-8F1D8DBF0AFE}"/>
              </a:ext>
            </a:extLst>
          </p:cNvPr>
          <p:cNvSpPr txBox="1"/>
          <p:nvPr/>
        </p:nvSpPr>
        <p:spPr>
          <a:xfrm>
            <a:off x="839975" y="126500"/>
            <a:ext cx="10870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radiomics models based on 18F-FDG hybrid PET/MRI for distinguishing between Parkinson’s disease and multiple system atrophy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F8BA8C-9563-B635-5ABD-6056BDFB6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9" y="923223"/>
            <a:ext cx="10451142" cy="593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0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65F166-86FF-18CC-E95C-8F1D8DBF0AFE}"/>
              </a:ext>
            </a:extLst>
          </p:cNvPr>
          <p:cNvSpPr txBox="1"/>
          <p:nvPr/>
        </p:nvSpPr>
        <p:spPr>
          <a:xfrm>
            <a:off x="839975" y="126500"/>
            <a:ext cx="10870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Substantia Nigra Radiomics Feature Extraction of Parkinson’s Disease Based on Magnitude Images of Susceptibility-Weighted Imaging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134B4A-3BA6-65C1-4BAA-BA153647F217}"/>
              </a:ext>
            </a:extLst>
          </p:cNvPr>
          <p:cNvSpPr txBox="1"/>
          <p:nvPr/>
        </p:nvSpPr>
        <p:spPr>
          <a:xfrm>
            <a:off x="959468" y="1424422"/>
            <a:ext cx="989903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2021, Frontiers in Neuroscience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诊断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SWI (In SWI, the magnitude image can be acquired directly and has been an easy applicable diagnostic tool for nigral degeneration in PD)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slices of the SN ROI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Histogram features (n=42)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Form factor features (n=15)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3. GLCM features (n=154)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4. Run length matrix features (n=180)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5. Gray level size zone matrix (GLSZM) features (n=11)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特征筛选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mRMR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LASSO -- 16 features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LASSO logistic, RF,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svmLinear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svmRadial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KNN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100-fold leave group-out cross-validation (LGOCV)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024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65F166-86FF-18CC-E95C-8F1D8DBF0AFE}"/>
              </a:ext>
            </a:extLst>
          </p:cNvPr>
          <p:cNvSpPr txBox="1"/>
          <p:nvPr/>
        </p:nvSpPr>
        <p:spPr>
          <a:xfrm>
            <a:off x="839975" y="126500"/>
            <a:ext cx="10870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and machine learning methods for optimal identification and prediction of subtypes in Parkinson’s disease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134B4A-3BA6-65C1-4BAA-BA153647F217}"/>
              </a:ext>
            </a:extLst>
          </p:cNvPr>
          <p:cNvSpPr txBox="1"/>
          <p:nvPr/>
        </p:nvSpPr>
        <p:spPr>
          <a:xfrm>
            <a:off x="959468" y="1299735"/>
            <a:ext cx="989903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2021, Computer Methods and Programs in Biomedicine, 7.0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分型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SPECT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HMLS (hybrid machine learning system): predictor algorithms linked with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faeture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selector algorithms (FSAs)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Most machine learning algorithms cannot accurately work with a high dimensional dataset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2 stages: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(subtype identification): After dimensionality reduction (PCA), cluster the data via the K-Means algorithm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(subtype prediction): FSAs to rank features, and each sequential combination selected by FSAs is assessed using multiple classifiers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Feature extraction algorithm (FEA): PCA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Clustering algorithm: KMA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algorithms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(FSAs): ILFS,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ReliefA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LLBCFS, UMCFS, UDFSA, CSFA, FSASL, UFSOL, LASSO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Classification algorithms: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7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65F166-86FF-18CC-E95C-8F1D8DBF0AFE}"/>
              </a:ext>
            </a:extLst>
          </p:cNvPr>
          <p:cNvSpPr txBox="1"/>
          <p:nvPr/>
        </p:nvSpPr>
        <p:spPr>
          <a:xfrm>
            <a:off x="959468" y="412249"/>
            <a:ext cx="7634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&amp; Feature Extraction</a:t>
            </a:r>
          </a:p>
        </p:txBody>
      </p:sp>
      <p:pic>
        <p:nvPicPr>
          <p:cNvPr id="3" name="图片 2" descr="图片包含 图示&#10;&#10;描述已自动生成">
            <a:extLst>
              <a:ext uri="{FF2B5EF4-FFF2-40B4-BE49-F238E27FC236}">
                <a16:creationId xmlns:a16="http://schemas.microsoft.com/office/drawing/2014/main" id="{F99093D3-D966-7C5E-05E4-92AEDD1C5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2519"/>
            <a:ext cx="12192000" cy="401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3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65F166-86FF-18CC-E95C-8F1D8DBF0AFE}"/>
              </a:ext>
            </a:extLst>
          </p:cNvPr>
          <p:cNvSpPr txBox="1"/>
          <p:nvPr/>
        </p:nvSpPr>
        <p:spPr>
          <a:xfrm>
            <a:off x="959468" y="412249"/>
            <a:ext cx="7634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EA2668-A4CA-ED8F-F9BE-B6DC420EB0F5}"/>
              </a:ext>
            </a:extLst>
          </p:cNvPr>
          <p:cNvSpPr txBox="1"/>
          <p:nvPr/>
        </p:nvSpPr>
        <p:spPr>
          <a:xfrm>
            <a:off x="966092" y="1346528"/>
            <a:ext cx="106509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features (using FSL, SPM…)</a:t>
            </a:r>
          </a:p>
          <a:p>
            <a:pPr marL="1200150" lvl="1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Volume, cortical thickness</a:t>
            </a:r>
          </a:p>
          <a:p>
            <a:pPr marL="1200150" lvl="1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</a:p>
          <a:p>
            <a:pPr marL="742950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Texture features (using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PyRadiomics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00150" lvl="1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First-order: average, central moments, entropy</a:t>
            </a:r>
          </a:p>
          <a:p>
            <a:pPr marL="1200150" lvl="1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Second-order: GLCM, GLSZM, run length matrix</a:t>
            </a:r>
          </a:p>
          <a:p>
            <a:pPr marL="742950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features</a:t>
            </a:r>
          </a:p>
          <a:p>
            <a:pPr marL="1200150" lvl="1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raw voxels or features above</a:t>
            </a:r>
          </a:p>
          <a:p>
            <a:pPr marL="1200150" lvl="1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PCA, ICA based methods</a:t>
            </a:r>
          </a:p>
          <a:p>
            <a:pPr marL="1200150" lvl="1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features with reduced dimensionality</a:t>
            </a:r>
          </a:p>
        </p:txBody>
      </p:sp>
    </p:spTree>
    <p:extLst>
      <p:ext uri="{BB962C8B-B14F-4D97-AF65-F5344CB8AC3E}">
        <p14:creationId xmlns:p14="http://schemas.microsoft.com/office/powerpoint/2010/main" val="186854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65F166-86FF-18CC-E95C-8F1D8DBF0AFE}"/>
              </a:ext>
            </a:extLst>
          </p:cNvPr>
          <p:cNvSpPr txBox="1"/>
          <p:nvPr/>
        </p:nvSpPr>
        <p:spPr>
          <a:xfrm>
            <a:off x="959468" y="412249"/>
            <a:ext cx="7634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603FD5-DE5F-85B7-1201-08B0A5BF3D78}"/>
              </a:ext>
            </a:extLst>
          </p:cNvPr>
          <p:cNvSpPr txBox="1"/>
          <p:nvPr/>
        </p:nvSpPr>
        <p:spPr>
          <a:xfrm>
            <a:off x="966092" y="1803724"/>
            <a:ext cx="104431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methods</a:t>
            </a:r>
          </a:p>
          <a:p>
            <a:pPr lvl="1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mRMR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最大相关和最小冗余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NCA,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ReliefF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eriod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methods</a:t>
            </a:r>
          </a:p>
          <a:p>
            <a:pPr lvl="1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T-test, Chi2</a:t>
            </a:r>
          </a:p>
          <a:p>
            <a:pPr marL="742950" indent="-742950">
              <a:buAutoNum type="arabicPeriod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Regression/Classification models</a:t>
            </a:r>
          </a:p>
          <a:p>
            <a:pPr lvl="1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LASSO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42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65F166-86FF-18CC-E95C-8F1D8DBF0AFE}"/>
              </a:ext>
            </a:extLst>
          </p:cNvPr>
          <p:cNvSpPr txBox="1"/>
          <p:nvPr/>
        </p:nvSpPr>
        <p:spPr>
          <a:xfrm>
            <a:off x="959468" y="412249"/>
            <a:ext cx="7634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603FD5-DE5F-85B7-1201-08B0A5BF3D78}"/>
              </a:ext>
            </a:extLst>
          </p:cNvPr>
          <p:cNvSpPr txBox="1"/>
          <p:nvPr/>
        </p:nvSpPr>
        <p:spPr>
          <a:xfrm>
            <a:off x="966093" y="1803724"/>
            <a:ext cx="9975534" cy="331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(T1) Specific Feature Extraction</a:t>
            </a:r>
          </a:p>
          <a:p>
            <a:pPr marL="1200150" lvl="1" indent="-742950">
              <a:lnSpc>
                <a:spcPct val="150000"/>
              </a:lnSpc>
              <a:buAutoNum type="arabicPeriod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N=6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Feature Extraction</a:t>
            </a:r>
          </a:p>
          <a:p>
            <a:pPr marL="1200150" lvl="1" indent="-742950">
              <a:lnSpc>
                <a:spcPct val="150000"/>
              </a:lnSpc>
              <a:buAutoNum type="arabicPeriod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N=4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31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65F166-86FF-18CC-E95C-8F1D8DBF0AFE}"/>
              </a:ext>
            </a:extLst>
          </p:cNvPr>
          <p:cNvSpPr txBox="1"/>
          <p:nvPr/>
        </p:nvSpPr>
        <p:spPr>
          <a:xfrm>
            <a:off x="959468" y="126500"/>
            <a:ext cx="1036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Textural, Morphological and Statistical Analysis of Voxel of Interests in 3T MRI Scans for the Detection of Parkinson’s Disease Using Artificial Neural Networks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889758-4EDD-151F-821B-2BC7E8DB3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21" y="834386"/>
            <a:ext cx="5984593" cy="573786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ED79D0-6288-FC38-5B7A-E901B1F66AA2}"/>
              </a:ext>
            </a:extLst>
          </p:cNvPr>
          <p:cNvSpPr txBox="1"/>
          <p:nvPr/>
        </p:nvSpPr>
        <p:spPr>
          <a:xfrm>
            <a:off x="7372350" y="1076330"/>
            <a:ext cx="41940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feature elimination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greedy optimization algorithm which aims to find the best performing feature subset. It repeatedly creates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keeps aside the best or the worst performing feature at each iteration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until all the features are exhausted. It then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ranks the features based on the order of their elimination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B1D072-1D3D-FD5B-B0E6-F6B2873955D4}"/>
              </a:ext>
            </a:extLst>
          </p:cNvPr>
          <p:cNvSpPr txBox="1"/>
          <p:nvPr/>
        </p:nvSpPr>
        <p:spPr>
          <a:xfrm>
            <a:off x="7372350" y="4131117"/>
            <a:ext cx="419403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ROIs: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caudate nucleus, putamen, globus pallidus internus and externus (GPi &amp; GPe), thalamus, STN, substantia nigra (SN), and red nucleus (RN)</a:t>
            </a:r>
          </a:p>
        </p:txBody>
      </p:sp>
    </p:spTree>
    <p:extLst>
      <p:ext uri="{BB962C8B-B14F-4D97-AF65-F5344CB8AC3E}">
        <p14:creationId xmlns:p14="http://schemas.microsoft.com/office/powerpoint/2010/main" val="410976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65F166-86FF-18CC-E95C-8F1D8DBF0AFE}"/>
              </a:ext>
            </a:extLst>
          </p:cNvPr>
          <p:cNvSpPr txBox="1"/>
          <p:nvPr/>
        </p:nvSpPr>
        <p:spPr>
          <a:xfrm>
            <a:off x="959468" y="126500"/>
            <a:ext cx="1036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based feature extraction for differential diagnosis of neurodegenerative diseases: A case study on early-stage diagnosis of Parkinson disease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7099A8-C9CE-4C93-3C7E-8A0D2E545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6184"/>
            <a:ext cx="12192000" cy="538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5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65F166-86FF-18CC-E95C-8F1D8DBF0AFE}"/>
              </a:ext>
            </a:extLst>
          </p:cNvPr>
          <p:cNvSpPr txBox="1"/>
          <p:nvPr/>
        </p:nvSpPr>
        <p:spPr>
          <a:xfrm>
            <a:off x="959468" y="126500"/>
            <a:ext cx="1036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for Diagnosis of Parkinson’s Disease Using Multiple Structural Magnetic Resonance Imaging Features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959CCC-3BCD-7912-86F9-D9538920A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7" y="1136956"/>
            <a:ext cx="7958552" cy="549244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AEFBDDE-1B1F-6171-E544-89800CA66E26}"/>
              </a:ext>
            </a:extLst>
          </p:cNvPr>
          <p:cNvSpPr txBox="1"/>
          <p:nvPr/>
        </p:nvSpPr>
        <p:spPr>
          <a:xfrm>
            <a:off x="8224405" y="1034770"/>
            <a:ext cx="403167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absolute and relative value of the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whole volume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cerebellum (including the bilateral Lobule I-II, III, IV, V, VI, Crus I, Crus II, VIIB, VIIIA, VIIIB, IX, and X), and the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subcortical volume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(including the bilateral caudate nucleus, putamen, thalamus, globus pallidus, hippocampus, amygdala, nucleus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accumbens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lateral ventricles) .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(evaluate the asymmetry degree of the aforementioned structures in the left and right hemispheres).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quantitatively assess the degree of gyrification at the vertex level, which represents the ratio of the area of the cortex located within folded regions to the total surface area.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LFD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provide a quantitative description of structural complexity in the cerebral cortex, which could be a combination of sulcal depth, the frequency of cortical folding, and the convolution of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gyral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shape.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the linear distance from the inner surface of the brain (pia mater) to the outer surface based on the Euclidean distance.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85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65F166-86FF-18CC-E95C-8F1D8DBF0AFE}"/>
              </a:ext>
            </a:extLst>
          </p:cNvPr>
          <p:cNvSpPr txBox="1"/>
          <p:nvPr/>
        </p:nvSpPr>
        <p:spPr>
          <a:xfrm>
            <a:off x="959468" y="126500"/>
            <a:ext cx="1036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for Diagnosis of Parkinson’s Disease Using Multiple Structural Magnetic Resonance Imaging Features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1DF69C-AB09-7695-0BF8-F03512281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22" y="834386"/>
            <a:ext cx="10361428" cy="582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7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1057</Words>
  <Application>Microsoft Office PowerPoint</Application>
  <PresentationFormat>宽屏</PresentationFormat>
  <Paragraphs>90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Junyi Yan</dc:creator>
  <cp:lastModifiedBy>Junyi Yan</cp:lastModifiedBy>
  <cp:revision>49</cp:revision>
  <dcterms:created xsi:type="dcterms:W3CDTF">2023-02-14T11:14:05Z</dcterms:created>
  <dcterms:modified xsi:type="dcterms:W3CDTF">2023-02-15T05:10:20Z</dcterms:modified>
</cp:coreProperties>
</file>