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6" r:id="rId5"/>
    <p:sldId id="267" r:id="rId6"/>
    <p:sldId id="269" r:id="rId7"/>
    <p:sldId id="271" r:id="rId8"/>
    <p:sldId id="273" r:id="rId9"/>
    <p:sldId id="272" r:id="rId10"/>
    <p:sldId id="268" r:id="rId11"/>
    <p:sldId id="270" r:id="rId12"/>
    <p:sldId id="274" r:id="rId13"/>
    <p:sldId id="264" r:id="rId14"/>
    <p:sldId id="275" r:id="rId15"/>
    <p:sldId id="265" r:id="rId16"/>
    <p:sldId id="258" r:id="rId17"/>
    <p:sldId id="257" r:id="rId18"/>
    <p:sldId id="263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D1F85-501D-6E62-1111-BDE66B19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2CC5A3-CF78-7944-80E1-21D8834CC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F7FEBA-26D0-90CE-BE7E-C63FC1F1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D2A231-F65B-20BB-4809-883DCC2A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E7D776-9A7E-C739-F364-DD99C531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A00E-BA51-0CFE-ED08-71E4A7A1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749FB0-4CDA-E0A5-C816-899D77CEE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00E85F-4191-A6F3-9A09-6DBB3716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42DF8-02D2-E429-14C4-9A795EBF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CCBF2-3884-D180-1790-A4AD00C6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58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4EB445-6A1F-3012-DDD7-D5827833C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B9DCBD-B94E-89DE-E44D-F97498C77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97703-9846-4F71-8819-65AFC9B8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FD81D-FED2-BCDE-AC60-BC452236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0E648F-9213-0079-127D-2F6C7806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189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CD6D-9CEE-DC2C-744F-87B48B527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0855CB-0020-F766-BD87-5781FA602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0449F-45EE-5677-142D-5E43A648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C66521-89BD-25FA-F270-4B7113E7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888DB-4CF6-8D4F-25CA-A13F688B7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454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A0A0E-C3DA-9C4A-7DC5-FE5A4823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B1FF6F-7915-901B-A1E2-104B92B0A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2BABD-458E-E82C-2F67-5A8F44FA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0E7FDE-04FA-38EB-BF4D-313D5F5F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23A14-7BB6-6D0F-9D6A-58776CF4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79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B28CC-18AB-0324-317D-DE92659A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E6CAE8-4CCF-AE4F-6FFB-4C497CFF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0513A-F81F-88F0-E655-44A9234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19A5-492F-AE7D-B194-A14EAA2B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82A65-3547-8DF2-3D11-43D4E26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100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D95EB-ECE1-06F7-FD19-53711260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B1866-F51E-44A0-9ACF-9BA4C21F4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843CA-4B6B-552E-A20A-69D52590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B766B-A411-7F75-BE46-84191DF0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318C1F-031C-DA4E-7D88-D8CD3203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80C1A6-D93A-001C-C7F1-27601CC0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75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44F02-FC66-6777-B7B0-6518AF649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29D79-3742-C0DB-9041-BBC783949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CA6961-7FD7-5375-E9B2-CD230ED6A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06F74F-17E8-443E-A1E7-75E107EE4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1CECA-5F2A-799C-A82D-FFB13917A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B9F462-F818-FFE3-9869-1F921C78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812AD51-74A6-B198-89CC-A70848D1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25AA9D-2480-B353-02BE-C5730587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87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DD900-0CC8-6796-4A25-B95CBDC1C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9C53E7-B788-6832-6076-D499A5AF8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3CFD39-C772-A2C2-A339-A5681273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BDE1A8-F283-BFBB-90D1-AF6ECB1A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6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3857B8-54DC-3974-0546-4378DE8C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17E17C-6F9E-3F3D-3996-7DA9589BB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1A175-DACD-3F7C-AE72-21E3CEC8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341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D6EF5-320C-A09F-4DDF-2EBED085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471DE-25FB-EE1F-E61A-39FFC894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A3AA78-4B2C-4A44-63E4-BBE85AD6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9071DD-A61B-10A8-3FCC-98558EB9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880789-1ED9-6C35-0D3D-CBD22D8E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56E3A-36E6-1079-47D3-C8BA7D2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58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ADD47-A983-4904-EF3D-D7A7F94C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1B557-7D98-3B3E-8478-EE15AA93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3C733-8DD9-766F-E231-7FB014DE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9C04C-4D38-913C-8C21-EBF752E24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6D66A7-82A4-81EA-7A53-002AF01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863C-BA10-39E7-25DA-C448D2C2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F8BE71-C5B2-AA1D-17A5-678940B1A1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BA21B2-7CB3-28E5-4AA1-86B4FFFB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DB1C1A-5724-7449-3DCF-4FA26CBA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8F1B44-CB0E-3B45-FB59-F6FAE720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0A90A-4130-C45E-B8E6-250429024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3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7AE5A-48EF-4C0B-52C0-3BDF6925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2DD98-4A97-8532-E673-5F88DEED5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151FE-8403-D817-FA58-1E6C63C9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F6FA53-A5B9-2B39-CC62-CAA7EF73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34FB4F-0C8E-B5F4-10C8-8EC3CD81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81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1F0FB7-D2DF-C7C0-81EE-017838885E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2E8764-C645-7939-CFAA-B39561D12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CE7359-B7D8-E07A-E2E6-19F3766C0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950314-2E33-8D4E-2AA7-75E55394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48025-9F4D-1F5C-F10C-97086222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89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D58A9-1099-9D13-5902-88314D7F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43F80-A1CF-6620-F87A-9369DD882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44779-7646-AB1F-D1AD-AD979D432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D04A0-51E2-4BC4-A919-A3CBC4FF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03F63-B190-099C-5021-D5D9F41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4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C3D5B-E060-C5C2-1EE7-B61CFEE8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6F1BFD-3886-F1DF-E8EB-2C40EF297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8DF7A2-4887-50B8-DEB6-A4F9D37D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497BA-6CD5-E716-3C9D-F2A80992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32BB1-ABD8-D812-240E-BE4997FB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3F8088-09F1-9AE7-1617-5B8A188C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9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51C96-731C-BDA0-9E89-BF9BFB9B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B45D60-E972-EAF1-8EF9-8E65C04D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F78E28-966B-258F-DC9D-068AC02F3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6D9900-3A3E-B7E7-5000-E2610DABD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D371B0-A54E-735D-E134-9725E925E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51676C-6C7B-7313-FA56-30407D64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137E5-CB28-4FF9-892A-DC33FFD9E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ABB05-5A9C-14B2-94A9-7CACD629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40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5F7F2-7CBE-4ADD-B8E1-543AA92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2A9AC5-9143-DF55-643D-C94322F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FEFD06-5643-C776-6E71-33BA2935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65621B-84D9-3DD3-1190-AA913B74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8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A4069F-FEFE-FEA5-6684-F23044DB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A3C472-7099-FAED-E6AD-DBCA49CB7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3DB43D-D014-9215-FF73-5169CB64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29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2C779-1C84-036F-2A2D-AEB8B90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D5276-3A7B-E076-317E-1E02A172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81B204-3F04-0E6F-872B-703D649C5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35462D-D709-C086-1E4B-615A4AAA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B4849-D0DF-85E8-DBD5-6E43CA02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E3268F-7FF7-D4CA-ADCA-9A026879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7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61C21C-4D90-B06A-D4C3-41C27243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5E4A6-8E80-3670-4682-F164FC9FC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23DCA7-4D12-0B48-25D9-2AC0E76C2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3E4EEE-7BF0-EDF5-F414-305DB79F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4B1E91-C8ED-33B1-AFDD-AA79D729D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87744B-3DCA-1678-3BD8-DCA31ED4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3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4B8E03-257B-C0B9-0D3F-F9EBE0B2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2B88E-4A35-511B-661D-8EC34DE73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15C1E-1E4F-C056-412C-B0E66F023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0431-B350-42E9-96A5-A07B551460A1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21D34-53B1-67BC-85C8-BE0EC056F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D7B35-E7BA-2CAF-46FF-913E3FE18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025AF-6C20-4741-9540-4643E36BA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3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E0A429-9BE0-C50D-7FC1-5D1EBED7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BF134-C729-2EDD-3089-0ACCD230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899644-9FA5-D989-27E4-C226F6A46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F273E-891D-473E-943D-9327A318BFD0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2148B8-0A6F-FCF7-2F2C-02FCCD1F8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D1F64B-C759-A022-75B2-95A910ED4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432C5-D75B-4F7A-8326-F65D6B638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4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35E127-25AB-75EB-C78F-EE5E65843079}"/>
              </a:ext>
            </a:extLst>
          </p:cNvPr>
          <p:cNvSpPr txBox="1"/>
          <p:nvPr/>
        </p:nvSpPr>
        <p:spPr>
          <a:xfrm>
            <a:off x="959467" y="1565185"/>
            <a:ext cx="7945994" cy="3316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Preprocessing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Extraction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Feature Selection</a:t>
            </a:r>
          </a:p>
          <a:p>
            <a:pPr marL="742950" marR="0" lvl="0" indent="-7429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Classification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B047C0-16ED-6839-6CEC-3C760D73BF93}"/>
              </a:ext>
            </a:extLst>
          </p:cNvPr>
          <p:cNvSpPr txBox="1"/>
          <p:nvPr/>
        </p:nvSpPr>
        <p:spPr>
          <a:xfrm>
            <a:off x="344555" y="212035"/>
            <a:ext cx="4053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Procedures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79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678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Selection (N=11)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FD457-4A1B-E272-4D21-7E89964A9C51}"/>
              </a:ext>
            </a:extLst>
          </p:cNvPr>
          <p:cNvSpPr txBox="1"/>
          <p:nvPr/>
        </p:nvSpPr>
        <p:spPr>
          <a:xfrm>
            <a:off x="874437" y="1482569"/>
            <a:ext cx="10443125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LASSO: 6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PCA:3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Pearson’s Correlation Coefficient: 2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NCA, Chi2,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ReliefF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ReliefA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t-test, ILFS, LLBCFS, UMCFS, MDFSA, CSFA, FSASL, UFSOL …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76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ROIs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771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7748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Pipeline: Radiomic Features +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207928" y="2844224"/>
            <a:ext cx="10246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PPMI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FAE538A-8157-FC9D-13E5-5E621E6C6FC1}"/>
              </a:ext>
            </a:extLst>
          </p:cNvPr>
          <p:cNvSpPr txBox="1"/>
          <p:nvPr/>
        </p:nvSpPr>
        <p:spPr>
          <a:xfrm>
            <a:off x="1579814" y="1470704"/>
            <a:ext cx="10823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sex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6C9AB9-63CC-288E-581E-C7408B60E0FC}"/>
              </a:ext>
            </a:extLst>
          </p:cNvPr>
          <p:cNvSpPr txBox="1"/>
          <p:nvPr/>
        </p:nvSpPr>
        <p:spPr>
          <a:xfrm>
            <a:off x="1579814" y="2690336"/>
            <a:ext cx="199125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u3,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duration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2C2DD8-57D2-BF9E-79C9-F7008304EB56}"/>
              </a:ext>
            </a:extLst>
          </p:cNvPr>
          <p:cNvSpPr txBox="1"/>
          <p:nvPr/>
        </p:nvSpPr>
        <p:spPr>
          <a:xfrm>
            <a:off x="1579814" y="3913041"/>
            <a:ext cx="119295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radiomics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256769-747B-6F95-157B-27938D4262D7}"/>
              </a:ext>
            </a:extLst>
          </p:cNvPr>
          <p:cNvSpPr txBox="1"/>
          <p:nvPr/>
        </p:nvSpPr>
        <p:spPr>
          <a:xfrm>
            <a:off x="1557729" y="5090418"/>
            <a:ext cx="12362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7B9C6F51-9301-6CCF-B4A2-D14251D0452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5400000">
            <a:off x="2002879" y="4917006"/>
            <a:ext cx="346380" cy="4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968CA24-4AC9-54FB-51C3-407168FD745A}"/>
              </a:ext>
            </a:extLst>
          </p:cNvPr>
          <p:cNvSpPr txBox="1"/>
          <p:nvPr/>
        </p:nvSpPr>
        <p:spPr>
          <a:xfrm>
            <a:off x="4349900" y="4998087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A9D8BF3-582F-68C3-F2B7-8138B2F3BEB7}"/>
              </a:ext>
            </a:extLst>
          </p:cNvPr>
          <p:cNvSpPr txBox="1"/>
          <p:nvPr/>
        </p:nvSpPr>
        <p:spPr>
          <a:xfrm>
            <a:off x="5339768" y="4998087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5D4792-823C-6D44-3BC3-6BB8531C062C}"/>
              </a:ext>
            </a:extLst>
          </p:cNvPr>
          <p:cNvSpPr txBox="1"/>
          <p:nvPr/>
        </p:nvSpPr>
        <p:spPr>
          <a:xfrm>
            <a:off x="7319504" y="4998086"/>
            <a:ext cx="112402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 … 49]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C1F83BE-3055-A8C2-4080-F88BA3A5AF5F}"/>
              </a:ext>
            </a:extLst>
          </p:cNvPr>
          <p:cNvSpPr txBox="1"/>
          <p:nvPr/>
        </p:nvSpPr>
        <p:spPr>
          <a:xfrm>
            <a:off x="6329636" y="4998086"/>
            <a:ext cx="8034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[…]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EB90C74-8063-5089-4A94-2788F3C7C1E5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4193524" y="5413584"/>
            <a:ext cx="15637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776BA4D-FAF6-4D8C-BB63-03CC54E8D1B9}"/>
              </a:ext>
            </a:extLst>
          </p:cNvPr>
          <p:cNvGrpSpPr/>
          <p:nvPr/>
        </p:nvGrpSpPr>
        <p:grpSpPr>
          <a:xfrm>
            <a:off x="6328106" y="2025349"/>
            <a:ext cx="2049230" cy="1443335"/>
            <a:chOff x="5233752" y="2122557"/>
            <a:chExt cx="2049230" cy="1443335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832FEC-9982-A5B6-92B9-333AC1E6A492}"/>
                </a:ext>
              </a:extLst>
            </p:cNvPr>
            <p:cNvSpPr txBox="1"/>
            <p:nvPr/>
          </p:nvSpPr>
          <p:spPr>
            <a:xfrm>
              <a:off x="5741755" y="2246587"/>
              <a:ext cx="96372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SVM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790DC26-C2AA-1D72-6EC6-67139EDCA014}"/>
                </a:ext>
              </a:extLst>
            </p:cNvPr>
            <p:cNvSpPr txBox="1"/>
            <p:nvPr/>
          </p:nvSpPr>
          <p:spPr>
            <a:xfrm>
              <a:off x="5528039" y="2905780"/>
              <a:ext cx="146065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28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XgBoost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165190-99D3-B976-03B3-D953D16EE2DE}"/>
                </a:ext>
              </a:extLst>
            </p:cNvPr>
            <p:cNvSpPr/>
            <p:nvPr/>
          </p:nvSpPr>
          <p:spPr>
            <a:xfrm>
              <a:off x="5233752" y="2122557"/>
              <a:ext cx="2049230" cy="14433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C45D9D5-F217-ED35-197B-EC7745255D98}"/>
              </a:ext>
            </a:extLst>
          </p:cNvPr>
          <p:cNvSpPr txBox="1"/>
          <p:nvPr/>
        </p:nvSpPr>
        <p:spPr>
          <a:xfrm>
            <a:off x="4264059" y="1810993"/>
            <a:ext cx="97013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A53BA250-A85C-410A-A4E5-8E2F89614A83}"/>
              </a:ext>
            </a:extLst>
          </p:cNvPr>
          <p:cNvCxnSpPr>
            <a:stCxn id="2" idx="3"/>
            <a:endCxn id="27" idx="1"/>
          </p:cNvCxnSpPr>
          <p:nvPr/>
        </p:nvCxnSpPr>
        <p:spPr>
          <a:xfrm>
            <a:off x="2662162" y="1886203"/>
            <a:ext cx="1601897" cy="340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F48E25C-6946-E201-CB2D-88787AF940F7}"/>
              </a:ext>
            </a:extLst>
          </p:cNvPr>
          <p:cNvCxnSpPr>
            <a:stCxn id="3" idx="3"/>
            <a:endCxn id="27" idx="1"/>
          </p:cNvCxnSpPr>
          <p:nvPr/>
        </p:nvCxnSpPr>
        <p:spPr>
          <a:xfrm flipV="1">
            <a:off x="3571065" y="2226492"/>
            <a:ext cx="692994" cy="8793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5087A21-5768-F96A-E399-3D322CDD0EE0}"/>
              </a:ext>
            </a:extLst>
          </p:cNvPr>
          <p:cNvSpPr txBox="1"/>
          <p:nvPr/>
        </p:nvSpPr>
        <p:spPr>
          <a:xfrm>
            <a:off x="4264059" y="3174689"/>
            <a:ext cx="9701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</a:t>
            </a:r>
          </a:p>
          <a:p>
            <a:pPr algn="ctr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60D79F1-A4FA-5F73-52D6-CF2529AE4F12}"/>
              </a:ext>
            </a:extLst>
          </p:cNvPr>
          <p:cNvSpPr txBox="1"/>
          <p:nvPr/>
        </p:nvSpPr>
        <p:spPr>
          <a:xfrm>
            <a:off x="5271523" y="3544020"/>
            <a:ext cx="64633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6151D3FF-EB0E-DE0A-914A-8836D5725BE1}"/>
              </a:ext>
            </a:extLst>
          </p:cNvPr>
          <p:cNvCxnSpPr>
            <a:cxnSpLocks/>
            <a:stCxn id="19" idx="0"/>
            <a:endCxn id="36" idx="2"/>
          </p:cNvCxnSpPr>
          <p:nvPr/>
        </p:nvCxnSpPr>
        <p:spPr>
          <a:xfrm rot="16200000" flipV="1">
            <a:off x="4438837" y="4685310"/>
            <a:ext cx="623069" cy="2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BBD5DE9-9906-229B-62B9-9ED8704B3C20}"/>
              </a:ext>
            </a:extLst>
          </p:cNvPr>
          <p:cNvCxnSpPr>
            <a:cxnSpLocks/>
            <a:stCxn id="20" idx="0"/>
            <a:endCxn id="36" idx="2"/>
          </p:cNvCxnSpPr>
          <p:nvPr/>
        </p:nvCxnSpPr>
        <p:spPr>
          <a:xfrm rot="16200000" flipV="1">
            <a:off x="4933771" y="4190376"/>
            <a:ext cx="623069" cy="9923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A7201D2D-0688-914E-E48E-DC6BEB1DB089}"/>
              </a:ext>
            </a:extLst>
          </p:cNvPr>
          <p:cNvCxnSpPr>
            <a:cxnSpLocks/>
            <a:stCxn id="22" idx="0"/>
            <a:endCxn id="36" idx="2"/>
          </p:cNvCxnSpPr>
          <p:nvPr/>
        </p:nvCxnSpPr>
        <p:spPr>
          <a:xfrm rot="16200000" flipV="1">
            <a:off x="5428705" y="3695441"/>
            <a:ext cx="623068" cy="19822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24A486EB-2D21-3623-A37A-A28F8413C796}"/>
              </a:ext>
            </a:extLst>
          </p:cNvPr>
          <p:cNvCxnSpPr>
            <a:cxnSpLocks/>
            <a:stCxn id="21" idx="0"/>
            <a:endCxn id="36" idx="2"/>
          </p:cNvCxnSpPr>
          <p:nvPr/>
        </p:nvCxnSpPr>
        <p:spPr>
          <a:xfrm rot="16200000" flipV="1">
            <a:off x="6003789" y="3120357"/>
            <a:ext cx="623068" cy="3132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790AD8-BF1D-A7FF-C8C8-AA7305C972FA}"/>
              </a:ext>
            </a:extLst>
          </p:cNvPr>
          <p:cNvCxnSpPr>
            <a:stCxn id="27" idx="2"/>
            <a:endCxn id="36" idx="0"/>
          </p:cNvCxnSpPr>
          <p:nvPr/>
        </p:nvCxnSpPr>
        <p:spPr>
          <a:xfrm>
            <a:off x="4749128" y="2641990"/>
            <a:ext cx="0" cy="53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B8F4A287-8F4D-769F-1DDA-818668EC7224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5234196" y="2226492"/>
            <a:ext cx="1093910" cy="520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9F7B7B17-4575-FC67-301C-0FC0AE8E05FA}"/>
              </a:ext>
            </a:extLst>
          </p:cNvPr>
          <p:cNvCxnSpPr>
            <a:cxnSpLocks/>
            <a:stCxn id="37" idx="3"/>
            <a:endCxn id="25" idx="1"/>
          </p:cNvCxnSpPr>
          <p:nvPr/>
        </p:nvCxnSpPr>
        <p:spPr>
          <a:xfrm flipV="1">
            <a:off x="5917854" y="2747017"/>
            <a:ext cx="410252" cy="1027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322F487-B848-8DE7-A131-38378DCF94DC}"/>
              </a:ext>
            </a:extLst>
          </p:cNvPr>
          <p:cNvSpPr txBox="1"/>
          <p:nvPr/>
        </p:nvSpPr>
        <p:spPr>
          <a:xfrm>
            <a:off x="9471246" y="1333939"/>
            <a:ext cx="15279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(1+50)*2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15C89964-6B6D-073D-7827-8E48ACFE7605}"/>
              </a:ext>
            </a:extLst>
          </p:cNvPr>
          <p:cNvCxnSpPr>
            <a:cxnSpLocks/>
            <a:stCxn id="25" idx="3"/>
            <a:endCxn id="58" idx="1"/>
          </p:cNvCxnSpPr>
          <p:nvPr/>
        </p:nvCxnSpPr>
        <p:spPr>
          <a:xfrm flipV="1">
            <a:off x="8377336" y="1810993"/>
            <a:ext cx="1093910" cy="936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939AC21-BBE8-98A3-DCAF-EE200CAA4098}"/>
              </a:ext>
            </a:extLst>
          </p:cNvPr>
          <p:cNvSpPr txBox="1"/>
          <p:nvPr/>
        </p:nvSpPr>
        <p:spPr>
          <a:xfrm>
            <a:off x="8481564" y="3609863"/>
            <a:ext cx="16866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Baseline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w/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6E59ABC-8FD8-C990-03B3-1DB41FD72937}"/>
              </a:ext>
            </a:extLst>
          </p:cNvPr>
          <p:cNvSpPr txBox="1"/>
          <p:nvPr/>
        </p:nvSpPr>
        <p:spPr>
          <a:xfrm>
            <a:off x="10244104" y="3613091"/>
            <a:ext cx="168667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Baseline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 w/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68E9F9B3-598D-D59A-5CA1-CC78B48C8A25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9119163" y="2493788"/>
            <a:ext cx="1321817" cy="910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DDF976AB-CACC-8366-26FC-65578F9246FD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 rot="16200000" flipH="1">
            <a:off x="9998818" y="2524464"/>
            <a:ext cx="1325045" cy="852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A94D8D9-3F48-7502-3576-6E45C73B7D17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 flipV="1">
            <a:off x="1232567" y="1886203"/>
            <a:ext cx="347247" cy="12196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B6DB9F90-5A3D-BD9B-0D01-91B133EA743E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1232567" y="3105834"/>
            <a:ext cx="3472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428A4C5-3F03-39F2-56BA-295A84DBB2AE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1232567" y="3105834"/>
            <a:ext cx="347247" cy="1222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C2391F9-F9D5-73AB-0E10-24F870355DE9}"/>
              </a:ext>
            </a:extLst>
          </p:cNvPr>
          <p:cNvSpPr txBox="1"/>
          <p:nvPr/>
        </p:nvSpPr>
        <p:spPr>
          <a:xfrm>
            <a:off x="2933243" y="5151974"/>
            <a:ext cx="12602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B2EF0F1-79A0-0CD0-9799-B23B8D4C995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2793965" y="5413584"/>
            <a:ext cx="139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56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10256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Radiomic Features: Pearson’s Correlation Analysis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E05060-3B31-C4F7-A0AA-FB607D120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6" y="2171073"/>
            <a:ext cx="6660029" cy="3924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46E244-FDAB-2FC9-DFF2-374AEBB3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183" y="2171073"/>
            <a:ext cx="4440291" cy="392225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78A3136-D849-4F29-DF1B-6F2E2D47CC19}"/>
              </a:ext>
            </a:extLst>
          </p:cNvPr>
          <p:cNvSpPr txBox="1"/>
          <p:nvPr/>
        </p:nvSpPr>
        <p:spPr>
          <a:xfrm>
            <a:off x="3091964" y="1400803"/>
            <a:ext cx="106311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rCAU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42E6FE-1FD1-6FDB-990B-2297B551EE77}"/>
              </a:ext>
            </a:extLst>
          </p:cNvPr>
          <p:cNvSpPr txBox="1"/>
          <p:nvPr/>
        </p:nvSpPr>
        <p:spPr>
          <a:xfrm>
            <a:off x="8559841" y="1327916"/>
            <a:ext cx="1063112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lCAU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7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665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Radiomic Features: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4C62B5-DFB9-3519-28A5-CAD4F82FC3CD}"/>
              </a:ext>
            </a:extLst>
          </p:cNvPr>
          <p:cNvSpPr txBox="1"/>
          <p:nvPr/>
        </p:nvSpPr>
        <p:spPr>
          <a:xfrm>
            <a:off x="1022932" y="2367144"/>
            <a:ext cx="5838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 descr="图片包含 游戏机&#10;&#10;描述已自动生成">
            <a:extLst>
              <a:ext uri="{FF2B5EF4-FFF2-40B4-BE49-F238E27FC236}">
                <a16:creationId xmlns:a16="http://schemas.microsoft.com/office/drawing/2014/main" id="{38910E01-828D-8D74-DC5D-33DEC04F7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465" y="1761935"/>
            <a:ext cx="1422473" cy="173363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DB97FA-2DFE-821B-963D-F7196DA252DE}"/>
              </a:ext>
            </a:extLst>
          </p:cNvPr>
          <p:cNvSpPr txBox="1"/>
          <p:nvPr/>
        </p:nvSpPr>
        <p:spPr>
          <a:xfrm>
            <a:off x="1824570" y="3546785"/>
            <a:ext cx="18902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ROIs: 6</a:t>
            </a: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lCAU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rCAU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lPUT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rPUT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280FE04-5B4B-5D5A-6172-2FEBB535D6F9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606746" y="2628754"/>
            <a:ext cx="45171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305033FF-64A4-560B-9AF5-EF10FAB1A8A5}"/>
              </a:ext>
            </a:extLst>
          </p:cNvPr>
          <p:cNvSpPr txBox="1"/>
          <p:nvPr/>
        </p:nvSpPr>
        <p:spPr>
          <a:xfrm>
            <a:off x="4115020" y="2367144"/>
            <a:ext cx="209704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D9375578-FE00-364E-CC5D-771F74F77CF5}"/>
              </a:ext>
            </a:extLst>
          </p:cNvPr>
          <p:cNvCxnSpPr>
            <a:cxnSpLocks/>
            <a:stCxn id="10" idx="3"/>
            <a:endCxn id="31" idx="1"/>
          </p:cNvCxnSpPr>
          <p:nvPr/>
        </p:nvCxnSpPr>
        <p:spPr>
          <a:xfrm flipV="1">
            <a:off x="3480938" y="2628754"/>
            <a:ext cx="63408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AF68DC16-A74A-99BD-7D02-574016F1ED1C}"/>
              </a:ext>
            </a:extLst>
          </p:cNvPr>
          <p:cNvSpPr txBox="1"/>
          <p:nvPr/>
        </p:nvSpPr>
        <p:spPr>
          <a:xfrm>
            <a:off x="3985978" y="2960084"/>
            <a:ext cx="2355132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Radiomics: 86 </a:t>
            </a:r>
          </a:p>
          <a:p>
            <a:pPr algn="ctr"/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Firstorder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GLRLM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GLSZM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GLDM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5F28F5-EDF5-4271-A11E-4FA6725CEA00}"/>
              </a:ext>
            </a:extLst>
          </p:cNvPr>
          <p:cNvSpPr txBox="1"/>
          <p:nvPr/>
        </p:nvSpPr>
        <p:spPr>
          <a:xfrm>
            <a:off x="6725298" y="2367144"/>
            <a:ext cx="126028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85B60A-A480-C19C-DD72-2ED37B8489E7}"/>
              </a:ext>
            </a:extLst>
          </p:cNvPr>
          <p:cNvSpPr txBox="1"/>
          <p:nvPr/>
        </p:nvSpPr>
        <p:spPr>
          <a:xfrm>
            <a:off x="6612257" y="2960084"/>
            <a:ext cx="1486365" cy="20005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Rank: 50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50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1292ED-A95D-14B8-FEA1-439EAB5C868C}"/>
              </a:ext>
            </a:extLst>
          </p:cNvPr>
          <p:cNvCxnSpPr>
            <a:stCxn id="31" idx="3"/>
            <a:endCxn id="2" idx="1"/>
          </p:cNvCxnSpPr>
          <p:nvPr/>
        </p:nvCxnSpPr>
        <p:spPr>
          <a:xfrm>
            <a:off x="6212069" y="2628754"/>
            <a:ext cx="513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F665EE0D-1A9D-FB0A-C76D-F6BF6EAE8E02}"/>
              </a:ext>
            </a:extLst>
          </p:cNvPr>
          <p:cNvSpPr txBox="1"/>
          <p:nvPr/>
        </p:nvSpPr>
        <p:spPr>
          <a:xfrm>
            <a:off x="8369769" y="2367144"/>
            <a:ext cx="28424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851160E-FC5E-33FC-4B50-222852AA2302}"/>
              </a:ext>
            </a:extLst>
          </p:cNvPr>
          <p:cNvSpPr txBox="1"/>
          <p:nvPr/>
        </p:nvSpPr>
        <p:spPr>
          <a:xfrm>
            <a:off x="8409164" y="2960084"/>
            <a:ext cx="2763653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1+2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1+2+…+50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F23605-1231-07F2-0211-08F1B743C8CD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>
            <a:off x="7985579" y="2628754"/>
            <a:ext cx="384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3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6346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SVM w/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(N=3)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978382" y="1753189"/>
            <a:ext cx="26500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0.76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36F27-ED73-AA89-6D17-D6F9028C78C1}"/>
              </a:ext>
            </a:extLst>
          </p:cNvPr>
          <p:cNvSpPr txBox="1"/>
          <p:nvPr/>
        </p:nvSpPr>
        <p:spPr>
          <a:xfrm>
            <a:off x="978382" y="4660051"/>
            <a:ext cx="3148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Demo+Clinic+Img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0.79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1E659E-78C6-A09B-4B3A-708958F9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81" y="1158465"/>
            <a:ext cx="3270390" cy="25744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EBC69B-F4F9-6D20-CF8D-1E3DFB69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1" y="1220431"/>
            <a:ext cx="2948919" cy="24505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A11E2DD-D662-C8AB-00D3-59BE5255E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81" y="4065327"/>
            <a:ext cx="3270390" cy="257444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AEF55D5-F492-5AC1-C672-0D1A97CB9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41" y="4127293"/>
            <a:ext cx="2895518" cy="24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70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7116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(N=2)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978382" y="1753189"/>
            <a:ext cx="26500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0.98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36F27-ED73-AA89-6D17-D6F9028C78C1}"/>
              </a:ext>
            </a:extLst>
          </p:cNvPr>
          <p:cNvSpPr txBox="1"/>
          <p:nvPr/>
        </p:nvSpPr>
        <p:spPr>
          <a:xfrm>
            <a:off x="978382" y="4660051"/>
            <a:ext cx="3148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Demo+Clinic+Img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0.99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0.83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362FF9-64E3-AE1D-CC02-31EBED63C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81" y="4071523"/>
            <a:ext cx="3270390" cy="2574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9100FD-AB72-729F-65B3-2A79FFBBF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1" y="4132253"/>
            <a:ext cx="2883797" cy="24405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A61EB7-52B7-4067-DAB0-FD32B270B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81" y="1158465"/>
            <a:ext cx="3270390" cy="25744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BE5AB7-5422-7D6B-289E-3925C5B5E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40" y="1225391"/>
            <a:ext cx="2883797" cy="24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63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11038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SVM/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AUC against Feature Numbers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49DC52-75C9-345E-50DB-037670EAC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28" y="1185032"/>
            <a:ext cx="5210175" cy="41433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B78B9A8-1E85-F585-6A8F-05EC75C1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299" y="1185031"/>
            <a:ext cx="52959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87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7103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SVM w/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LASSO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978382" y="1753189"/>
            <a:ext cx="26500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0.76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36F27-ED73-AA89-6D17-D6F9028C78C1}"/>
              </a:ext>
            </a:extLst>
          </p:cNvPr>
          <p:cNvSpPr txBox="1"/>
          <p:nvPr/>
        </p:nvSpPr>
        <p:spPr>
          <a:xfrm>
            <a:off x="978382" y="4660051"/>
            <a:ext cx="3148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Demo+Clinic+Img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0.78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1E659E-78C6-A09B-4B3A-708958F9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81" y="1158465"/>
            <a:ext cx="3270390" cy="25744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EBC69B-F4F9-6D20-CF8D-1E3DFB69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1" y="1220431"/>
            <a:ext cx="2948919" cy="245051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235B2D7-3670-7E98-5956-01726B7F9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81" y="4071523"/>
            <a:ext cx="3270390" cy="25744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E2C1A8-7158-DDD0-0083-6B7F64D3C3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41" y="4127126"/>
            <a:ext cx="2895911" cy="245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787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w/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LASSO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28E66D-D00D-F611-9704-A05F10068EEB}"/>
              </a:ext>
            </a:extLst>
          </p:cNvPr>
          <p:cNvSpPr txBox="1"/>
          <p:nvPr/>
        </p:nvSpPr>
        <p:spPr>
          <a:xfrm>
            <a:off x="978382" y="1753189"/>
            <a:ext cx="26500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0.98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0.76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36F27-ED73-AA89-6D17-D6F9028C78C1}"/>
              </a:ext>
            </a:extLst>
          </p:cNvPr>
          <p:cNvSpPr txBox="1"/>
          <p:nvPr/>
        </p:nvSpPr>
        <p:spPr>
          <a:xfrm>
            <a:off x="978382" y="4660051"/>
            <a:ext cx="314861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Demo+Clinic+Img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train: 0.999</a:t>
            </a:r>
          </a:p>
          <a:p>
            <a:r>
              <a:rPr lang="fr-F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test: 0.66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A61EB7-52B7-4067-DAB0-FD32B270B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81" y="1158465"/>
            <a:ext cx="3270390" cy="257444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BE5AB7-5422-7D6B-289E-3925C5B5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740" y="1225391"/>
            <a:ext cx="2883797" cy="244059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AFCAF43-C541-F61D-90D6-04F61EFD8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081" y="4065327"/>
            <a:ext cx="3270390" cy="25744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7AF7C2-BD73-3C4C-5F24-E784867F0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9740" y="4127292"/>
            <a:ext cx="2948921" cy="245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65F166-86FF-18CC-E95C-8F1D8DBF0AFE}"/>
              </a:ext>
            </a:extLst>
          </p:cNvPr>
          <p:cNvSpPr txBox="1"/>
          <p:nvPr/>
        </p:nvSpPr>
        <p:spPr>
          <a:xfrm>
            <a:off x="959468" y="126500"/>
            <a:ext cx="1036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Textural, Morphological and Statistical Analysis of Voxel of Interests in 3T MRI Scans for the Detection of Parkinson’s Disease Using Artificial Neural Networks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889758-4EDD-151F-821B-2BC7E8DB39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21" y="834386"/>
            <a:ext cx="5984593" cy="57378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ED79D0-6288-FC38-5B7A-E901B1F66AA2}"/>
              </a:ext>
            </a:extLst>
          </p:cNvPr>
          <p:cNvSpPr txBox="1"/>
          <p:nvPr/>
        </p:nvSpPr>
        <p:spPr>
          <a:xfrm>
            <a:off x="7372350" y="1076330"/>
            <a:ext cx="41940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feature elimination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greedy optimization algorithm which aims to find the best performing feature subset. It repeatedly creates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models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aside the best or the worst performing feature at each iteration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all the features are exhausted. It then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ranks the features based on the order of their elimination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B1D072-1D3D-FD5B-B0E6-F6B2873955D4}"/>
              </a:ext>
            </a:extLst>
          </p:cNvPr>
          <p:cNvSpPr txBox="1"/>
          <p:nvPr/>
        </p:nvSpPr>
        <p:spPr>
          <a:xfrm>
            <a:off x="7372350" y="4131117"/>
            <a:ext cx="419403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ROIs: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caudate nucleus, putamen, globus pallidus internus and externus (GPi &amp; GPe), thalamus, STN, substantia nigra (SN), and red nucleus (RN)</a:t>
            </a:r>
          </a:p>
        </p:txBody>
      </p:sp>
    </p:spTree>
    <p:extLst>
      <p:ext uri="{BB962C8B-B14F-4D97-AF65-F5344CB8AC3E}">
        <p14:creationId xmlns:p14="http://schemas.microsoft.com/office/powerpoint/2010/main" val="4109769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58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3C574A-F68D-5B0F-DDF1-CB43D8DCBEF9}"/>
              </a:ext>
            </a:extLst>
          </p:cNvPr>
          <p:cNvSpPr txBox="1"/>
          <p:nvPr/>
        </p:nvSpPr>
        <p:spPr>
          <a:xfrm>
            <a:off x="966092" y="1346528"/>
            <a:ext cx="10650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features (whole brain/ROIs)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cortical thickness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Cortical information</a:t>
            </a:r>
          </a:p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(using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First-order: average, central moments, entropy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Second-order: GLCM, GLSZM, run length matrix</a:t>
            </a:r>
          </a:p>
          <a:p>
            <a:pPr marL="742950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voxels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ROI-based</a:t>
            </a:r>
          </a:p>
          <a:p>
            <a:pPr marL="1200150" lvl="1" indent="-742950"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voxel-based</a:t>
            </a:r>
          </a:p>
        </p:txBody>
      </p:sp>
    </p:spTree>
    <p:extLst>
      <p:ext uri="{BB962C8B-B14F-4D97-AF65-F5344CB8AC3E}">
        <p14:creationId xmlns:p14="http://schemas.microsoft.com/office/powerpoint/2010/main" val="161527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588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87EC870-0286-6DA4-2773-AA405B2E5D3E}"/>
              </a:ext>
            </a:extLst>
          </p:cNvPr>
          <p:cNvSpPr txBox="1"/>
          <p:nvPr/>
        </p:nvSpPr>
        <p:spPr>
          <a:xfrm>
            <a:off x="718135" y="1697911"/>
            <a:ext cx="58381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0FF631-9893-653E-35F9-4FDFFCBB65B7}"/>
              </a:ext>
            </a:extLst>
          </p:cNvPr>
          <p:cNvSpPr txBox="1"/>
          <p:nvPr/>
        </p:nvSpPr>
        <p:spPr>
          <a:xfrm>
            <a:off x="2917996" y="1697911"/>
            <a:ext cx="159364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GM, WM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B36EAD-057D-2CFF-2014-18DF4B9D3E4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1949" y="1959521"/>
            <a:ext cx="1616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8E04D39-29A6-45F6-3DD4-1CA662E355AF}"/>
              </a:ext>
            </a:extLst>
          </p:cNvPr>
          <p:cNvSpPr txBox="1"/>
          <p:nvPr/>
        </p:nvSpPr>
        <p:spPr>
          <a:xfrm>
            <a:off x="1301949" y="1559411"/>
            <a:ext cx="15921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5132FE9-F516-5BE1-129E-E5750AD942A9}"/>
              </a:ext>
            </a:extLst>
          </p:cNvPr>
          <p:cNvSpPr txBox="1"/>
          <p:nvPr/>
        </p:nvSpPr>
        <p:spPr>
          <a:xfrm>
            <a:off x="6883544" y="1697911"/>
            <a:ext cx="27045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Anatomical ROIs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D4F6A13-8D7C-E4F5-C8CB-6F865303CF1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511637" y="1959521"/>
            <a:ext cx="23719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240F06B-7E0B-4051-C75D-DBF80FDCC886}"/>
              </a:ext>
            </a:extLst>
          </p:cNvPr>
          <p:cNvSpPr txBox="1"/>
          <p:nvPr/>
        </p:nvSpPr>
        <p:spPr>
          <a:xfrm>
            <a:off x="5088962" y="1559411"/>
            <a:ext cx="121725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 Atlas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5174AFA-4BC9-7493-30D0-A5205607BFD2}"/>
              </a:ext>
            </a:extLst>
          </p:cNvPr>
          <p:cNvSpPr txBox="1"/>
          <p:nvPr/>
        </p:nvSpPr>
        <p:spPr>
          <a:xfrm>
            <a:off x="2315138" y="4010416"/>
            <a:ext cx="27993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Voxel-based ROIs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FD85C-ECAA-4EAE-A11C-A15F2FC24DF0}"/>
              </a:ext>
            </a:extLst>
          </p:cNvPr>
          <p:cNvCxnSpPr>
            <a:cxnSpLocks/>
            <a:stCxn id="5" idx="2"/>
            <a:endCxn id="22" idx="0"/>
          </p:cNvCxnSpPr>
          <p:nvPr/>
        </p:nvCxnSpPr>
        <p:spPr>
          <a:xfrm flipH="1">
            <a:off x="3714816" y="2221131"/>
            <a:ext cx="1" cy="17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3579A3A-2062-E5E1-7C18-BB11517B9954}"/>
              </a:ext>
            </a:extLst>
          </p:cNvPr>
          <p:cNvSpPr txBox="1"/>
          <p:nvPr/>
        </p:nvSpPr>
        <p:spPr>
          <a:xfrm>
            <a:off x="3714816" y="3132502"/>
            <a:ext cx="7697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VBM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A0B28C-AE8C-8DD1-86CD-305555060040}"/>
              </a:ext>
            </a:extLst>
          </p:cNvPr>
          <p:cNvSpPr txBox="1"/>
          <p:nvPr/>
        </p:nvSpPr>
        <p:spPr>
          <a:xfrm>
            <a:off x="6945772" y="4010416"/>
            <a:ext cx="25801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8060F15-7388-599D-41BD-B3F7718457F2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5114494" y="4272026"/>
            <a:ext cx="183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98EEDD4-B2D4-A547-A0AA-A5D8E401E3EA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8235837" y="2221131"/>
            <a:ext cx="1" cy="178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788AFDB-B535-C36C-4A44-CFE1CF791236}"/>
              </a:ext>
            </a:extLst>
          </p:cNvPr>
          <p:cNvSpPr txBox="1"/>
          <p:nvPr/>
        </p:nvSpPr>
        <p:spPr>
          <a:xfrm>
            <a:off x="7188435" y="4634948"/>
            <a:ext cx="209480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-order, 2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-order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(avg, entropy,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86707B2-2F63-5287-EC3C-0907E14A7325}"/>
              </a:ext>
            </a:extLst>
          </p:cNvPr>
          <p:cNvSpPr txBox="1"/>
          <p:nvPr/>
        </p:nvSpPr>
        <p:spPr>
          <a:xfrm>
            <a:off x="5114494" y="3429000"/>
            <a:ext cx="282455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 extraction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5047B9F1-9C71-EDA0-EA30-CE11B9296119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 rot="5400000">
            <a:off x="1418403" y="2832949"/>
            <a:ext cx="2908232" cy="1684596"/>
          </a:xfrm>
          <a:prstGeom prst="bentConnector3">
            <a:avLst>
              <a:gd name="adj1" fmla="val 160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0D162EC3-8CC9-C97B-D3DA-CCD1F5B06FF5}"/>
              </a:ext>
            </a:extLst>
          </p:cNvPr>
          <p:cNvCxnSpPr>
            <a:cxnSpLocks/>
            <a:stCxn id="17" idx="3"/>
            <a:endCxn id="47" idx="3"/>
          </p:cNvCxnSpPr>
          <p:nvPr/>
        </p:nvCxnSpPr>
        <p:spPr>
          <a:xfrm flipH="1">
            <a:off x="3268701" y="1959521"/>
            <a:ext cx="6319430" cy="3523785"/>
          </a:xfrm>
          <a:prstGeom prst="bentConnector3">
            <a:avLst>
              <a:gd name="adj1" fmla="val -36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D76DD00-6411-88EC-7E2A-3971EBCE38C5}"/>
              </a:ext>
            </a:extLst>
          </p:cNvPr>
          <p:cNvSpPr txBox="1"/>
          <p:nvPr/>
        </p:nvSpPr>
        <p:spPr>
          <a:xfrm>
            <a:off x="791741" y="5129363"/>
            <a:ext cx="247696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Information</a:t>
            </a:r>
          </a:p>
          <a:p>
            <a:pPr algn="ctr"/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Voxels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1F69F3D-A6E5-D71F-0EE1-1A56354CCA0C}"/>
              </a:ext>
            </a:extLst>
          </p:cNvPr>
          <p:cNvSpPr txBox="1"/>
          <p:nvPr/>
        </p:nvSpPr>
        <p:spPr>
          <a:xfrm>
            <a:off x="700370" y="5892085"/>
            <a:ext cx="26597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volume, cortical thickness,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asymmetry degree 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AD2AC27-AD2D-8F87-68FD-E922C09DE2E2}"/>
              </a:ext>
            </a:extLst>
          </p:cNvPr>
          <p:cNvSpPr txBox="1"/>
          <p:nvPr/>
        </p:nvSpPr>
        <p:spPr>
          <a:xfrm>
            <a:off x="10057476" y="1697911"/>
            <a:ext cx="189519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Voxels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4F82B4B-15D8-35F1-CDE5-F52D87A1F67E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9588131" y="1959521"/>
            <a:ext cx="469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83659303-A916-202A-01E4-F217E408B3E8}"/>
              </a:ext>
            </a:extLst>
          </p:cNvPr>
          <p:cNvCxnSpPr>
            <a:stCxn id="17" idx="2"/>
          </p:cNvCxnSpPr>
          <p:nvPr/>
        </p:nvCxnSpPr>
        <p:spPr>
          <a:xfrm rot="5400000">
            <a:off x="5740797" y="195150"/>
            <a:ext cx="469060" cy="4521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7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580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(statistical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BE41C3-4C28-D818-525E-CB7220D82001}"/>
              </a:ext>
            </a:extLst>
          </p:cNvPr>
          <p:cNvSpPr txBox="1"/>
          <p:nvPr/>
        </p:nvSpPr>
        <p:spPr>
          <a:xfrm>
            <a:off x="8265766" y="1309907"/>
            <a:ext cx="3694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GM, WM, subcortical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(cortical thickness)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(asymmetry degree)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degree of gyrification at the vertex level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LFD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structural complexity in the cerebral cortex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linear distance from the inner surface of the brain to the outer surface</a:t>
            </a: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8119E0-BDCF-88DA-A5F7-D3EB8436D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77" y="1136956"/>
            <a:ext cx="7958552" cy="549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5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1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(texture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0EE9DD67-CF17-5460-A616-5E8A3EF22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81" y="1555803"/>
            <a:ext cx="10394837" cy="436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36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9110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(texture features)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47101D-764A-FE93-7FE2-B50EF656E9E6}"/>
              </a:ext>
            </a:extLst>
          </p:cNvPr>
          <p:cNvSpPr txBox="1"/>
          <p:nvPr/>
        </p:nvSpPr>
        <p:spPr>
          <a:xfrm>
            <a:off x="641414" y="1094736"/>
            <a:ext cx="1101387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Texture features extracted by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PyRadiomics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First-order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Statistical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avg, variance, kurtosis, skewness, energy …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Not used due to registration (all ROIs have the same shape)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GLCM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Co-occurrence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distribution of co-occurring pixel values at a given offset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GLRLM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Run Length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line of pixels in a certain direction with the same intensity value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GLSZM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Size Zone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number of connected voxels that share the same gray level intensity</a:t>
            </a:r>
          </a:p>
          <a:p>
            <a:pPr marL="742950" indent="-742950">
              <a:buAutoNum type="arabicPeriod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GLDM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Gray Level Dependence Matrix</a:t>
            </a: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number of connected voxels within distance that are dependent on the center 	voxel</a:t>
            </a:r>
          </a:p>
        </p:txBody>
      </p:sp>
    </p:spTree>
    <p:extLst>
      <p:ext uri="{BB962C8B-B14F-4D97-AF65-F5344CB8AC3E}">
        <p14:creationId xmlns:p14="http://schemas.microsoft.com/office/powerpoint/2010/main" val="9436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8101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Extraction (raw voxels)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6E6C079-FF0D-5788-1C3B-4B5E6AADF5B1}"/>
              </a:ext>
            </a:extLst>
          </p:cNvPr>
          <p:cNvSpPr txBox="1"/>
          <p:nvPr/>
        </p:nvSpPr>
        <p:spPr>
          <a:xfrm>
            <a:off x="659192" y="1066838"/>
            <a:ext cx="1245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ICA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714938-6A41-5890-A45F-55E809E26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40" y="858366"/>
            <a:ext cx="9014640" cy="571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0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615F25-CF0E-0920-3A69-5ACB5F07D617}"/>
              </a:ext>
            </a:extLst>
          </p:cNvPr>
          <p:cNvSpPr txBox="1"/>
          <p:nvPr/>
        </p:nvSpPr>
        <p:spPr>
          <a:xfrm>
            <a:off x="344555" y="212035"/>
            <a:ext cx="525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Survey: Feature Selection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EFD457-4A1B-E272-4D21-7E89964A9C51}"/>
              </a:ext>
            </a:extLst>
          </p:cNvPr>
          <p:cNvSpPr txBox="1"/>
          <p:nvPr/>
        </p:nvSpPr>
        <p:spPr>
          <a:xfrm>
            <a:off x="966092" y="1803724"/>
            <a:ext cx="10443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mRMR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最大相关和最小冗余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PCA, ICA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methods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T-test, Chi2, Pearson’s Correlation Coefficient</a:t>
            </a:r>
          </a:p>
          <a:p>
            <a:pPr marL="742950" indent="-742950">
              <a:buAutoNum type="arabicPeriod"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Regression/Classification models</a:t>
            </a:r>
          </a:p>
          <a:p>
            <a:pPr lvl="1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</a:t>
            </a:r>
            <a:endParaRPr lang="zh-CN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4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771</Words>
  <Application>Microsoft Office PowerPoint</Application>
  <PresentationFormat>宽屏</PresentationFormat>
  <Paragraphs>165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Yan</dc:creator>
  <cp:lastModifiedBy>Junyi Yan</cp:lastModifiedBy>
  <cp:revision>128</cp:revision>
  <dcterms:created xsi:type="dcterms:W3CDTF">2023-02-19T04:58:23Z</dcterms:created>
  <dcterms:modified xsi:type="dcterms:W3CDTF">2023-02-21T12:41:25Z</dcterms:modified>
</cp:coreProperties>
</file>