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57" r:id="rId4"/>
    <p:sldId id="264" r:id="rId5"/>
    <p:sldId id="258" r:id="rId6"/>
    <p:sldId id="270" r:id="rId7"/>
    <p:sldId id="259" r:id="rId8"/>
    <p:sldId id="266" r:id="rId9"/>
    <p:sldId id="265" r:id="rId10"/>
    <p:sldId id="261" r:id="rId11"/>
    <p:sldId id="267" r:id="rId12"/>
    <p:sldId id="268" r:id="rId13"/>
    <p:sldId id="260" r:id="rId14"/>
    <p:sldId id="269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5"/>
    <p:restoredTop sz="96327"/>
  </p:normalViewPr>
  <p:slideViewPr>
    <p:cSldViewPr snapToGrid="0">
      <p:cViewPr varScale="1">
        <p:scale>
          <a:sx n="202" d="100"/>
          <a:sy n="202" d="100"/>
        </p:scale>
        <p:origin x="1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ABC41B-4F7B-4A8B-B1D4-90487D73552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5498183-4581-4F71-8C25-1308F198F461}">
      <dgm:prSet/>
      <dgm:spPr/>
      <dgm:t>
        <a:bodyPr/>
        <a:lstStyle/>
        <a:p>
          <a:r>
            <a:rPr lang="en-US" b="1" dirty="0"/>
            <a:t>Answer to our question – can we trust the ratings? </a:t>
          </a:r>
          <a:endParaRPr lang="en-US" dirty="0"/>
        </a:p>
      </dgm:t>
    </dgm:pt>
    <dgm:pt modelId="{5086FE08-8899-4DDE-8C99-38762F7ECDA2}" type="parTrans" cxnId="{BCD37C06-676B-4673-8167-393ABA865D00}">
      <dgm:prSet/>
      <dgm:spPr/>
      <dgm:t>
        <a:bodyPr/>
        <a:lstStyle/>
        <a:p>
          <a:endParaRPr lang="en-US"/>
        </a:p>
      </dgm:t>
    </dgm:pt>
    <dgm:pt modelId="{7C0BAE06-CF87-4396-AA75-80D110EFCFA2}" type="sibTrans" cxnId="{BCD37C06-676B-4673-8167-393ABA865D00}">
      <dgm:prSet/>
      <dgm:spPr/>
      <dgm:t>
        <a:bodyPr/>
        <a:lstStyle/>
        <a:p>
          <a:endParaRPr lang="en-US"/>
        </a:p>
      </dgm:t>
    </dgm:pt>
    <dgm:pt modelId="{A77E61DD-401E-4726-8182-A3343DA17C7E}">
      <dgm:prSet/>
      <dgm:spPr/>
      <dgm:t>
        <a:bodyPr/>
        <a:lstStyle/>
        <a:p>
          <a:r>
            <a:rPr lang="en-US" b="1" dirty="0"/>
            <a:t>Trails with views and rivers are rated higher. Harder difficulty trails are rated higher than easy trails.</a:t>
          </a:r>
          <a:endParaRPr lang="en-US" dirty="0"/>
        </a:p>
      </dgm:t>
    </dgm:pt>
    <dgm:pt modelId="{D6992ECC-47D6-450D-A1CD-12F75E919E0E}" type="parTrans" cxnId="{EF3417CB-10D0-43C0-BE42-8AD164F7D279}">
      <dgm:prSet/>
      <dgm:spPr/>
      <dgm:t>
        <a:bodyPr/>
        <a:lstStyle/>
        <a:p>
          <a:endParaRPr lang="en-US"/>
        </a:p>
      </dgm:t>
    </dgm:pt>
    <dgm:pt modelId="{BF63FA02-5910-44C5-AEC1-9C1D2EDFF67D}" type="sibTrans" cxnId="{EF3417CB-10D0-43C0-BE42-8AD164F7D279}">
      <dgm:prSet/>
      <dgm:spPr/>
      <dgm:t>
        <a:bodyPr/>
        <a:lstStyle/>
        <a:p>
          <a:endParaRPr lang="en-US"/>
        </a:p>
      </dgm:t>
    </dgm:pt>
    <dgm:pt modelId="{03405A9D-E786-492C-80CD-4A0E993D3413}">
      <dgm:prSet/>
      <dgm:spPr/>
      <dgm:t>
        <a:bodyPr/>
        <a:lstStyle/>
        <a:p>
          <a:r>
            <a:rPr lang="en-US" b="1" dirty="0"/>
            <a:t>Not enough ratings for the central tendency theorem to occur.</a:t>
          </a:r>
          <a:endParaRPr lang="en-US" dirty="0"/>
        </a:p>
      </dgm:t>
    </dgm:pt>
    <dgm:pt modelId="{49376103-A312-4283-B174-15F5CEB6BFA6}" type="parTrans" cxnId="{966368D3-C49D-423A-AE5E-880263EF99D2}">
      <dgm:prSet/>
      <dgm:spPr/>
      <dgm:t>
        <a:bodyPr/>
        <a:lstStyle/>
        <a:p>
          <a:endParaRPr lang="en-US"/>
        </a:p>
      </dgm:t>
    </dgm:pt>
    <dgm:pt modelId="{111362CE-666E-4BDD-BED6-1A9F47FA108E}" type="sibTrans" cxnId="{966368D3-C49D-423A-AE5E-880263EF99D2}">
      <dgm:prSet/>
      <dgm:spPr/>
      <dgm:t>
        <a:bodyPr/>
        <a:lstStyle/>
        <a:p>
          <a:endParaRPr lang="en-US"/>
        </a:p>
      </dgm:t>
    </dgm:pt>
    <dgm:pt modelId="{2DC1A55C-2434-4085-BCEB-0017B201E07D}">
      <dgm:prSet/>
      <dgm:spPr/>
      <dgm:t>
        <a:bodyPr/>
        <a:lstStyle/>
        <a:p>
          <a:r>
            <a:rPr lang="en-US" dirty="0"/>
            <a:t>Further research possibilities</a:t>
          </a:r>
        </a:p>
      </dgm:t>
    </dgm:pt>
    <dgm:pt modelId="{3CEEC8F7-B495-43EA-A239-28C8E69CCF07}" type="parTrans" cxnId="{251F247C-9AFA-452A-870B-FE8800176D81}">
      <dgm:prSet/>
      <dgm:spPr/>
      <dgm:t>
        <a:bodyPr/>
        <a:lstStyle/>
        <a:p>
          <a:endParaRPr lang="en-US"/>
        </a:p>
      </dgm:t>
    </dgm:pt>
    <dgm:pt modelId="{8F7DC381-AC51-48FB-89CB-2F08E01FDEA3}" type="sibTrans" cxnId="{251F247C-9AFA-452A-870B-FE8800176D81}">
      <dgm:prSet/>
      <dgm:spPr/>
      <dgm:t>
        <a:bodyPr/>
        <a:lstStyle/>
        <a:p>
          <a:endParaRPr lang="en-US"/>
        </a:p>
      </dgm:t>
    </dgm:pt>
    <dgm:pt modelId="{32BDDFB5-9588-4ABC-86DD-85EBA617D6C3}">
      <dgm:prSet/>
      <dgm:spPr/>
      <dgm:t>
        <a:bodyPr/>
        <a:lstStyle/>
        <a:p>
          <a:r>
            <a:rPr lang="en-US" dirty="0"/>
            <a:t>Implications for resource managers – </a:t>
          </a:r>
        </a:p>
      </dgm:t>
    </dgm:pt>
    <dgm:pt modelId="{71022E8A-F0B4-4638-9605-250D1EB08BA0}" type="parTrans" cxnId="{FF2AB301-3A5A-4DA7-955F-C9BFC9157261}">
      <dgm:prSet/>
      <dgm:spPr/>
      <dgm:t>
        <a:bodyPr/>
        <a:lstStyle/>
        <a:p>
          <a:endParaRPr lang="en-US"/>
        </a:p>
      </dgm:t>
    </dgm:pt>
    <dgm:pt modelId="{9C4A29B1-53CB-47AE-8709-EFEF6B79A2ED}" type="sibTrans" cxnId="{FF2AB301-3A5A-4DA7-955F-C9BFC9157261}">
      <dgm:prSet/>
      <dgm:spPr/>
      <dgm:t>
        <a:bodyPr/>
        <a:lstStyle/>
        <a:p>
          <a:endParaRPr lang="en-US"/>
        </a:p>
      </dgm:t>
    </dgm:pt>
    <dgm:pt modelId="{01890744-B5B6-4C33-89B2-DCB1578DD692}">
      <dgm:prSet/>
      <dgm:spPr/>
      <dgm:t>
        <a:bodyPr/>
        <a:lstStyle/>
        <a:p>
          <a:r>
            <a:rPr lang="en-US" dirty="0"/>
            <a:t>Implications for </a:t>
          </a:r>
          <a:r>
            <a:rPr lang="en-US" dirty="0" err="1"/>
            <a:t>hikingproject.com</a:t>
          </a:r>
          <a:endParaRPr lang="en-US" dirty="0"/>
        </a:p>
      </dgm:t>
    </dgm:pt>
    <dgm:pt modelId="{A1330275-2322-4A73-A2DB-F757B80FB920}" type="parTrans" cxnId="{2F6914E0-B9AC-4309-BBDF-3A91946547E7}">
      <dgm:prSet/>
      <dgm:spPr/>
      <dgm:t>
        <a:bodyPr/>
        <a:lstStyle/>
        <a:p>
          <a:endParaRPr lang="en-US"/>
        </a:p>
      </dgm:t>
    </dgm:pt>
    <dgm:pt modelId="{3AC1445C-5B8E-46CB-85E3-7764F516BB30}" type="sibTrans" cxnId="{2F6914E0-B9AC-4309-BBDF-3A91946547E7}">
      <dgm:prSet/>
      <dgm:spPr/>
      <dgm:t>
        <a:bodyPr/>
        <a:lstStyle/>
        <a:p>
          <a:endParaRPr lang="en-US"/>
        </a:p>
      </dgm:t>
    </dgm:pt>
    <dgm:pt modelId="{0BCF3690-EB40-154D-9ABC-2F1609D21D6A}">
      <dgm:prSet/>
      <dgm:spPr/>
      <dgm:t>
        <a:bodyPr/>
        <a:lstStyle/>
        <a:p>
          <a:r>
            <a:rPr lang="en-US" dirty="0"/>
            <a:t>Wider data sampling: more states, pull more data on each trail</a:t>
          </a:r>
        </a:p>
      </dgm:t>
    </dgm:pt>
    <dgm:pt modelId="{9161F42C-59A3-9B4F-ABEF-312BCE6BC743}" type="parTrans" cxnId="{B00CCF24-DE85-1A40-8301-16CA20F40D0A}">
      <dgm:prSet/>
      <dgm:spPr/>
      <dgm:t>
        <a:bodyPr/>
        <a:lstStyle/>
        <a:p>
          <a:endParaRPr lang="en-US"/>
        </a:p>
      </dgm:t>
    </dgm:pt>
    <dgm:pt modelId="{567FC8F9-BA99-F847-874E-7074C8AFB3CD}" type="sibTrans" cxnId="{B00CCF24-DE85-1A40-8301-16CA20F40D0A}">
      <dgm:prSet/>
      <dgm:spPr/>
      <dgm:t>
        <a:bodyPr/>
        <a:lstStyle/>
        <a:p>
          <a:endParaRPr lang="en-US"/>
        </a:p>
      </dgm:t>
    </dgm:pt>
    <dgm:pt modelId="{BDF04D79-6979-8D42-9368-2AC7F707EB62}">
      <dgm:prSet/>
      <dgm:spPr/>
      <dgm:t>
        <a:bodyPr/>
        <a:lstStyle/>
        <a:p>
          <a:r>
            <a:rPr lang="en-US" dirty="0"/>
            <a:t>Loop trails rate higher, as do those with views, water.</a:t>
          </a:r>
        </a:p>
      </dgm:t>
    </dgm:pt>
    <dgm:pt modelId="{BB50E54B-42BE-D442-84D2-607D7D856A29}" type="parTrans" cxnId="{1619C86C-5F20-AF4F-98A5-BA33FB6D9C10}">
      <dgm:prSet/>
      <dgm:spPr/>
      <dgm:t>
        <a:bodyPr/>
        <a:lstStyle/>
        <a:p>
          <a:endParaRPr lang="en-US"/>
        </a:p>
      </dgm:t>
    </dgm:pt>
    <dgm:pt modelId="{C87DF552-77A3-884B-A590-D516B253FAD0}" type="sibTrans" cxnId="{1619C86C-5F20-AF4F-98A5-BA33FB6D9C10}">
      <dgm:prSet/>
      <dgm:spPr/>
      <dgm:t>
        <a:bodyPr/>
        <a:lstStyle/>
        <a:p>
          <a:endParaRPr lang="en-US"/>
        </a:p>
      </dgm:t>
    </dgm:pt>
    <dgm:pt modelId="{90A2A948-8CBE-D748-9BBA-CFB274516547}">
      <dgm:prSet/>
      <dgm:spPr/>
      <dgm:t>
        <a:bodyPr/>
        <a:lstStyle/>
        <a:p>
          <a:r>
            <a:rPr lang="en-US" dirty="0"/>
            <a:t> Use processes to add features based on geographical proximity to trails</a:t>
          </a:r>
        </a:p>
      </dgm:t>
    </dgm:pt>
    <dgm:pt modelId="{6E540C26-0C85-2347-9CD5-B30B0F53EC49}" type="parTrans" cxnId="{4E85CFB0-3309-E549-B61F-D4648B4CCA8E}">
      <dgm:prSet/>
      <dgm:spPr/>
      <dgm:t>
        <a:bodyPr/>
        <a:lstStyle/>
        <a:p>
          <a:endParaRPr lang="en-US"/>
        </a:p>
      </dgm:t>
    </dgm:pt>
    <dgm:pt modelId="{AA618B5A-24F7-DE4E-A868-F6FB6629538A}" type="sibTrans" cxnId="{4E85CFB0-3309-E549-B61F-D4648B4CCA8E}">
      <dgm:prSet/>
      <dgm:spPr/>
      <dgm:t>
        <a:bodyPr/>
        <a:lstStyle/>
        <a:p>
          <a:endParaRPr lang="en-US"/>
        </a:p>
      </dgm:t>
    </dgm:pt>
    <dgm:pt modelId="{73CB8CCA-0A06-5443-B742-AF97149A7791}" type="pres">
      <dgm:prSet presAssocID="{BAABC41B-4F7B-4A8B-B1D4-90487D735527}" presName="linear" presStyleCnt="0">
        <dgm:presLayoutVars>
          <dgm:animLvl val="lvl"/>
          <dgm:resizeHandles val="exact"/>
        </dgm:presLayoutVars>
      </dgm:prSet>
      <dgm:spPr/>
    </dgm:pt>
    <dgm:pt modelId="{47053EF3-691E-4443-9C5E-31AAF69FA127}" type="pres">
      <dgm:prSet presAssocID="{45498183-4581-4F71-8C25-1308F198F4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50C743-CCD4-324B-8FA1-679B8349A0B8}" type="pres">
      <dgm:prSet presAssocID="{45498183-4581-4F71-8C25-1308F198F461}" presName="childText" presStyleLbl="revTx" presStyleIdx="0" presStyleCnt="4">
        <dgm:presLayoutVars>
          <dgm:bulletEnabled val="1"/>
        </dgm:presLayoutVars>
      </dgm:prSet>
      <dgm:spPr/>
    </dgm:pt>
    <dgm:pt modelId="{91ADB34B-8115-C743-B1D3-E251A5E810B4}" type="pres">
      <dgm:prSet presAssocID="{2DC1A55C-2434-4085-BCEB-0017B201E0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4980261-94CF-4345-BCA4-C19721D733B1}" type="pres">
      <dgm:prSet presAssocID="{2DC1A55C-2434-4085-BCEB-0017B201E07D}" presName="childText" presStyleLbl="revTx" presStyleIdx="1" presStyleCnt="4">
        <dgm:presLayoutVars>
          <dgm:bulletEnabled val="1"/>
        </dgm:presLayoutVars>
      </dgm:prSet>
      <dgm:spPr/>
    </dgm:pt>
    <dgm:pt modelId="{B467B9F8-7AD3-6946-947D-6EE89D0DBF99}" type="pres">
      <dgm:prSet presAssocID="{32BDDFB5-9588-4ABC-86DD-85EBA617D6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2B0526-91C1-9441-937A-BBE70905CAC4}" type="pres">
      <dgm:prSet presAssocID="{32BDDFB5-9588-4ABC-86DD-85EBA617D6C3}" presName="childText" presStyleLbl="revTx" presStyleIdx="2" presStyleCnt="4">
        <dgm:presLayoutVars>
          <dgm:bulletEnabled val="1"/>
        </dgm:presLayoutVars>
      </dgm:prSet>
      <dgm:spPr/>
    </dgm:pt>
    <dgm:pt modelId="{55CD2F90-8543-E843-9542-EFE2633EB7DA}" type="pres">
      <dgm:prSet presAssocID="{01890744-B5B6-4C33-89B2-DCB1578DD69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D6DF2B-09C8-3B41-922E-48ABF7E392C8}" type="pres">
      <dgm:prSet presAssocID="{01890744-B5B6-4C33-89B2-DCB1578DD69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2AB301-3A5A-4DA7-955F-C9BFC9157261}" srcId="{BAABC41B-4F7B-4A8B-B1D4-90487D735527}" destId="{32BDDFB5-9588-4ABC-86DD-85EBA617D6C3}" srcOrd="2" destOrd="0" parTransId="{71022E8A-F0B4-4638-9605-250D1EB08BA0}" sibTransId="{9C4A29B1-53CB-47AE-8709-EFEF6B79A2ED}"/>
    <dgm:cxn modelId="{BCD37C06-676B-4673-8167-393ABA865D00}" srcId="{BAABC41B-4F7B-4A8B-B1D4-90487D735527}" destId="{45498183-4581-4F71-8C25-1308F198F461}" srcOrd="0" destOrd="0" parTransId="{5086FE08-8899-4DDE-8C99-38762F7ECDA2}" sibTransId="{7C0BAE06-CF87-4396-AA75-80D110EFCFA2}"/>
    <dgm:cxn modelId="{DB065D1C-7E0F-684A-B3D0-891AF600B60C}" type="presOf" srcId="{45498183-4581-4F71-8C25-1308F198F461}" destId="{47053EF3-691E-4443-9C5E-31AAF69FA127}" srcOrd="0" destOrd="0" presId="urn:microsoft.com/office/officeart/2005/8/layout/vList2"/>
    <dgm:cxn modelId="{B00CCF24-DE85-1A40-8301-16CA20F40D0A}" srcId="{2DC1A55C-2434-4085-BCEB-0017B201E07D}" destId="{0BCF3690-EB40-154D-9ABC-2F1609D21D6A}" srcOrd="0" destOrd="0" parTransId="{9161F42C-59A3-9B4F-ABEF-312BCE6BC743}" sibTransId="{567FC8F9-BA99-F847-874E-7074C8AFB3CD}"/>
    <dgm:cxn modelId="{488E5843-38CB-9E45-9FD2-0E026DE050D1}" type="presOf" srcId="{BAABC41B-4F7B-4A8B-B1D4-90487D735527}" destId="{73CB8CCA-0A06-5443-B742-AF97149A7791}" srcOrd="0" destOrd="0" presId="urn:microsoft.com/office/officeart/2005/8/layout/vList2"/>
    <dgm:cxn modelId="{BDE5E845-F6C9-B546-9A0F-A4CF7BA88817}" type="presOf" srcId="{0BCF3690-EB40-154D-9ABC-2F1609D21D6A}" destId="{F4980261-94CF-4345-BCA4-C19721D733B1}" srcOrd="0" destOrd="0" presId="urn:microsoft.com/office/officeart/2005/8/layout/vList2"/>
    <dgm:cxn modelId="{95DC9E54-CBAF-5646-A818-EAB20FB9B980}" type="presOf" srcId="{2DC1A55C-2434-4085-BCEB-0017B201E07D}" destId="{91ADB34B-8115-C743-B1D3-E251A5E810B4}" srcOrd="0" destOrd="0" presId="urn:microsoft.com/office/officeart/2005/8/layout/vList2"/>
    <dgm:cxn modelId="{7BF6575F-E11A-924B-ADE8-718A2E5F30B2}" type="presOf" srcId="{03405A9D-E786-492C-80CD-4A0E993D3413}" destId="{1E50C743-CCD4-324B-8FA1-679B8349A0B8}" srcOrd="0" destOrd="1" presId="urn:microsoft.com/office/officeart/2005/8/layout/vList2"/>
    <dgm:cxn modelId="{6E103262-7C6C-A541-970B-427AD756C102}" type="presOf" srcId="{A77E61DD-401E-4726-8182-A3343DA17C7E}" destId="{1E50C743-CCD4-324B-8FA1-679B8349A0B8}" srcOrd="0" destOrd="0" presId="urn:microsoft.com/office/officeart/2005/8/layout/vList2"/>
    <dgm:cxn modelId="{1619C86C-5F20-AF4F-98A5-BA33FB6D9C10}" srcId="{32BDDFB5-9588-4ABC-86DD-85EBA617D6C3}" destId="{BDF04D79-6979-8D42-9368-2AC7F707EB62}" srcOrd="0" destOrd="0" parTransId="{BB50E54B-42BE-D442-84D2-607D7D856A29}" sibTransId="{C87DF552-77A3-884B-A590-D516B253FAD0}"/>
    <dgm:cxn modelId="{64E23879-9497-2F45-BC45-8CBBD7940A45}" type="presOf" srcId="{32BDDFB5-9588-4ABC-86DD-85EBA617D6C3}" destId="{B467B9F8-7AD3-6946-947D-6EE89D0DBF99}" srcOrd="0" destOrd="0" presId="urn:microsoft.com/office/officeart/2005/8/layout/vList2"/>
    <dgm:cxn modelId="{55E9067A-F1E2-974D-B9A3-8B1A2BDA2EF5}" type="presOf" srcId="{BDF04D79-6979-8D42-9368-2AC7F707EB62}" destId="{D12B0526-91C1-9441-937A-BBE70905CAC4}" srcOrd="0" destOrd="0" presId="urn:microsoft.com/office/officeart/2005/8/layout/vList2"/>
    <dgm:cxn modelId="{251F247C-9AFA-452A-870B-FE8800176D81}" srcId="{BAABC41B-4F7B-4A8B-B1D4-90487D735527}" destId="{2DC1A55C-2434-4085-BCEB-0017B201E07D}" srcOrd="1" destOrd="0" parTransId="{3CEEC8F7-B495-43EA-A239-28C8E69CCF07}" sibTransId="{8F7DC381-AC51-48FB-89CB-2F08E01FDEA3}"/>
    <dgm:cxn modelId="{65443784-44E0-444C-82C8-99D955BDB19C}" type="presOf" srcId="{90A2A948-8CBE-D748-9BBA-CFB274516547}" destId="{ABD6DF2B-09C8-3B41-922E-48ABF7E392C8}" srcOrd="0" destOrd="0" presId="urn:microsoft.com/office/officeart/2005/8/layout/vList2"/>
    <dgm:cxn modelId="{4E85CFB0-3309-E549-B61F-D4648B4CCA8E}" srcId="{01890744-B5B6-4C33-89B2-DCB1578DD692}" destId="{90A2A948-8CBE-D748-9BBA-CFB274516547}" srcOrd="0" destOrd="0" parTransId="{6E540C26-0C85-2347-9CD5-B30B0F53EC49}" sibTransId="{AA618B5A-24F7-DE4E-A868-F6FB6629538A}"/>
    <dgm:cxn modelId="{5C8639B5-7C15-3943-AC07-593695807914}" type="presOf" srcId="{01890744-B5B6-4C33-89B2-DCB1578DD692}" destId="{55CD2F90-8543-E843-9542-EFE2633EB7DA}" srcOrd="0" destOrd="0" presId="urn:microsoft.com/office/officeart/2005/8/layout/vList2"/>
    <dgm:cxn modelId="{EF3417CB-10D0-43C0-BE42-8AD164F7D279}" srcId="{45498183-4581-4F71-8C25-1308F198F461}" destId="{A77E61DD-401E-4726-8182-A3343DA17C7E}" srcOrd="0" destOrd="0" parTransId="{D6992ECC-47D6-450D-A1CD-12F75E919E0E}" sibTransId="{BF63FA02-5910-44C5-AEC1-9C1D2EDFF67D}"/>
    <dgm:cxn modelId="{966368D3-C49D-423A-AE5E-880263EF99D2}" srcId="{A77E61DD-401E-4726-8182-A3343DA17C7E}" destId="{03405A9D-E786-492C-80CD-4A0E993D3413}" srcOrd="0" destOrd="0" parTransId="{49376103-A312-4283-B174-15F5CEB6BFA6}" sibTransId="{111362CE-666E-4BDD-BED6-1A9F47FA108E}"/>
    <dgm:cxn modelId="{2F6914E0-B9AC-4309-BBDF-3A91946547E7}" srcId="{BAABC41B-4F7B-4A8B-B1D4-90487D735527}" destId="{01890744-B5B6-4C33-89B2-DCB1578DD692}" srcOrd="3" destOrd="0" parTransId="{A1330275-2322-4A73-A2DB-F757B80FB920}" sibTransId="{3AC1445C-5B8E-46CB-85E3-7764F516BB30}"/>
    <dgm:cxn modelId="{9E912919-A6E6-CF4B-A5B2-FC0BE864E7E7}" type="presParOf" srcId="{73CB8CCA-0A06-5443-B742-AF97149A7791}" destId="{47053EF3-691E-4443-9C5E-31AAF69FA127}" srcOrd="0" destOrd="0" presId="urn:microsoft.com/office/officeart/2005/8/layout/vList2"/>
    <dgm:cxn modelId="{02717EF8-FE88-F444-8210-60EA6A85EC71}" type="presParOf" srcId="{73CB8CCA-0A06-5443-B742-AF97149A7791}" destId="{1E50C743-CCD4-324B-8FA1-679B8349A0B8}" srcOrd="1" destOrd="0" presId="urn:microsoft.com/office/officeart/2005/8/layout/vList2"/>
    <dgm:cxn modelId="{014A2463-B9EA-3A43-9D11-B21C923D56D2}" type="presParOf" srcId="{73CB8CCA-0A06-5443-B742-AF97149A7791}" destId="{91ADB34B-8115-C743-B1D3-E251A5E810B4}" srcOrd="2" destOrd="0" presId="urn:microsoft.com/office/officeart/2005/8/layout/vList2"/>
    <dgm:cxn modelId="{2E9CBC81-8E9D-FB40-8560-1E10BA8FD1BF}" type="presParOf" srcId="{73CB8CCA-0A06-5443-B742-AF97149A7791}" destId="{F4980261-94CF-4345-BCA4-C19721D733B1}" srcOrd="3" destOrd="0" presId="urn:microsoft.com/office/officeart/2005/8/layout/vList2"/>
    <dgm:cxn modelId="{FBF32990-7839-0E4A-8B2D-C69021F8E21F}" type="presParOf" srcId="{73CB8CCA-0A06-5443-B742-AF97149A7791}" destId="{B467B9F8-7AD3-6946-947D-6EE89D0DBF99}" srcOrd="4" destOrd="0" presId="urn:microsoft.com/office/officeart/2005/8/layout/vList2"/>
    <dgm:cxn modelId="{C47B6D53-4781-F54E-BFB0-30C9F0E0576E}" type="presParOf" srcId="{73CB8CCA-0A06-5443-B742-AF97149A7791}" destId="{D12B0526-91C1-9441-937A-BBE70905CAC4}" srcOrd="5" destOrd="0" presId="urn:microsoft.com/office/officeart/2005/8/layout/vList2"/>
    <dgm:cxn modelId="{852799A6-BCF0-624B-934D-064B51EA8B55}" type="presParOf" srcId="{73CB8CCA-0A06-5443-B742-AF97149A7791}" destId="{55CD2F90-8543-E843-9542-EFE2633EB7DA}" srcOrd="6" destOrd="0" presId="urn:microsoft.com/office/officeart/2005/8/layout/vList2"/>
    <dgm:cxn modelId="{648BC892-24DC-014C-A3C2-E04ACE688976}" type="presParOf" srcId="{73CB8CCA-0A06-5443-B742-AF97149A7791}" destId="{ABD6DF2B-09C8-3B41-922E-48ABF7E392C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53EF3-691E-4443-9C5E-31AAF69FA127}">
      <dsp:nvSpPr>
        <dsp:cNvPr id="0" name=""/>
        <dsp:cNvSpPr/>
      </dsp:nvSpPr>
      <dsp:spPr>
        <a:xfrm>
          <a:off x="0" y="35953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Answer to our question – can we trust the ratings? </a:t>
          </a:r>
          <a:endParaRPr lang="en-US" sz="2200" kern="1200" dirty="0"/>
        </a:p>
      </dsp:txBody>
      <dsp:txXfrm>
        <a:off x="25759" y="61712"/>
        <a:ext cx="10864351" cy="476152"/>
      </dsp:txXfrm>
    </dsp:sp>
    <dsp:sp modelId="{1E50C743-CCD4-324B-8FA1-679B8349A0B8}">
      <dsp:nvSpPr>
        <dsp:cNvPr id="0" name=""/>
        <dsp:cNvSpPr/>
      </dsp:nvSpPr>
      <dsp:spPr>
        <a:xfrm>
          <a:off x="0" y="563623"/>
          <a:ext cx="10915869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Trails with views and rivers are rated higher. Harder difficulty trails are rated higher than easy trails.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Not enough ratings for the central tendency theorem to occur.</a:t>
          </a:r>
          <a:endParaRPr lang="en-US" sz="1700" kern="1200" dirty="0"/>
        </a:p>
      </dsp:txBody>
      <dsp:txXfrm>
        <a:off x="0" y="563623"/>
        <a:ext cx="10915869" cy="580635"/>
      </dsp:txXfrm>
    </dsp:sp>
    <dsp:sp modelId="{91ADB34B-8115-C743-B1D3-E251A5E810B4}">
      <dsp:nvSpPr>
        <dsp:cNvPr id="0" name=""/>
        <dsp:cNvSpPr/>
      </dsp:nvSpPr>
      <dsp:spPr>
        <a:xfrm>
          <a:off x="0" y="114425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Further research possibilities</a:t>
          </a:r>
        </a:p>
      </dsp:txBody>
      <dsp:txXfrm>
        <a:off x="25759" y="1170017"/>
        <a:ext cx="10864351" cy="476152"/>
      </dsp:txXfrm>
    </dsp:sp>
    <dsp:sp modelId="{F4980261-94CF-4345-BCA4-C19721D733B1}">
      <dsp:nvSpPr>
        <dsp:cNvPr id="0" name=""/>
        <dsp:cNvSpPr/>
      </dsp:nvSpPr>
      <dsp:spPr>
        <a:xfrm>
          <a:off x="0" y="167192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Wider data sampling: more states, pull more data on each trail</a:t>
          </a:r>
        </a:p>
      </dsp:txBody>
      <dsp:txXfrm>
        <a:off x="0" y="1671928"/>
        <a:ext cx="10915869" cy="364320"/>
      </dsp:txXfrm>
    </dsp:sp>
    <dsp:sp modelId="{B467B9F8-7AD3-6946-947D-6EE89D0DBF99}">
      <dsp:nvSpPr>
        <dsp:cNvPr id="0" name=""/>
        <dsp:cNvSpPr/>
      </dsp:nvSpPr>
      <dsp:spPr>
        <a:xfrm>
          <a:off x="0" y="203624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Implications for resource managers – </a:t>
          </a:r>
        </a:p>
      </dsp:txBody>
      <dsp:txXfrm>
        <a:off x="25759" y="2062007"/>
        <a:ext cx="10864351" cy="476152"/>
      </dsp:txXfrm>
    </dsp:sp>
    <dsp:sp modelId="{D12B0526-91C1-9441-937A-BBE70905CAC4}">
      <dsp:nvSpPr>
        <dsp:cNvPr id="0" name=""/>
        <dsp:cNvSpPr/>
      </dsp:nvSpPr>
      <dsp:spPr>
        <a:xfrm>
          <a:off x="0" y="256391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Loop trails rate higher, as do those with views, water.</a:t>
          </a:r>
        </a:p>
      </dsp:txBody>
      <dsp:txXfrm>
        <a:off x="0" y="2563918"/>
        <a:ext cx="10915869" cy="364320"/>
      </dsp:txXfrm>
    </dsp:sp>
    <dsp:sp modelId="{55CD2F90-8543-E843-9542-EFE2633EB7DA}">
      <dsp:nvSpPr>
        <dsp:cNvPr id="0" name=""/>
        <dsp:cNvSpPr/>
      </dsp:nvSpPr>
      <dsp:spPr>
        <a:xfrm>
          <a:off x="0" y="292823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Implications for </a:t>
          </a:r>
          <a:r>
            <a:rPr lang="en-US" sz="2200" kern="1200" dirty="0" err="1"/>
            <a:t>hikingproject.com</a:t>
          </a:r>
          <a:endParaRPr lang="en-US" sz="2200" kern="1200" dirty="0"/>
        </a:p>
      </dsp:txBody>
      <dsp:txXfrm>
        <a:off x="25759" y="2953997"/>
        <a:ext cx="10864351" cy="476152"/>
      </dsp:txXfrm>
    </dsp:sp>
    <dsp:sp modelId="{ABD6DF2B-09C8-3B41-922E-48ABF7E392C8}">
      <dsp:nvSpPr>
        <dsp:cNvPr id="0" name=""/>
        <dsp:cNvSpPr/>
      </dsp:nvSpPr>
      <dsp:spPr>
        <a:xfrm>
          <a:off x="0" y="345590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 Use processes to add features based on geographical proximity to trails</a:t>
          </a:r>
        </a:p>
      </dsp:txBody>
      <dsp:txXfrm>
        <a:off x="0" y="3455908"/>
        <a:ext cx="10915869" cy="364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2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6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3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6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3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8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8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51D536C-693D-4911-B3E3-277E6CA0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ACC7FC-0DA0-46D9-BEDF-149E4AB3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3E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631EE-DD7D-0CC7-2494-51A8F2FADFCB}"/>
              </a:ext>
            </a:extLst>
          </p:cNvPr>
          <p:cNvPicPr>
            <a:picLocks noChangeAspect="1"/>
          </p:cNvPicPr>
          <p:nvPr/>
        </p:nvPicPr>
        <p:blipFill rotWithShape="1">
          <a:blip>
            <a:duotone>
              <a:schemeClr val="accent1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F79D7C-1892-43E9-EBDF-8B821D687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2552" cy="40690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Examining Trail Rating Influencers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981AB-0D11-1F8F-4D35-9949C3B45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2552" cy="11256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An examination of the impact of factors on overall hike rating and difficulty rating of trails on the </a:t>
            </a:r>
            <a:r>
              <a:rPr lang="en-US" b="1" dirty="0" err="1"/>
              <a:t>hikingproject.com</a:t>
            </a:r>
            <a:endParaRPr lang="en-US" b="1" dirty="0"/>
          </a:p>
        </p:txBody>
      </p:sp>
      <p:sp>
        <p:nvSpPr>
          <p:cNvPr id="103" name="Rectangle 6">
            <a:extLst>
              <a:ext uri="{FF2B5EF4-FFF2-40B4-BE49-F238E27FC236}">
                <a16:creationId xmlns:a16="http://schemas.microsoft.com/office/drawing/2014/main" id="{1886631C-CD62-4E60-A5E7-767EEAEB4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638F2-07FE-DCF9-5A9F-01EAB869A991}"/>
              </a:ext>
            </a:extLst>
          </p:cNvPr>
          <p:cNvSpPr txBox="1"/>
          <p:nvPr/>
        </p:nvSpPr>
        <p:spPr>
          <a:xfrm>
            <a:off x="6937513" y="6006190"/>
            <a:ext cx="525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COMP 4447 Final Project - Ahmed Al </a:t>
            </a:r>
            <a:r>
              <a:rPr lang="en-US" dirty="0" err="1"/>
              <a:t>Ayoubi</a:t>
            </a:r>
            <a:r>
              <a:rPr lang="en-US" dirty="0"/>
              <a:t>, Chris </a:t>
            </a:r>
            <a:r>
              <a:rPr lang="en-US" dirty="0" err="1"/>
              <a:t>Kirchberg</a:t>
            </a:r>
            <a:r>
              <a:rPr lang="en-US" dirty="0"/>
              <a:t>, Harlan Kefalas</a:t>
            </a:r>
          </a:p>
        </p:txBody>
      </p:sp>
    </p:spTree>
    <p:extLst>
      <p:ext uri="{BB962C8B-B14F-4D97-AF65-F5344CB8AC3E}">
        <p14:creationId xmlns:p14="http://schemas.microsoft.com/office/powerpoint/2010/main" val="523005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AF5D-D862-3FC2-D21E-3FFA3096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  <a:endParaRPr lang="en-US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EC7D6BC5-AA1F-4799-6135-9839B6910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2211788" y="1928813"/>
            <a:ext cx="7768423" cy="4252912"/>
          </a:xfrm>
        </p:spPr>
      </p:pic>
    </p:spTree>
    <p:extLst>
      <p:ext uri="{BB962C8B-B14F-4D97-AF65-F5344CB8AC3E}">
        <p14:creationId xmlns:p14="http://schemas.microsoft.com/office/powerpoint/2010/main" val="231023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E490-57F3-C405-FEF8-FA06B376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F3C2392D-63AE-F9A5-A294-B8C496385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3350804" y="2028876"/>
            <a:ext cx="5490392" cy="4463999"/>
          </a:xfrm>
        </p:spPr>
      </p:pic>
    </p:spTree>
    <p:extLst>
      <p:ext uri="{BB962C8B-B14F-4D97-AF65-F5344CB8AC3E}">
        <p14:creationId xmlns:p14="http://schemas.microsoft.com/office/powerpoint/2010/main" val="248756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1209-B491-466D-BBD0-3256CB64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106AB9-0B1F-654F-C1A7-8A36EA91A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951197" y="2089451"/>
            <a:ext cx="5144803" cy="4252912"/>
          </a:xfr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DDC2C09D-3824-AE24-98E5-E87CB1AF6E5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513433" y="2089451"/>
            <a:ext cx="4727370" cy="47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4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0272-77C8-D7E3-8129-CB725D4B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033C-AC85-BC3D-C5D3-D9BBF583A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statistics breakdown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B86D8F-D598-39FF-DA91-F5873E42E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223"/>
              </p:ext>
            </p:extLst>
          </p:nvPr>
        </p:nvGraphicFramePr>
        <p:xfrm>
          <a:off x="838198" y="1943894"/>
          <a:ext cx="10515604" cy="4663440"/>
        </p:xfrm>
        <a:graphic>
          <a:graphicData uri="http://schemas.openxmlformats.org/drawingml/2006/table">
            <a:tbl>
              <a:tblPr/>
              <a:tblGrid>
                <a:gridCol w="669326">
                  <a:extLst>
                    <a:ext uri="{9D8B030D-6E8A-4147-A177-3AD203B41FA5}">
                      <a16:colId xmlns:a16="http://schemas.microsoft.com/office/drawing/2014/main" val="1056438921"/>
                    </a:ext>
                  </a:extLst>
                </a:gridCol>
                <a:gridCol w="1242602">
                  <a:extLst>
                    <a:ext uri="{9D8B030D-6E8A-4147-A177-3AD203B41FA5}">
                      <a16:colId xmlns:a16="http://schemas.microsoft.com/office/drawing/2014/main" val="160111780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62139255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6859279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26333438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37000970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4251199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3642136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72271888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44261867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57600049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 fontAlgn="ctr"/>
                      <a:endParaRPr lang="en-US" sz="11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US" sz="11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Trail Length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Difficult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Elev_Up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Elev_Down</a:t>
                      </a:r>
                      <a:endParaRPr lang="en-US" sz="11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Highest Elevation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Lowest Elevation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 Grade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 Grade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Overall Trail Rating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User Reviews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52036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4903.00000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4844.000000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4903.000000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4903.000000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4903.000000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4903.000000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4903.000000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4903.000000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3307.000000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3307.000000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136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3.50516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3.098679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758.076280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502.997553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9087.827860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8232.811544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0.072011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0.219759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3.614696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3.680677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2892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4.69358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1.343443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1016.041697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884.560557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2152.188263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1754.707216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0.048774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0.153531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0.863918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6.024722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03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3886.000000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3752.000000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7673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7436.000000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6923.000000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0.120000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434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329.000000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9166.000000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8332.000000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0.060000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0.190000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3.800000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911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4.30000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1062.000000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532.000000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10694.000000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9413.000000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0.090000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0.280000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4.100000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8564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124.50000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12176.000000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14031.000000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14416.000000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14131.000000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0.620000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1.560000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57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852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5AF6-43BD-C715-10A1-01B1B265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F654-3133-1656-3748-18BBA717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Statistically significant (p &lt; .05) factors for </a:t>
            </a:r>
            <a:r>
              <a:rPr lang="en-US" b="1" dirty="0" err="1"/>
              <a:t>lm</a:t>
            </a:r>
            <a:r>
              <a:rPr lang="en-US" b="1" dirty="0"/>
              <a:t> model with all factors:</a:t>
            </a:r>
          </a:p>
          <a:p>
            <a:pPr lvl="1"/>
            <a:r>
              <a:rPr lang="en-US" u="sng" dirty="0"/>
              <a:t>Positive</a:t>
            </a:r>
            <a:r>
              <a:rPr lang="en-US" b="1" dirty="0"/>
              <a:t>: </a:t>
            </a:r>
            <a:r>
              <a:rPr lang="en-US" b="1" dirty="0">
                <a:solidFill>
                  <a:srgbClr val="7030A0"/>
                </a:solidFill>
              </a:rPr>
              <a:t>Intermediate/Difficulty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Max Grade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/>
              <a:t>Number of Reviews, River (TRUE), Views (TRUE), Lake (TRUE), Geologic Significance (TRUE)</a:t>
            </a:r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</a:t>
            </a:r>
            <a:r>
              <a:rPr lang="en-US" dirty="0"/>
              <a:t>, Average Grade, All Dog Factors</a:t>
            </a:r>
          </a:p>
          <a:p>
            <a:r>
              <a:rPr lang="en-US" b="1" dirty="0"/>
              <a:t>Best subset with all factors: (9 of 28)</a:t>
            </a:r>
          </a:p>
          <a:p>
            <a:pPr lvl="1"/>
            <a:r>
              <a:rPr lang="en-US" u="sng" dirty="0"/>
              <a:t>Positive</a:t>
            </a:r>
            <a:r>
              <a:rPr lang="en-US" dirty="0"/>
              <a:t>: Trail Type (LOOP), Number of Reviews, River (TRUE), </a:t>
            </a:r>
            <a:r>
              <a:rPr lang="en-US" b="1" dirty="0">
                <a:solidFill>
                  <a:srgbClr val="7030A0"/>
                </a:solidFill>
              </a:rPr>
              <a:t>Intermediate/Difficulty, Max Grade,</a:t>
            </a:r>
            <a:r>
              <a:rPr lang="en-US" dirty="0"/>
              <a:t> Views (TRUE)</a:t>
            </a:r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Difficulty, </a:t>
            </a:r>
            <a:r>
              <a:rPr lang="en-US" dirty="0"/>
              <a:t>Average Grade, Dog (Unknown)</a:t>
            </a:r>
          </a:p>
          <a:p>
            <a:r>
              <a:rPr lang="en-US" b="1" dirty="0"/>
              <a:t>Best subset without features: (5 of 14)</a:t>
            </a:r>
          </a:p>
          <a:p>
            <a:pPr lvl="1"/>
            <a:r>
              <a:rPr lang="en-US" u="sng" dirty="0"/>
              <a:t>Positive</a:t>
            </a:r>
            <a:r>
              <a:rPr lang="en-US" dirty="0"/>
              <a:t>: Elevation Up, Trail Type (LOOP), </a:t>
            </a:r>
            <a:r>
              <a:rPr lang="en-US" b="1" dirty="0">
                <a:solidFill>
                  <a:srgbClr val="7030A0"/>
                </a:solidFill>
              </a:rPr>
              <a:t>Intermediate/Difficulty, Max Grade</a:t>
            </a:r>
            <a:r>
              <a:rPr lang="en-US" dirty="0"/>
              <a:t>, </a:t>
            </a:r>
            <a:endParaRPr lang="en-US" u="sng" dirty="0"/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</a:t>
            </a:r>
          </a:p>
        </p:txBody>
      </p:sp>
    </p:spTree>
    <p:extLst>
      <p:ext uri="{BB962C8B-B14F-4D97-AF65-F5344CB8AC3E}">
        <p14:creationId xmlns:p14="http://schemas.microsoft.com/office/powerpoint/2010/main" val="323876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2A90C-87B8-C703-78E2-BF68D1D7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Conclusions</a:t>
            </a: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550914A-2671-7C10-9480-D6BD342BA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863543"/>
              </p:ext>
            </p:extLst>
          </p:nvPr>
        </p:nvGraphicFramePr>
        <p:xfrm>
          <a:off x="632647" y="2427856"/>
          <a:ext cx="10915869" cy="385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48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48A2-A3D4-1F68-BD96-81178CBD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E845-1C13-37D0-FDF9-0104F94F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Hike books lack a direct connection to devices. Great to read a description, but no waypoints, etc.</a:t>
            </a:r>
          </a:p>
          <a:p>
            <a:r>
              <a:rPr lang="en-US" dirty="0"/>
              <a:t>Which trail website offers the best ratings? </a:t>
            </a:r>
          </a:p>
          <a:p>
            <a:r>
              <a:rPr lang="en-US" dirty="0"/>
              <a:t>Initial idea: </a:t>
            </a:r>
            <a:r>
              <a:rPr lang="en-US" dirty="0" err="1"/>
              <a:t>Alltrails.com</a:t>
            </a:r>
            <a:r>
              <a:rPr lang="en-US" dirty="0"/>
              <a:t> blocked API requests in December 2020.</a:t>
            </a:r>
          </a:p>
          <a:p>
            <a:r>
              <a:rPr lang="en-US" dirty="0"/>
              <a:t>Switched to </a:t>
            </a:r>
            <a:r>
              <a:rPr lang="en-US" dirty="0" err="1"/>
              <a:t>hikingproject.com</a:t>
            </a:r>
            <a:r>
              <a:rPr lang="en-US" dirty="0"/>
              <a:t> – a crowd-sourced &amp; curated site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9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C51D-0D85-E81A-0BB4-7952DAE3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5AB46-6F06-1E4F-A5F4-FA4AD783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168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11111"/>
                </a:solidFill>
                <a:latin typeface="Atlas Grotesk Web"/>
              </a:rPr>
              <a:t>”A</a:t>
            </a:r>
            <a:r>
              <a:rPr lang="en-US" b="0" i="0" dirty="0">
                <a:solidFill>
                  <a:srgbClr val="111111"/>
                </a:solidFill>
                <a:effectLst/>
                <a:latin typeface="Atlas Grotesk Web"/>
              </a:rPr>
              <a:t>t Hiking Project, our job and our goal are the same — to curate guidebook-quality information that inspires hikers like you to plan an adventure with confidence using the most accurate data available.”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4000" b="1" dirty="0"/>
              <a:t>But, can we trust the difficulty rating and/or the rating on </a:t>
            </a:r>
            <a:r>
              <a:rPr lang="en-US" sz="4000" b="1" dirty="0" err="1"/>
              <a:t>hikingproject.com</a:t>
            </a:r>
            <a:r>
              <a:rPr lang="en-US" sz="4000" b="1" dirty="0"/>
              <a:t> ?</a:t>
            </a:r>
          </a:p>
          <a:p>
            <a:pPr marL="0" indent="0" algn="ctr">
              <a:buNone/>
            </a:pPr>
            <a:r>
              <a:rPr lang="en-US" sz="4000" b="1" dirty="0"/>
              <a:t>What factors contribute to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56933F-B25E-2B8C-D02C-EC72CEC297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Dataset</a:t>
            </a:r>
            <a:endParaRPr lang="en-US" dirty="0"/>
          </a:p>
        </p:txBody>
      </p:sp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E848B866-F8F3-9A26-FD1C-3C9AE6AB656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969494" y="365124"/>
            <a:ext cx="7535740" cy="4148114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82FD53-2CAE-0792-4C84-ADDCB7F252F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969494" y="4513238"/>
            <a:ext cx="7452217" cy="2104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4667E9-5A3E-950A-BC48-EC89ED7CF685}"/>
              </a:ext>
            </a:extLst>
          </p:cNvPr>
          <p:cNvSpPr txBox="1"/>
          <p:nvPr/>
        </p:nvSpPr>
        <p:spPr>
          <a:xfrm>
            <a:off x="1140424" y="1248120"/>
            <a:ext cx="17316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each trail page:</a:t>
            </a:r>
          </a:p>
          <a:p>
            <a:endParaRPr lang="en-US" sz="2000" dirty="0"/>
          </a:p>
          <a:p>
            <a:r>
              <a:rPr lang="en-US" sz="2000" dirty="0"/>
              <a:t>Trail name</a:t>
            </a:r>
          </a:p>
          <a:p>
            <a:r>
              <a:rPr lang="en-US" sz="2000" dirty="0"/>
              <a:t>Difficulty</a:t>
            </a:r>
          </a:p>
          <a:p>
            <a:r>
              <a:rPr lang="en-US" sz="2000" dirty="0"/>
              <a:t>Rating</a:t>
            </a:r>
          </a:p>
          <a:p>
            <a:r>
              <a:rPr lang="en-US" sz="2000" dirty="0"/>
              <a:t>Number of Ratings</a:t>
            </a:r>
          </a:p>
          <a:p>
            <a:r>
              <a:rPr lang="en-US" sz="2000" dirty="0"/>
              <a:t>Area</a:t>
            </a:r>
          </a:p>
          <a:p>
            <a:r>
              <a:rPr lang="en-US" sz="2000" dirty="0"/>
              <a:t>Trail Length</a:t>
            </a:r>
          </a:p>
          <a:p>
            <a:r>
              <a:rPr lang="en-US" sz="2000" dirty="0"/>
              <a:t>Trail Type</a:t>
            </a:r>
          </a:p>
          <a:p>
            <a:r>
              <a:rPr lang="en-US" sz="2000" dirty="0"/>
              <a:t>High Elevation</a:t>
            </a:r>
          </a:p>
          <a:p>
            <a:r>
              <a:rPr lang="en-US" sz="2000" dirty="0"/>
              <a:t>Low Elevation</a:t>
            </a:r>
          </a:p>
          <a:p>
            <a:r>
              <a:rPr lang="en-US" sz="2000" dirty="0"/>
              <a:t>Elevation up</a:t>
            </a:r>
          </a:p>
          <a:p>
            <a:r>
              <a:rPr lang="en-US" sz="2000" dirty="0"/>
              <a:t>Elevation Down</a:t>
            </a:r>
          </a:p>
          <a:p>
            <a:r>
              <a:rPr lang="en-US" sz="2000" dirty="0"/>
              <a:t>Average Grade</a:t>
            </a:r>
          </a:p>
          <a:p>
            <a:r>
              <a:rPr lang="en-US" sz="2000" dirty="0"/>
              <a:t>Max Grade</a:t>
            </a:r>
          </a:p>
          <a:p>
            <a:r>
              <a:rPr lang="en-US" sz="2000" dirty="0"/>
              <a:t>Dogs</a:t>
            </a:r>
          </a:p>
          <a:p>
            <a:r>
              <a:rPr lang="en-US" sz="2000" dirty="0"/>
              <a:t>Features </a:t>
            </a:r>
          </a:p>
        </p:txBody>
      </p:sp>
    </p:spTree>
    <p:extLst>
      <p:ext uri="{BB962C8B-B14F-4D97-AF65-F5344CB8AC3E}">
        <p14:creationId xmlns:p14="http://schemas.microsoft.com/office/powerpoint/2010/main" val="281659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738E-A727-ACF0-8F54-462AB827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Scraping</a:t>
            </a:r>
          </a:p>
        </p:txBody>
      </p:sp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2C90BC-3741-2549-BF9B-D8A4B9B3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0" y="3417268"/>
            <a:ext cx="2617558" cy="846857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1C800D-DDE6-BF89-0A53-469C9FC81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90" y="2274173"/>
            <a:ext cx="4946287" cy="103976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D510F3E-E335-E1C1-BC5F-B071C07B2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90" y="4355371"/>
            <a:ext cx="5318050" cy="1129265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9A01CA93-F3B7-E488-1B3C-2779F7472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5072" y="494686"/>
            <a:ext cx="2651147" cy="1066439"/>
          </a:xfrm>
          <a:prstGeom prst="rect">
            <a:avLst/>
          </a:prstGeom>
        </p:spPr>
      </p:pic>
      <p:pic>
        <p:nvPicPr>
          <p:cNvPr id="37" name="Picture 3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CAFD1BF-8D9D-3113-3F05-CDA4857AA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812" y="2157268"/>
            <a:ext cx="6834188" cy="3432463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28B2488C-6C0C-E6D2-53F1-A1787AF1807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745048" y="3840697"/>
            <a:ext cx="2790447" cy="1538844"/>
          </a:xfrm>
          <a:prstGeom prst="bentConnector3">
            <a:avLst>
              <a:gd name="adj1" fmla="val 95305"/>
            </a:avLst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8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8A8D901-A3D4-47FE-97FD-FE365174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96ED6C2-E52C-F8C2-177A-5B0460326D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671" b="-1"/>
          <a:stretch/>
        </p:blipFill>
        <p:spPr>
          <a:xfrm>
            <a:off x="20" y="1"/>
            <a:ext cx="12191980" cy="6227481"/>
          </a:xfrm>
          <a:custGeom>
            <a:avLst/>
            <a:gdLst/>
            <a:ahLst/>
            <a:cxnLst/>
            <a:rect l="l" t="t" r="r" b="b"/>
            <a:pathLst>
              <a:path w="12188952" h="6168721">
                <a:moveTo>
                  <a:pt x="0" y="0"/>
                </a:moveTo>
                <a:lnTo>
                  <a:pt x="12188952" y="0"/>
                </a:lnTo>
                <a:lnTo>
                  <a:pt x="12188952" y="6140172"/>
                </a:lnTo>
                <a:lnTo>
                  <a:pt x="11986461" y="6135590"/>
                </a:lnTo>
                <a:cubicBezTo>
                  <a:pt x="11912297" y="6136565"/>
                  <a:pt x="11838168" y="6140192"/>
                  <a:pt x="11764214" y="6146469"/>
                </a:cubicBezTo>
                <a:cubicBezTo>
                  <a:pt x="11656850" y="6154473"/>
                  <a:pt x="11548596" y="6165527"/>
                  <a:pt x="11441995" y="6145198"/>
                </a:cubicBezTo>
                <a:cubicBezTo>
                  <a:pt x="11324975" y="6122709"/>
                  <a:pt x="11208081" y="6122582"/>
                  <a:pt x="11090044" y="6128299"/>
                </a:cubicBezTo>
                <a:cubicBezTo>
                  <a:pt x="10989160" y="6133127"/>
                  <a:pt x="10888657" y="6158539"/>
                  <a:pt x="10787011" y="6131730"/>
                </a:cubicBezTo>
                <a:cubicBezTo>
                  <a:pt x="10776897" y="6130256"/>
                  <a:pt x="10766592" y="6130688"/>
                  <a:pt x="10756643" y="6133000"/>
                </a:cubicBezTo>
                <a:cubicBezTo>
                  <a:pt x="10645468" y="6148374"/>
                  <a:pt x="10533530" y="6135796"/>
                  <a:pt x="10421973" y="6140116"/>
                </a:cubicBezTo>
                <a:cubicBezTo>
                  <a:pt x="10370515" y="6142149"/>
                  <a:pt x="10318040" y="6141005"/>
                  <a:pt x="10267216" y="6146469"/>
                </a:cubicBezTo>
                <a:cubicBezTo>
                  <a:pt x="10150577" y="6158920"/>
                  <a:pt x="10034192" y="6165527"/>
                  <a:pt x="9918824" y="6136177"/>
                </a:cubicBezTo>
                <a:cubicBezTo>
                  <a:pt x="9885153" y="6128261"/>
                  <a:pt x="9850745" y="6124005"/>
                  <a:pt x="9816160" y="6123471"/>
                </a:cubicBezTo>
                <a:cubicBezTo>
                  <a:pt x="9703206" y="6119405"/>
                  <a:pt x="9590632" y="6127156"/>
                  <a:pt x="9478059" y="6133509"/>
                </a:cubicBezTo>
                <a:cubicBezTo>
                  <a:pt x="9399918" y="6137956"/>
                  <a:pt x="9321904" y="6147612"/>
                  <a:pt x="9243637" y="6139480"/>
                </a:cubicBezTo>
                <a:cubicBezTo>
                  <a:pt x="9198150" y="6134779"/>
                  <a:pt x="9152282" y="6134779"/>
                  <a:pt x="9106795" y="6139480"/>
                </a:cubicBezTo>
                <a:cubicBezTo>
                  <a:pt x="9022962" y="6149302"/>
                  <a:pt x="8938380" y="6151132"/>
                  <a:pt x="8854204" y="6144944"/>
                </a:cubicBezTo>
                <a:cubicBezTo>
                  <a:pt x="8728543" y="6134144"/>
                  <a:pt x="8603010" y="6125123"/>
                  <a:pt x="8476969" y="6142276"/>
                </a:cubicBezTo>
                <a:cubicBezTo>
                  <a:pt x="8405486" y="6153508"/>
                  <a:pt x="8332808" y="6154829"/>
                  <a:pt x="8260970" y="6146214"/>
                </a:cubicBezTo>
                <a:cubicBezTo>
                  <a:pt x="8089823" y="6122200"/>
                  <a:pt x="7918295" y="6129951"/>
                  <a:pt x="7746767" y="6139861"/>
                </a:cubicBezTo>
                <a:cubicBezTo>
                  <a:pt x="7632160" y="6146596"/>
                  <a:pt x="7517046" y="6158920"/>
                  <a:pt x="7402693" y="6142657"/>
                </a:cubicBezTo>
                <a:cubicBezTo>
                  <a:pt x="7256831" y="6122328"/>
                  <a:pt x="7110841" y="6129062"/>
                  <a:pt x="6964597" y="6135033"/>
                </a:cubicBezTo>
                <a:cubicBezTo>
                  <a:pt x="6857233" y="6139480"/>
                  <a:pt x="6749742" y="6152949"/>
                  <a:pt x="6642124" y="6136304"/>
                </a:cubicBezTo>
                <a:cubicBezTo>
                  <a:pt x="6631045" y="6134792"/>
                  <a:pt x="6619775" y="6135923"/>
                  <a:pt x="6609216" y="6139607"/>
                </a:cubicBezTo>
                <a:cubicBezTo>
                  <a:pt x="6568379" y="6153050"/>
                  <a:pt x="6524595" y="6154854"/>
                  <a:pt x="6482793" y="6144817"/>
                </a:cubicBezTo>
                <a:cubicBezTo>
                  <a:pt x="6405669" y="6127918"/>
                  <a:pt x="6328672" y="6120549"/>
                  <a:pt x="6250150" y="6135923"/>
                </a:cubicBezTo>
                <a:cubicBezTo>
                  <a:pt x="6217254" y="6142809"/>
                  <a:pt x="6183521" y="6144817"/>
                  <a:pt x="6150028" y="6141894"/>
                </a:cubicBezTo>
                <a:cubicBezTo>
                  <a:pt x="6020175" y="6128934"/>
                  <a:pt x="5890068" y="6134017"/>
                  <a:pt x="5760087" y="6136558"/>
                </a:cubicBezTo>
                <a:cubicBezTo>
                  <a:pt x="5521345" y="6141005"/>
                  <a:pt x="5282477" y="6136558"/>
                  <a:pt x="5044242" y="6159301"/>
                </a:cubicBezTo>
                <a:cubicBezTo>
                  <a:pt x="4979506" y="6165463"/>
                  <a:pt x="4914326" y="6169403"/>
                  <a:pt x="4849272" y="6168624"/>
                </a:cubicBezTo>
                <a:cubicBezTo>
                  <a:pt x="4784218" y="6167846"/>
                  <a:pt x="4719291" y="6162351"/>
                  <a:pt x="4655063" y="6149645"/>
                </a:cubicBezTo>
                <a:cubicBezTo>
                  <a:pt x="4447578" y="6109368"/>
                  <a:pt x="4239457" y="6106826"/>
                  <a:pt x="4029811" y="6123090"/>
                </a:cubicBezTo>
                <a:cubicBezTo>
                  <a:pt x="3943792" y="6129824"/>
                  <a:pt x="3857774" y="6141005"/>
                  <a:pt x="3771375" y="6138845"/>
                </a:cubicBezTo>
                <a:cubicBezTo>
                  <a:pt x="3623225" y="6134906"/>
                  <a:pt x="3474948" y="6142911"/>
                  <a:pt x="3326672" y="6140878"/>
                </a:cubicBezTo>
                <a:cubicBezTo>
                  <a:pt x="3322669" y="6140306"/>
                  <a:pt x="3318578" y="6140840"/>
                  <a:pt x="3314855" y="6142403"/>
                </a:cubicBezTo>
                <a:cubicBezTo>
                  <a:pt x="3278008" y="6167687"/>
                  <a:pt x="3237604" y="6157904"/>
                  <a:pt x="3199487" y="6151297"/>
                </a:cubicBezTo>
                <a:cubicBezTo>
                  <a:pt x="3072810" y="6129316"/>
                  <a:pt x="2946260" y="6118516"/>
                  <a:pt x="2817550" y="6135542"/>
                </a:cubicBezTo>
                <a:cubicBezTo>
                  <a:pt x="2694647" y="6153368"/>
                  <a:pt x="2569990" y="6155591"/>
                  <a:pt x="2446541" y="6142149"/>
                </a:cubicBezTo>
                <a:cubicBezTo>
                  <a:pt x="2276791" y="6122328"/>
                  <a:pt x="2107677" y="6126521"/>
                  <a:pt x="1938308" y="6142149"/>
                </a:cubicBezTo>
                <a:cubicBezTo>
                  <a:pt x="1869570" y="6148501"/>
                  <a:pt x="1799815" y="6159301"/>
                  <a:pt x="1731712" y="6143419"/>
                </a:cubicBezTo>
                <a:cubicBezTo>
                  <a:pt x="1647854" y="6123979"/>
                  <a:pt x="1564250" y="6130332"/>
                  <a:pt x="1480137" y="6134652"/>
                </a:cubicBezTo>
                <a:cubicBezTo>
                  <a:pt x="1373663" y="6140243"/>
                  <a:pt x="1267442" y="6156379"/>
                  <a:pt x="1160586" y="6143673"/>
                </a:cubicBezTo>
                <a:cubicBezTo>
                  <a:pt x="1111161" y="6137829"/>
                  <a:pt x="1062116" y="6128553"/>
                  <a:pt x="1012055" y="6130967"/>
                </a:cubicBezTo>
                <a:cubicBezTo>
                  <a:pt x="873562" y="6137320"/>
                  <a:pt x="735196" y="6144817"/>
                  <a:pt x="596449" y="6143673"/>
                </a:cubicBezTo>
                <a:cubicBezTo>
                  <a:pt x="538383" y="6143292"/>
                  <a:pt x="480699" y="6141386"/>
                  <a:pt x="422887" y="6137193"/>
                </a:cubicBezTo>
                <a:cubicBezTo>
                  <a:pt x="315015" y="6129316"/>
                  <a:pt x="207524" y="6139989"/>
                  <a:pt x="100033" y="6143800"/>
                </a:cubicBezTo>
                <a:lnTo>
                  <a:pt x="0" y="6139320"/>
                </a:lnTo>
                <a:lnTo>
                  <a:pt x="0" y="3424755"/>
                </a:lnTo>
                <a:close/>
              </a:path>
            </a:pathLst>
          </a:cu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C111E39F-6E1E-779F-BC30-C92E7A15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4" y="6297355"/>
            <a:ext cx="1977472" cy="5189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538943-A87E-86BD-324D-28CF10FF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533" y="6407176"/>
            <a:ext cx="2374344" cy="3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2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52D8-7B44-3482-0CEB-904C57CA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Data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EFAFF-9D5B-DA78-2B10-484E47E0A583}"/>
              </a:ext>
            </a:extLst>
          </p:cNvPr>
          <p:cNvSpPr txBox="1"/>
          <p:nvPr/>
        </p:nvSpPr>
        <p:spPr>
          <a:xfrm>
            <a:off x="838200" y="1732538"/>
            <a:ext cx="452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Sample of 4,903 scraped hiking trails in Colorado.</a:t>
            </a:r>
          </a:p>
        </p:txBody>
      </p:sp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398BA524-ADCA-7F83-A9AB-DB4AFC6A3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59" y="2230359"/>
            <a:ext cx="9157085" cy="2108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A29786-DAFE-7866-D4F9-A82DB32A1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702" y="4629891"/>
            <a:ext cx="8145687" cy="2105065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8960061-151A-659E-6A61-DECE5DD907B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547844" y="3284578"/>
            <a:ext cx="651705" cy="1201505"/>
          </a:xfrm>
          <a:prstGeom prst="bentConnector2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97FF94-D65F-1835-CE51-EB31EC19EC30}"/>
              </a:ext>
            </a:extLst>
          </p:cNvPr>
          <p:cNvCxnSpPr/>
          <p:nvPr/>
        </p:nvCxnSpPr>
        <p:spPr>
          <a:xfrm flipH="1">
            <a:off x="3424397" y="4486083"/>
            <a:ext cx="678128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FE035DD-D23D-1464-1E91-B2408AD3B5FA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3030810" y="4873532"/>
            <a:ext cx="1196342" cy="421442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57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B8D0-15D1-C2C2-C0D5-FD986044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A46859B-31C0-A130-2092-FAA37454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87" y="1866900"/>
            <a:ext cx="5397500" cy="15621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01406D44-E187-00EB-F57A-48DB97769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87" y="4390841"/>
            <a:ext cx="3981192" cy="195526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99D934E6-DF91-12EA-B9A2-4B8D788EC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200" y="2594380"/>
            <a:ext cx="4965700" cy="2057400"/>
          </a:xfrm>
          <a:prstGeom prst="rect">
            <a:avLst/>
          </a:prstGeom>
        </p:spPr>
      </p:pic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A7A4D562-1F38-4861-B281-1CCD282B9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157" y="4651780"/>
            <a:ext cx="4009159" cy="1765397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29C8F881-3E3D-B170-0F7E-F66FDAE4F2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500" y="2767852"/>
            <a:ext cx="1901100" cy="1607720"/>
          </a:xfrm>
          <a:prstGeom prst="rect">
            <a:avLst/>
          </a:prstGeom>
        </p:spPr>
      </p:pic>
      <p:pic>
        <p:nvPicPr>
          <p:cNvPr id="23" name="Picture 2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055E818-A400-CF61-C95A-8DD07F9B5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9801" y="4780328"/>
            <a:ext cx="1009093" cy="1965629"/>
          </a:xfrm>
          <a:prstGeom prst="rect">
            <a:avLst/>
          </a:prstGeom>
        </p:spPr>
      </p:pic>
      <p:pic>
        <p:nvPicPr>
          <p:cNvPr id="25" name="Graphic 24" descr="Badge 1 outline">
            <a:extLst>
              <a:ext uri="{FF2B5EF4-FFF2-40B4-BE49-F238E27FC236}">
                <a16:creationId xmlns:a16="http://schemas.microsoft.com/office/drawing/2014/main" id="{4BC6407B-5439-A2E7-2C2D-5693FAE35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4986" y="1699649"/>
            <a:ext cx="334501" cy="334501"/>
          </a:xfrm>
          <a:prstGeom prst="rect">
            <a:avLst/>
          </a:prstGeom>
        </p:spPr>
      </p:pic>
      <p:pic>
        <p:nvPicPr>
          <p:cNvPr id="27" name="Graphic 26" descr="Badge outline">
            <a:extLst>
              <a:ext uri="{FF2B5EF4-FFF2-40B4-BE49-F238E27FC236}">
                <a16:creationId xmlns:a16="http://schemas.microsoft.com/office/drawing/2014/main" id="{3A3CCEB9-D457-CF8A-E36B-758E828147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986" y="4223590"/>
            <a:ext cx="334501" cy="334501"/>
          </a:xfrm>
          <a:prstGeom prst="rect">
            <a:avLst/>
          </a:prstGeom>
        </p:spPr>
      </p:pic>
      <p:pic>
        <p:nvPicPr>
          <p:cNvPr id="29" name="Graphic 28" descr="Badge 3 outline">
            <a:extLst>
              <a:ext uri="{FF2B5EF4-FFF2-40B4-BE49-F238E27FC236}">
                <a16:creationId xmlns:a16="http://schemas.microsoft.com/office/drawing/2014/main" id="{74736A80-E9F2-6A39-9380-B19F1B6D4C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20150" y="2404602"/>
            <a:ext cx="334501" cy="3345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D807FEE-19CD-3546-5F2F-3AD13BB6D1DC}"/>
              </a:ext>
            </a:extLst>
          </p:cNvPr>
          <p:cNvSpPr txBox="1"/>
          <p:nvPr/>
        </p:nvSpPr>
        <p:spPr>
          <a:xfrm>
            <a:off x="8233044" y="1819827"/>
            <a:ext cx="210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Three examples</a:t>
            </a:r>
          </a:p>
        </p:txBody>
      </p:sp>
    </p:spTree>
    <p:extLst>
      <p:ext uri="{BB962C8B-B14F-4D97-AF65-F5344CB8AC3E}">
        <p14:creationId xmlns:p14="http://schemas.microsoft.com/office/powerpoint/2010/main" val="117427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7606-4284-D895-F2DD-A1CBE0F5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Final Table 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150E1B1-290E-D766-913E-1D6262D0825E}"/>
              </a:ext>
            </a:extLst>
          </p:cNvPr>
          <p:cNvCxnSpPr>
            <a:cxnSpLocks/>
          </p:cNvCxnSpPr>
          <p:nvPr/>
        </p:nvCxnSpPr>
        <p:spPr>
          <a:xfrm>
            <a:off x="11150611" y="2987126"/>
            <a:ext cx="356100" cy="1210522"/>
          </a:xfrm>
          <a:prstGeom prst="bentConnector2">
            <a:avLst/>
          </a:prstGeom>
          <a:ln w="9525" cmpd="sng"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C8BC4EC-119F-75D9-480A-5069AD220A6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6265" y="4654932"/>
            <a:ext cx="1270566" cy="429212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5DA80B-2220-7300-58AD-5F45E1A778B2}"/>
              </a:ext>
            </a:extLst>
          </p:cNvPr>
          <p:cNvCxnSpPr>
            <a:cxnSpLocks/>
          </p:cNvCxnSpPr>
          <p:nvPr/>
        </p:nvCxnSpPr>
        <p:spPr>
          <a:xfrm flipH="1">
            <a:off x="1386942" y="4197648"/>
            <a:ext cx="10119769" cy="36607"/>
          </a:xfrm>
          <a:prstGeom prst="straightConnector1">
            <a:avLst/>
          </a:prstGeom>
          <a:ln w="95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78F4C285-3A84-6757-C206-B549FF59C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7" y="2072850"/>
            <a:ext cx="10868313" cy="1995923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E7E861F-D35D-3F59-C984-04C81FCCB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54" y="4352218"/>
            <a:ext cx="9978992" cy="215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5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25250</TotalTime>
  <Words>566</Words>
  <Application>Microsoft Macintosh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Atlas Grotesk Web</vt:lpstr>
      <vt:lpstr>Courier New</vt:lpstr>
      <vt:lpstr>Modern Love</vt:lpstr>
      <vt:lpstr>The Hand</vt:lpstr>
      <vt:lpstr>SketchyVTI</vt:lpstr>
      <vt:lpstr>Examining Trail Rating Influencers</vt:lpstr>
      <vt:lpstr>Motivation</vt:lpstr>
      <vt:lpstr>Research Question</vt:lpstr>
      <vt:lpstr>PowerPoint Presentation</vt:lpstr>
      <vt:lpstr>Data Scraping</vt:lpstr>
      <vt:lpstr>PowerPoint Presentation</vt:lpstr>
      <vt:lpstr>Row Data </vt:lpstr>
      <vt:lpstr>Data Cleaning</vt:lpstr>
      <vt:lpstr>Data Cleaning – Final Table </vt:lpstr>
      <vt:lpstr>Visualizations</vt:lpstr>
      <vt:lpstr>Visualizations</vt:lpstr>
      <vt:lpstr>Visualizations</vt:lpstr>
      <vt:lpstr>Summary Statistics</vt:lpstr>
      <vt:lpstr>Logistic Regression 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Trail Rating Influencers</dc:title>
  <dc:creator>Harlan Kefalas</dc:creator>
  <cp:lastModifiedBy>Ayoubi, Ahmed</cp:lastModifiedBy>
  <cp:revision>7</cp:revision>
  <dcterms:created xsi:type="dcterms:W3CDTF">2023-02-09T02:05:23Z</dcterms:created>
  <dcterms:modified xsi:type="dcterms:W3CDTF">2023-03-04T16:14:01Z</dcterms:modified>
</cp:coreProperties>
</file>