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5" r:id="rId8"/>
    <p:sldId id="266" r:id="rId9"/>
    <p:sldId id="260" r:id="rId10"/>
    <p:sldId id="261" r:id="rId11"/>
    <p:sldId id="267" r:id="rId12"/>
    <p:sldId id="268" r:id="rId13"/>
    <p:sldId id="271" r:id="rId14"/>
    <p:sldId id="26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BC41B-4F7B-4A8B-B1D4-90487D73552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498183-4581-4F71-8C25-1308F198F461}">
      <dgm:prSet/>
      <dgm:spPr/>
      <dgm:t>
        <a:bodyPr/>
        <a:lstStyle/>
        <a:p>
          <a:r>
            <a:rPr lang="en-US" b="1" dirty="0"/>
            <a:t>Answer to our question – can we trust the ratings? </a:t>
          </a:r>
          <a:endParaRPr lang="en-US" dirty="0"/>
        </a:p>
      </dgm:t>
    </dgm:pt>
    <dgm:pt modelId="{5086FE08-8899-4DDE-8C99-38762F7ECDA2}" type="parTrans" cxnId="{BCD37C06-676B-4673-8167-393ABA865D00}">
      <dgm:prSet/>
      <dgm:spPr/>
      <dgm:t>
        <a:bodyPr/>
        <a:lstStyle/>
        <a:p>
          <a:endParaRPr lang="en-US"/>
        </a:p>
      </dgm:t>
    </dgm:pt>
    <dgm:pt modelId="{7C0BAE06-CF87-4396-AA75-80D110EFCFA2}" type="sibTrans" cxnId="{BCD37C06-676B-4673-8167-393ABA865D00}">
      <dgm:prSet/>
      <dgm:spPr/>
      <dgm:t>
        <a:bodyPr/>
        <a:lstStyle/>
        <a:p>
          <a:endParaRPr lang="en-US"/>
        </a:p>
      </dgm:t>
    </dgm:pt>
    <dgm:pt modelId="{A77E61DD-401E-4726-8182-A3343DA17C7E}">
      <dgm:prSet/>
      <dgm:spPr/>
      <dgm:t>
        <a:bodyPr/>
        <a:lstStyle/>
        <a:p>
          <a:r>
            <a:rPr lang="en-US" b="1" dirty="0"/>
            <a:t>Trails with views and rivers are rated higher. Harder difficulty trails are rated higher than easy trails.</a:t>
          </a:r>
          <a:endParaRPr lang="en-US" dirty="0"/>
        </a:p>
      </dgm:t>
    </dgm:pt>
    <dgm:pt modelId="{D6992ECC-47D6-450D-A1CD-12F75E919E0E}" type="parTrans" cxnId="{EF3417CB-10D0-43C0-BE42-8AD164F7D279}">
      <dgm:prSet/>
      <dgm:spPr/>
      <dgm:t>
        <a:bodyPr/>
        <a:lstStyle/>
        <a:p>
          <a:endParaRPr lang="en-US"/>
        </a:p>
      </dgm:t>
    </dgm:pt>
    <dgm:pt modelId="{BF63FA02-5910-44C5-AEC1-9C1D2EDFF67D}" type="sibTrans" cxnId="{EF3417CB-10D0-43C0-BE42-8AD164F7D279}">
      <dgm:prSet/>
      <dgm:spPr/>
      <dgm:t>
        <a:bodyPr/>
        <a:lstStyle/>
        <a:p>
          <a:endParaRPr lang="en-US"/>
        </a:p>
      </dgm:t>
    </dgm:pt>
    <dgm:pt modelId="{03405A9D-E786-492C-80CD-4A0E993D3413}">
      <dgm:prSet/>
      <dgm:spPr/>
      <dgm:t>
        <a:bodyPr/>
        <a:lstStyle/>
        <a:p>
          <a:r>
            <a:rPr lang="en-US" b="1" dirty="0"/>
            <a:t>Not enough ratings for the central tendency theorem to occur.</a:t>
          </a:r>
          <a:endParaRPr lang="en-US" dirty="0"/>
        </a:p>
      </dgm:t>
    </dgm:pt>
    <dgm:pt modelId="{49376103-A312-4283-B174-15F5CEB6BFA6}" type="parTrans" cxnId="{966368D3-C49D-423A-AE5E-880263EF99D2}">
      <dgm:prSet/>
      <dgm:spPr/>
      <dgm:t>
        <a:bodyPr/>
        <a:lstStyle/>
        <a:p>
          <a:endParaRPr lang="en-US"/>
        </a:p>
      </dgm:t>
    </dgm:pt>
    <dgm:pt modelId="{111362CE-666E-4BDD-BED6-1A9F47FA108E}" type="sibTrans" cxnId="{966368D3-C49D-423A-AE5E-880263EF99D2}">
      <dgm:prSet/>
      <dgm:spPr/>
      <dgm:t>
        <a:bodyPr/>
        <a:lstStyle/>
        <a:p>
          <a:endParaRPr lang="en-US"/>
        </a:p>
      </dgm:t>
    </dgm:pt>
    <dgm:pt modelId="{2DC1A55C-2434-4085-BCEB-0017B201E07D}">
      <dgm:prSet/>
      <dgm:spPr/>
      <dgm:t>
        <a:bodyPr/>
        <a:lstStyle/>
        <a:p>
          <a:r>
            <a:rPr lang="en-US" dirty="0"/>
            <a:t>Further research possibilities</a:t>
          </a:r>
        </a:p>
      </dgm:t>
    </dgm:pt>
    <dgm:pt modelId="{3CEEC8F7-B495-43EA-A239-28C8E69CCF07}" type="parTrans" cxnId="{251F247C-9AFA-452A-870B-FE8800176D81}">
      <dgm:prSet/>
      <dgm:spPr/>
      <dgm:t>
        <a:bodyPr/>
        <a:lstStyle/>
        <a:p>
          <a:endParaRPr lang="en-US"/>
        </a:p>
      </dgm:t>
    </dgm:pt>
    <dgm:pt modelId="{8F7DC381-AC51-48FB-89CB-2F08E01FDEA3}" type="sibTrans" cxnId="{251F247C-9AFA-452A-870B-FE8800176D81}">
      <dgm:prSet/>
      <dgm:spPr/>
      <dgm:t>
        <a:bodyPr/>
        <a:lstStyle/>
        <a:p>
          <a:endParaRPr lang="en-US"/>
        </a:p>
      </dgm:t>
    </dgm:pt>
    <dgm:pt modelId="{32BDDFB5-9588-4ABC-86DD-85EBA617D6C3}">
      <dgm:prSet/>
      <dgm:spPr/>
      <dgm:t>
        <a:bodyPr/>
        <a:lstStyle/>
        <a:p>
          <a:r>
            <a:rPr lang="en-US" dirty="0"/>
            <a:t>Implications for resource managers – </a:t>
          </a:r>
        </a:p>
      </dgm:t>
    </dgm:pt>
    <dgm:pt modelId="{71022E8A-F0B4-4638-9605-250D1EB08BA0}" type="parTrans" cxnId="{FF2AB301-3A5A-4DA7-955F-C9BFC9157261}">
      <dgm:prSet/>
      <dgm:spPr/>
      <dgm:t>
        <a:bodyPr/>
        <a:lstStyle/>
        <a:p>
          <a:endParaRPr lang="en-US"/>
        </a:p>
      </dgm:t>
    </dgm:pt>
    <dgm:pt modelId="{9C4A29B1-53CB-47AE-8709-EFEF6B79A2ED}" type="sibTrans" cxnId="{FF2AB301-3A5A-4DA7-955F-C9BFC9157261}">
      <dgm:prSet/>
      <dgm:spPr/>
      <dgm:t>
        <a:bodyPr/>
        <a:lstStyle/>
        <a:p>
          <a:endParaRPr lang="en-US"/>
        </a:p>
      </dgm:t>
    </dgm:pt>
    <dgm:pt modelId="{01890744-B5B6-4C33-89B2-DCB1578DD692}">
      <dgm:prSet/>
      <dgm:spPr/>
      <dgm:t>
        <a:bodyPr/>
        <a:lstStyle/>
        <a:p>
          <a:r>
            <a:rPr lang="en-US" dirty="0"/>
            <a:t>Implications for </a:t>
          </a:r>
          <a:r>
            <a:rPr lang="en-US" dirty="0" err="1"/>
            <a:t>hikingproject.com</a:t>
          </a:r>
          <a:endParaRPr lang="en-US" dirty="0"/>
        </a:p>
      </dgm:t>
    </dgm:pt>
    <dgm:pt modelId="{A1330275-2322-4A73-A2DB-F757B80FB920}" type="parTrans" cxnId="{2F6914E0-B9AC-4309-BBDF-3A91946547E7}">
      <dgm:prSet/>
      <dgm:spPr/>
      <dgm:t>
        <a:bodyPr/>
        <a:lstStyle/>
        <a:p>
          <a:endParaRPr lang="en-US"/>
        </a:p>
      </dgm:t>
    </dgm:pt>
    <dgm:pt modelId="{3AC1445C-5B8E-46CB-85E3-7764F516BB30}" type="sibTrans" cxnId="{2F6914E0-B9AC-4309-BBDF-3A91946547E7}">
      <dgm:prSet/>
      <dgm:spPr/>
      <dgm:t>
        <a:bodyPr/>
        <a:lstStyle/>
        <a:p>
          <a:endParaRPr lang="en-US"/>
        </a:p>
      </dgm:t>
    </dgm:pt>
    <dgm:pt modelId="{0BCF3690-EB40-154D-9ABC-2F1609D21D6A}">
      <dgm:prSet/>
      <dgm:spPr/>
      <dgm:t>
        <a:bodyPr/>
        <a:lstStyle/>
        <a:p>
          <a:r>
            <a:rPr lang="en-US" dirty="0"/>
            <a:t>Wider data sampling: more states, pull more data on each trail</a:t>
          </a:r>
        </a:p>
      </dgm:t>
    </dgm:pt>
    <dgm:pt modelId="{9161F42C-59A3-9B4F-ABEF-312BCE6BC743}" type="parTrans" cxnId="{B00CCF24-DE85-1A40-8301-16CA20F40D0A}">
      <dgm:prSet/>
      <dgm:spPr/>
      <dgm:t>
        <a:bodyPr/>
        <a:lstStyle/>
        <a:p>
          <a:endParaRPr lang="en-US"/>
        </a:p>
      </dgm:t>
    </dgm:pt>
    <dgm:pt modelId="{567FC8F9-BA99-F847-874E-7074C8AFB3CD}" type="sibTrans" cxnId="{B00CCF24-DE85-1A40-8301-16CA20F40D0A}">
      <dgm:prSet/>
      <dgm:spPr/>
      <dgm:t>
        <a:bodyPr/>
        <a:lstStyle/>
        <a:p>
          <a:endParaRPr lang="en-US"/>
        </a:p>
      </dgm:t>
    </dgm:pt>
    <dgm:pt modelId="{BDF04D79-6979-8D42-9368-2AC7F707EB62}">
      <dgm:prSet/>
      <dgm:spPr/>
      <dgm:t>
        <a:bodyPr/>
        <a:lstStyle/>
        <a:p>
          <a:r>
            <a:rPr lang="en-US" dirty="0"/>
            <a:t>Loop trails rate higher, as do those with views, water.</a:t>
          </a:r>
        </a:p>
      </dgm:t>
    </dgm:pt>
    <dgm:pt modelId="{BB50E54B-42BE-D442-84D2-607D7D856A29}" type="parTrans" cxnId="{1619C86C-5F20-AF4F-98A5-BA33FB6D9C10}">
      <dgm:prSet/>
      <dgm:spPr/>
      <dgm:t>
        <a:bodyPr/>
        <a:lstStyle/>
        <a:p>
          <a:endParaRPr lang="en-US"/>
        </a:p>
      </dgm:t>
    </dgm:pt>
    <dgm:pt modelId="{C87DF552-77A3-884B-A590-D516B253FAD0}" type="sibTrans" cxnId="{1619C86C-5F20-AF4F-98A5-BA33FB6D9C10}">
      <dgm:prSet/>
      <dgm:spPr/>
      <dgm:t>
        <a:bodyPr/>
        <a:lstStyle/>
        <a:p>
          <a:endParaRPr lang="en-US"/>
        </a:p>
      </dgm:t>
    </dgm:pt>
    <dgm:pt modelId="{90A2A948-8CBE-D748-9BBA-CFB274516547}">
      <dgm:prSet/>
      <dgm:spPr/>
      <dgm:t>
        <a:bodyPr/>
        <a:lstStyle/>
        <a:p>
          <a:r>
            <a:rPr lang="en-US" dirty="0"/>
            <a:t> Use processes to add features based on geographical proximity to trails</a:t>
          </a:r>
        </a:p>
      </dgm:t>
    </dgm:pt>
    <dgm:pt modelId="{6E540C26-0C85-2347-9CD5-B30B0F53EC49}" type="parTrans" cxnId="{4E85CFB0-3309-E549-B61F-D4648B4CCA8E}">
      <dgm:prSet/>
      <dgm:spPr/>
      <dgm:t>
        <a:bodyPr/>
        <a:lstStyle/>
        <a:p>
          <a:endParaRPr lang="en-US"/>
        </a:p>
      </dgm:t>
    </dgm:pt>
    <dgm:pt modelId="{AA618B5A-24F7-DE4E-A868-F6FB6629538A}" type="sibTrans" cxnId="{4E85CFB0-3309-E549-B61F-D4648B4CCA8E}">
      <dgm:prSet/>
      <dgm:spPr/>
      <dgm:t>
        <a:bodyPr/>
        <a:lstStyle/>
        <a:p>
          <a:endParaRPr lang="en-US"/>
        </a:p>
      </dgm:t>
    </dgm:pt>
    <dgm:pt modelId="{73CB8CCA-0A06-5443-B742-AF97149A7791}" type="pres">
      <dgm:prSet presAssocID="{BAABC41B-4F7B-4A8B-B1D4-90487D735527}" presName="linear" presStyleCnt="0">
        <dgm:presLayoutVars>
          <dgm:animLvl val="lvl"/>
          <dgm:resizeHandles val="exact"/>
        </dgm:presLayoutVars>
      </dgm:prSet>
      <dgm:spPr/>
    </dgm:pt>
    <dgm:pt modelId="{47053EF3-691E-4443-9C5E-31AAF69FA127}" type="pres">
      <dgm:prSet presAssocID="{45498183-4581-4F71-8C25-1308F198F4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50C743-CCD4-324B-8FA1-679B8349A0B8}" type="pres">
      <dgm:prSet presAssocID="{45498183-4581-4F71-8C25-1308F198F461}" presName="childText" presStyleLbl="revTx" presStyleIdx="0" presStyleCnt="4">
        <dgm:presLayoutVars>
          <dgm:bulletEnabled val="1"/>
        </dgm:presLayoutVars>
      </dgm:prSet>
      <dgm:spPr/>
    </dgm:pt>
    <dgm:pt modelId="{91ADB34B-8115-C743-B1D3-E251A5E810B4}" type="pres">
      <dgm:prSet presAssocID="{2DC1A55C-2434-4085-BCEB-0017B201E0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980261-94CF-4345-BCA4-C19721D733B1}" type="pres">
      <dgm:prSet presAssocID="{2DC1A55C-2434-4085-BCEB-0017B201E07D}" presName="childText" presStyleLbl="revTx" presStyleIdx="1" presStyleCnt="4">
        <dgm:presLayoutVars>
          <dgm:bulletEnabled val="1"/>
        </dgm:presLayoutVars>
      </dgm:prSet>
      <dgm:spPr/>
    </dgm:pt>
    <dgm:pt modelId="{B467B9F8-7AD3-6946-947D-6EE89D0DBF99}" type="pres">
      <dgm:prSet presAssocID="{32BDDFB5-9588-4ABC-86DD-85EBA617D6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2B0526-91C1-9441-937A-BBE70905CAC4}" type="pres">
      <dgm:prSet presAssocID="{32BDDFB5-9588-4ABC-86DD-85EBA617D6C3}" presName="childText" presStyleLbl="revTx" presStyleIdx="2" presStyleCnt="4">
        <dgm:presLayoutVars>
          <dgm:bulletEnabled val="1"/>
        </dgm:presLayoutVars>
      </dgm:prSet>
      <dgm:spPr/>
    </dgm:pt>
    <dgm:pt modelId="{55CD2F90-8543-E843-9542-EFE2633EB7DA}" type="pres">
      <dgm:prSet presAssocID="{01890744-B5B6-4C33-89B2-DCB1578DD6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D6DF2B-09C8-3B41-922E-48ABF7E392C8}" type="pres">
      <dgm:prSet presAssocID="{01890744-B5B6-4C33-89B2-DCB1578DD69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2AB301-3A5A-4DA7-955F-C9BFC9157261}" srcId="{BAABC41B-4F7B-4A8B-B1D4-90487D735527}" destId="{32BDDFB5-9588-4ABC-86DD-85EBA617D6C3}" srcOrd="2" destOrd="0" parTransId="{71022E8A-F0B4-4638-9605-250D1EB08BA0}" sibTransId="{9C4A29B1-53CB-47AE-8709-EFEF6B79A2ED}"/>
    <dgm:cxn modelId="{BCD37C06-676B-4673-8167-393ABA865D00}" srcId="{BAABC41B-4F7B-4A8B-B1D4-90487D735527}" destId="{45498183-4581-4F71-8C25-1308F198F461}" srcOrd="0" destOrd="0" parTransId="{5086FE08-8899-4DDE-8C99-38762F7ECDA2}" sibTransId="{7C0BAE06-CF87-4396-AA75-80D110EFCFA2}"/>
    <dgm:cxn modelId="{DB065D1C-7E0F-684A-B3D0-891AF600B60C}" type="presOf" srcId="{45498183-4581-4F71-8C25-1308F198F461}" destId="{47053EF3-691E-4443-9C5E-31AAF69FA127}" srcOrd="0" destOrd="0" presId="urn:microsoft.com/office/officeart/2005/8/layout/vList2"/>
    <dgm:cxn modelId="{B00CCF24-DE85-1A40-8301-16CA20F40D0A}" srcId="{2DC1A55C-2434-4085-BCEB-0017B201E07D}" destId="{0BCF3690-EB40-154D-9ABC-2F1609D21D6A}" srcOrd="0" destOrd="0" parTransId="{9161F42C-59A3-9B4F-ABEF-312BCE6BC743}" sibTransId="{567FC8F9-BA99-F847-874E-7074C8AFB3CD}"/>
    <dgm:cxn modelId="{488E5843-38CB-9E45-9FD2-0E026DE050D1}" type="presOf" srcId="{BAABC41B-4F7B-4A8B-B1D4-90487D735527}" destId="{73CB8CCA-0A06-5443-B742-AF97149A7791}" srcOrd="0" destOrd="0" presId="urn:microsoft.com/office/officeart/2005/8/layout/vList2"/>
    <dgm:cxn modelId="{BDE5E845-F6C9-B546-9A0F-A4CF7BA88817}" type="presOf" srcId="{0BCF3690-EB40-154D-9ABC-2F1609D21D6A}" destId="{F4980261-94CF-4345-BCA4-C19721D733B1}" srcOrd="0" destOrd="0" presId="urn:microsoft.com/office/officeart/2005/8/layout/vList2"/>
    <dgm:cxn modelId="{95DC9E54-CBAF-5646-A818-EAB20FB9B980}" type="presOf" srcId="{2DC1A55C-2434-4085-BCEB-0017B201E07D}" destId="{91ADB34B-8115-C743-B1D3-E251A5E810B4}" srcOrd="0" destOrd="0" presId="urn:microsoft.com/office/officeart/2005/8/layout/vList2"/>
    <dgm:cxn modelId="{7BF6575F-E11A-924B-ADE8-718A2E5F30B2}" type="presOf" srcId="{03405A9D-E786-492C-80CD-4A0E993D3413}" destId="{1E50C743-CCD4-324B-8FA1-679B8349A0B8}" srcOrd="0" destOrd="1" presId="urn:microsoft.com/office/officeart/2005/8/layout/vList2"/>
    <dgm:cxn modelId="{6E103262-7C6C-A541-970B-427AD756C102}" type="presOf" srcId="{A77E61DD-401E-4726-8182-A3343DA17C7E}" destId="{1E50C743-CCD4-324B-8FA1-679B8349A0B8}" srcOrd="0" destOrd="0" presId="urn:microsoft.com/office/officeart/2005/8/layout/vList2"/>
    <dgm:cxn modelId="{1619C86C-5F20-AF4F-98A5-BA33FB6D9C10}" srcId="{32BDDFB5-9588-4ABC-86DD-85EBA617D6C3}" destId="{BDF04D79-6979-8D42-9368-2AC7F707EB62}" srcOrd="0" destOrd="0" parTransId="{BB50E54B-42BE-D442-84D2-607D7D856A29}" sibTransId="{C87DF552-77A3-884B-A590-D516B253FAD0}"/>
    <dgm:cxn modelId="{64E23879-9497-2F45-BC45-8CBBD7940A45}" type="presOf" srcId="{32BDDFB5-9588-4ABC-86DD-85EBA617D6C3}" destId="{B467B9F8-7AD3-6946-947D-6EE89D0DBF99}" srcOrd="0" destOrd="0" presId="urn:microsoft.com/office/officeart/2005/8/layout/vList2"/>
    <dgm:cxn modelId="{55E9067A-F1E2-974D-B9A3-8B1A2BDA2EF5}" type="presOf" srcId="{BDF04D79-6979-8D42-9368-2AC7F707EB62}" destId="{D12B0526-91C1-9441-937A-BBE70905CAC4}" srcOrd="0" destOrd="0" presId="urn:microsoft.com/office/officeart/2005/8/layout/vList2"/>
    <dgm:cxn modelId="{251F247C-9AFA-452A-870B-FE8800176D81}" srcId="{BAABC41B-4F7B-4A8B-B1D4-90487D735527}" destId="{2DC1A55C-2434-4085-BCEB-0017B201E07D}" srcOrd="1" destOrd="0" parTransId="{3CEEC8F7-B495-43EA-A239-28C8E69CCF07}" sibTransId="{8F7DC381-AC51-48FB-89CB-2F08E01FDEA3}"/>
    <dgm:cxn modelId="{65443784-44E0-444C-82C8-99D955BDB19C}" type="presOf" srcId="{90A2A948-8CBE-D748-9BBA-CFB274516547}" destId="{ABD6DF2B-09C8-3B41-922E-48ABF7E392C8}" srcOrd="0" destOrd="0" presId="urn:microsoft.com/office/officeart/2005/8/layout/vList2"/>
    <dgm:cxn modelId="{4E85CFB0-3309-E549-B61F-D4648B4CCA8E}" srcId="{01890744-B5B6-4C33-89B2-DCB1578DD692}" destId="{90A2A948-8CBE-D748-9BBA-CFB274516547}" srcOrd="0" destOrd="0" parTransId="{6E540C26-0C85-2347-9CD5-B30B0F53EC49}" sibTransId="{AA618B5A-24F7-DE4E-A868-F6FB6629538A}"/>
    <dgm:cxn modelId="{5C8639B5-7C15-3943-AC07-593695807914}" type="presOf" srcId="{01890744-B5B6-4C33-89B2-DCB1578DD692}" destId="{55CD2F90-8543-E843-9542-EFE2633EB7DA}" srcOrd="0" destOrd="0" presId="urn:microsoft.com/office/officeart/2005/8/layout/vList2"/>
    <dgm:cxn modelId="{EF3417CB-10D0-43C0-BE42-8AD164F7D279}" srcId="{45498183-4581-4F71-8C25-1308F198F461}" destId="{A77E61DD-401E-4726-8182-A3343DA17C7E}" srcOrd="0" destOrd="0" parTransId="{D6992ECC-47D6-450D-A1CD-12F75E919E0E}" sibTransId="{BF63FA02-5910-44C5-AEC1-9C1D2EDFF67D}"/>
    <dgm:cxn modelId="{966368D3-C49D-423A-AE5E-880263EF99D2}" srcId="{A77E61DD-401E-4726-8182-A3343DA17C7E}" destId="{03405A9D-E786-492C-80CD-4A0E993D3413}" srcOrd="0" destOrd="0" parTransId="{49376103-A312-4283-B174-15F5CEB6BFA6}" sibTransId="{111362CE-666E-4BDD-BED6-1A9F47FA108E}"/>
    <dgm:cxn modelId="{2F6914E0-B9AC-4309-BBDF-3A91946547E7}" srcId="{BAABC41B-4F7B-4A8B-B1D4-90487D735527}" destId="{01890744-B5B6-4C33-89B2-DCB1578DD692}" srcOrd="3" destOrd="0" parTransId="{A1330275-2322-4A73-A2DB-F757B80FB920}" sibTransId="{3AC1445C-5B8E-46CB-85E3-7764F516BB30}"/>
    <dgm:cxn modelId="{9E912919-A6E6-CF4B-A5B2-FC0BE864E7E7}" type="presParOf" srcId="{73CB8CCA-0A06-5443-B742-AF97149A7791}" destId="{47053EF3-691E-4443-9C5E-31AAF69FA127}" srcOrd="0" destOrd="0" presId="urn:microsoft.com/office/officeart/2005/8/layout/vList2"/>
    <dgm:cxn modelId="{02717EF8-FE88-F444-8210-60EA6A85EC71}" type="presParOf" srcId="{73CB8CCA-0A06-5443-B742-AF97149A7791}" destId="{1E50C743-CCD4-324B-8FA1-679B8349A0B8}" srcOrd="1" destOrd="0" presId="urn:microsoft.com/office/officeart/2005/8/layout/vList2"/>
    <dgm:cxn modelId="{014A2463-B9EA-3A43-9D11-B21C923D56D2}" type="presParOf" srcId="{73CB8CCA-0A06-5443-B742-AF97149A7791}" destId="{91ADB34B-8115-C743-B1D3-E251A5E810B4}" srcOrd="2" destOrd="0" presId="urn:microsoft.com/office/officeart/2005/8/layout/vList2"/>
    <dgm:cxn modelId="{2E9CBC81-8E9D-FB40-8560-1E10BA8FD1BF}" type="presParOf" srcId="{73CB8CCA-0A06-5443-B742-AF97149A7791}" destId="{F4980261-94CF-4345-BCA4-C19721D733B1}" srcOrd="3" destOrd="0" presId="urn:microsoft.com/office/officeart/2005/8/layout/vList2"/>
    <dgm:cxn modelId="{FBF32990-7839-0E4A-8B2D-C69021F8E21F}" type="presParOf" srcId="{73CB8CCA-0A06-5443-B742-AF97149A7791}" destId="{B467B9F8-7AD3-6946-947D-6EE89D0DBF99}" srcOrd="4" destOrd="0" presId="urn:microsoft.com/office/officeart/2005/8/layout/vList2"/>
    <dgm:cxn modelId="{C47B6D53-4781-F54E-BFB0-30C9F0E0576E}" type="presParOf" srcId="{73CB8CCA-0A06-5443-B742-AF97149A7791}" destId="{D12B0526-91C1-9441-937A-BBE70905CAC4}" srcOrd="5" destOrd="0" presId="urn:microsoft.com/office/officeart/2005/8/layout/vList2"/>
    <dgm:cxn modelId="{852799A6-BCF0-624B-934D-064B51EA8B55}" type="presParOf" srcId="{73CB8CCA-0A06-5443-B742-AF97149A7791}" destId="{55CD2F90-8543-E843-9542-EFE2633EB7DA}" srcOrd="6" destOrd="0" presId="urn:microsoft.com/office/officeart/2005/8/layout/vList2"/>
    <dgm:cxn modelId="{648BC892-24DC-014C-A3C2-E04ACE688976}" type="presParOf" srcId="{73CB8CCA-0A06-5443-B742-AF97149A7791}" destId="{ABD6DF2B-09C8-3B41-922E-48ABF7E392C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53EF3-691E-4443-9C5E-31AAF69FA127}">
      <dsp:nvSpPr>
        <dsp:cNvPr id="0" name=""/>
        <dsp:cNvSpPr/>
      </dsp:nvSpPr>
      <dsp:spPr>
        <a:xfrm>
          <a:off x="0" y="35953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Answer to our question – can we trust the ratings? </a:t>
          </a:r>
          <a:endParaRPr lang="en-US" sz="2200" kern="1200" dirty="0"/>
        </a:p>
      </dsp:txBody>
      <dsp:txXfrm>
        <a:off x="25759" y="61712"/>
        <a:ext cx="10864351" cy="476152"/>
      </dsp:txXfrm>
    </dsp:sp>
    <dsp:sp modelId="{1E50C743-CCD4-324B-8FA1-679B8349A0B8}">
      <dsp:nvSpPr>
        <dsp:cNvPr id="0" name=""/>
        <dsp:cNvSpPr/>
      </dsp:nvSpPr>
      <dsp:spPr>
        <a:xfrm>
          <a:off x="0" y="563623"/>
          <a:ext cx="10915869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Trails with views and rivers are rated higher. Harder difficulty trails are rated higher than easy trails.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Not enough ratings for the central tendency theorem to occur.</a:t>
          </a:r>
          <a:endParaRPr lang="en-US" sz="1700" kern="1200" dirty="0"/>
        </a:p>
      </dsp:txBody>
      <dsp:txXfrm>
        <a:off x="0" y="563623"/>
        <a:ext cx="10915869" cy="580635"/>
      </dsp:txXfrm>
    </dsp:sp>
    <dsp:sp modelId="{91ADB34B-8115-C743-B1D3-E251A5E810B4}">
      <dsp:nvSpPr>
        <dsp:cNvPr id="0" name=""/>
        <dsp:cNvSpPr/>
      </dsp:nvSpPr>
      <dsp:spPr>
        <a:xfrm>
          <a:off x="0" y="114425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Further research possibilities</a:t>
          </a:r>
        </a:p>
      </dsp:txBody>
      <dsp:txXfrm>
        <a:off x="25759" y="1170017"/>
        <a:ext cx="10864351" cy="476152"/>
      </dsp:txXfrm>
    </dsp:sp>
    <dsp:sp modelId="{F4980261-94CF-4345-BCA4-C19721D733B1}">
      <dsp:nvSpPr>
        <dsp:cNvPr id="0" name=""/>
        <dsp:cNvSpPr/>
      </dsp:nvSpPr>
      <dsp:spPr>
        <a:xfrm>
          <a:off x="0" y="167192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Wider data sampling: more states, pull more data on each trail</a:t>
          </a:r>
        </a:p>
      </dsp:txBody>
      <dsp:txXfrm>
        <a:off x="0" y="1671928"/>
        <a:ext cx="10915869" cy="364320"/>
      </dsp:txXfrm>
    </dsp:sp>
    <dsp:sp modelId="{B467B9F8-7AD3-6946-947D-6EE89D0DBF99}">
      <dsp:nvSpPr>
        <dsp:cNvPr id="0" name=""/>
        <dsp:cNvSpPr/>
      </dsp:nvSpPr>
      <dsp:spPr>
        <a:xfrm>
          <a:off x="0" y="203624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resource managers – </a:t>
          </a:r>
        </a:p>
      </dsp:txBody>
      <dsp:txXfrm>
        <a:off x="25759" y="2062007"/>
        <a:ext cx="10864351" cy="476152"/>
      </dsp:txXfrm>
    </dsp:sp>
    <dsp:sp modelId="{D12B0526-91C1-9441-937A-BBE70905CAC4}">
      <dsp:nvSpPr>
        <dsp:cNvPr id="0" name=""/>
        <dsp:cNvSpPr/>
      </dsp:nvSpPr>
      <dsp:spPr>
        <a:xfrm>
          <a:off x="0" y="256391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Loop trails rate higher, as do those with views, water.</a:t>
          </a:r>
        </a:p>
      </dsp:txBody>
      <dsp:txXfrm>
        <a:off x="0" y="2563918"/>
        <a:ext cx="10915869" cy="364320"/>
      </dsp:txXfrm>
    </dsp:sp>
    <dsp:sp modelId="{55CD2F90-8543-E843-9542-EFE2633EB7DA}">
      <dsp:nvSpPr>
        <dsp:cNvPr id="0" name=""/>
        <dsp:cNvSpPr/>
      </dsp:nvSpPr>
      <dsp:spPr>
        <a:xfrm>
          <a:off x="0" y="292823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</a:t>
          </a:r>
          <a:r>
            <a:rPr lang="en-US" sz="2200" kern="1200" dirty="0" err="1"/>
            <a:t>hikingproject.com</a:t>
          </a:r>
          <a:endParaRPr lang="en-US" sz="2200" kern="1200" dirty="0"/>
        </a:p>
      </dsp:txBody>
      <dsp:txXfrm>
        <a:off x="25759" y="2953997"/>
        <a:ext cx="10864351" cy="476152"/>
      </dsp:txXfrm>
    </dsp:sp>
    <dsp:sp modelId="{ABD6DF2B-09C8-3B41-922E-48ABF7E392C8}">
      <dsp:nvSpPr>
        <dsp:cNvPr id="0" name=""/>
        <dsp:cNvSpPr/>
      </dsp:nvSpPr>
      <dsp:spPr>
        <a:xfrm>
          <a:off x="0" y="345590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Use processes to add features based on geographical proximity to trails</a:t>
          </a:r>
        </a:p>
      </dsp:txBody>
      <dsp:txXfrm>
        <a:off x="0" y="3455908"/>
        <a:ext cx="10915869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3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E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31EE-DD7D-0CC7-2494-51A8F2FAD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F79D7C-1892-43E9-EBDF-8B821D68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Examining Trail Rating Influencers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981AB-0D11-1F8F-4D35-9949C3B4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An examination of the impact of factors on overall hike rating and difficulty rating of trails on the </a:t>
            </a:r>
            <a:r>
              <a:rPr lang="en-US" b="1" dirty="0" err="1"/>
              <a:t>hikingproject.com</a:t>
            </a:r>
            <a:endParaRPr lang="en-US" b="1" dirty="0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638F2-07FE-DCF9-5A9F-01EAB869A991}"/>
              </a:ext>
            </a:extLst>
          </p:cNvPr>
          <p:cNvSpPr txBox="1"/>
          <p:nvPr/>
        </p:nvSpPr>
        <p:spPr>
          <a:xfrm>
            <a:off x="6937513" y="6006190"/>
            <a:ext cx="52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 4447 Final Project - Ahmed Al </a:t>
            </a:r>
            <a:r>
              <a:rPr lang="en-US" dirty="0" err="1"/>
              <a:t>Ayoubi</a:t>
            </a:r>
            <a:r>
              <a:rPr lang="en-US" dirty="0"/>
              <a:t>, Chris </a:t>
            </a:r>
            <a:r>
              <a:rPr lang="en-US" dirty="0" err="1"/>
              <a:t>Kirchberg</a:t>
            </a:r>
            <a:r>
              <a:rPr lang="en-US" dirty="0"/>
              <a:t>, Harlan Kefalas</a:t>
            </a:r>
          </a:p>
        </p:txBody>
      </p:sp>
    </p:spTree>
    <p:extLst>
      <p:ext uri="{BB962C8B-B14F-4D97-AF65-F5344CB8AC3E}">
        <p14:creationId xmlns:p14="http://schemas.microsoft.com/office/powerpoint/2010/main" val="52300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F5D-D862-3FC2-D21E-3FFA3096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C7D6BC5-AA1F-4799-6135-9839B6910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788" y="1928813"/>
            <a:ext cx="7768423" cy="4252912"/>
          </a:xfrm>
        </p:spPr>
      </p:pic>
    </p:spTree>
    <p:extLst>
      <p:ext uri="{BB962C8B-B14F-4D97-AF65-F5344CB8AC3E}">
        <p14:creationId xmlns:p14="http://schemas.microsoft.com/office/powerpoint/2010/main" val="231023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490-57F3-C405-FEF8-FA06B376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3C2392D-63AE-F9A5-A294-B8C496385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04" y="2028876"/>
            <a:ext cx="5490392" cy="4463999"/>
          </a:xfrm>
        </p:spPr>
      </p:pic>
    </p:spTree>
    <p:extLst>
      <p:ext uri="{BB962C8B-B14F-4D97-AF65-F5344CB8AC3E}">
        <p14:creationId xmlns:p14="http://schemas.microsoft.com/office/powerpoint/2010/main" val="248756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F2C39-C627-F1FC-4873-13DE9CFB8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952" y="1813342"/>
            <a:ext cx="9346095" cy="4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4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2A1740-A0C0-2D62-FEC8-7F482764E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026" y="1842894"/>
            <a:ext cx="6539948" cy="473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5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5AF6-43BD-C715-10A1-01B1B265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F654-3133-1656-3748-18BBA717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Statistically significant (p &lt; .05) factors for </a:t>
            </a:r>
            <a:r>
              <a:rPr lang="en-US" b="1" dirty="0" err="1"/>
              <a:t>lm</a:t>
            </a:r>
            <a:r>
              <a:rPr lang="en-US" b="1" dirty="0"/>
              <a:t> model with all factors:</a:t>
            </a:r>
          </a:p>
          <a:p>
            <a:pPr lvl="1"/>
            <a:r>
              <a:rPr lang="en-US" u="sng" dirty="0"/>
              <a:t>Positive</a:t>
            </a:r>
            <a:r>
              <a:rPr lang="en-US" b="1" dirty="0"/>
              <a:t>: </a:t>
            </a:r>
            <a:r>
              <a:rPr lang="en-US" b="1" dirty="0">
                <a:solidFill>
                  <a:srgbClr val="7030A0"/>
                </a:solidFill>
              </a:rPr>
              <a:t>Intermediate/Difficulty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Max Grade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/>
              <a:t>Number of Reviews, River (TRUE), Views (TRUE), Lake (TRUE), Geologic Significance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  <a:r>
              <a:rPr lang="en-US" dirty="0"/>
              <a:t>, Average Grade, All Dog Factors</a:t>
            </a:r>
          </a:p>
          <a:p>
            <a:r>
              <a:rPr lang="en-US" b="1" dirty="0"/>
              <a:t>Best subset with all factors: (9 of 28)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Trail Type (LOOP), Number of Reviews, River (TRUE), </a:t>
            </a:r>
            <a:r>
              <a:rPr lang="en-US" b="1" dirty="0">
                <a:solidFill>
                  <a:srgbClr val="7030A0"/>
                </a:solidFill>
              </a:rPr>
              <a:t>Intermediate/Difficulty, Max Grade,</a:t>
            </a:r>
            <a:r>
              <a:rPr lang="en-US" dirty="0"/>
              <a:t> Views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Difficulty, </a:t>
            </a:r>
            <a:r>
              <a:rPr lang="en-US" dirty="0"/>
              <a:t>Average Grade, Dog (Unknown)</a:t>
            </a:r>
          </a:p>
          <a:p>
            <a:r>
              <a:rPr lang="en-US" b="1" dirty="0"/>
              <a:t>Best subset without features: (5 of 14)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Elevation Up, Trail Type (LOOP), </a:t>
            </a:r>
            <a:r>
              <a:rPr lang="en-US" b="1" dirty="0">
                <a:solidFill>
                  <a:srgbClr val="7030A0"/>
                </a:solidFill>
              </a:rPr>
              <a:t>Intermediate/Difficulty, Max Grade</a:t>
            </a:r>
            <a:r>
              <a:rPr lang="en-US" dirty="0"/>
              <a:t>, </a:t>
            </a:r>
            <a:endParaRPr lang="en-US" u="sng" dirty="0"/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</a:p>
        </p:txBody>
      </p:sp>
    </p:spTree>
    <p:extLst>
      <p:ext uri="{BB962C8B-B14F-4D97-AF65-F5344CB8AC3E}">
        <p14:creationId xmlns:p14="http://schemas.microsoft.com/office/powerpoint/2010/main" val="323876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A90C-87B8-C703-78E2-BF68D1D7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Conclusions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50914A-2671-7C10-9480-D6BD342B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63543"/>
              </p:ext>
            </p:extLst>
          </p:nvPr>
        </p:nvGraphicFramePr>
        <p:xfrm>
          <a:off x="632647" y="2427856"/>
          <a:ext cx="10915869" cy="385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4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8A2-A3D4-1F68-BD96-81178CBD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E845-1C13-37D0-FDF9-0104F94F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Hike books lack a direct connection to devices. Great to read a description, but no waypoints, etc.</a:t>
            </a:r>
          </a:p>
          <a:p>
            <a:r>
              <a:rPr lang="en-US" dirty="0"/>
              <a:t>Which trail website offers the best ratings? </a:t>
            </a:r>
          </a:p>
          <a:p>
            <a:r>
              <a:rPr lang="en-US" dirty="0"/>
              <a:t>Initial idea: </a:t>
            </a:r>
            <a:r>
              <a:rPr lang="en-US" dirty="0" err="1"/>
              <a:t>Alltrails.com</a:t>
            </a:r>
            <a:r>
              <a:rPr lang="en-US" dirty="0"/>
              <a:t> blocked API requests in December 2020.</a:t>
            </a:r>
          </a:p>
          <a:p>
            <a:r>
              <a:rPr lang="en-US" dirty="0"/>
              <a:t>Switched to </a:t>
            </a:r>
            <a:r>
              <a:rPr lang="en-US" dirty="0" err="1"/>
              <a:t>hikingproject.com</a:t>
            </a:r>
            <a:r>
              <a:rPr lang="en-US" dirty="0"/>
              <a:t> – a crowd-sourced &amp; curated 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C51D-0D85-E81A-0BB4-7952DAE3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AB46-6F06-1E4F-A5F4-FA4AD783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68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Atlas Grotesk Web"/>
              </a:rPr>
              <a:t>”A</a:t>
            </a:r>
            <a:r>
              <a:rPr lang="en-US" b="0" i="0" dirty="0">
                <a:solidFill>
                  <a:srgbClr val="111111"/>
                </a:solidFill>
                <a:effectLst/>
                <a:latin typeface="Atlas Grotesk Web"/>
              </a:rPr>
              <a:t>t Hiking Project, our job and our goal are the same — to curate guidebook-quality information that inspires hikers like you to plan an adventure with confidence using the most accurate data available.”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000" b="1" dirty="0"/>
              <a:t>But, can we trust the difficulty rating and/or the rating on </a:t>
            </a:r>
            <a:r>
              <a:rPr lang="en-US" sz="4000" b="1" dirty="0" err="1"/>
              <a:t>hikingproject.com</a:t>
            </a:r>
            <a:r>
              <a:rPr lang="en-US" sz="4000" b="1" dirty="0"/>
              <a:t> ?</a:t>
            </a:r>
          </a:p>
          <a:p>
            <a:pPr marL="0" indent="0" algn="ctr">
              <a:buNone/>
            </a:pPr>
            <a:r>
              <a:rPr lang="en-US" sz="4000" b="1" dirty="0"/>
              <a:t>What factors contribute to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738E-A727-ACF0-8F54-462AB827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7ECCDB9-67E6-620E-5A95-3E81759D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80" y="1823486"/>
            <a:ext cx="8609561" cy="4251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A34497-918F-3FCC-53C3-E31ED9E7ED34}"/>
              </a:ext>
            </a:extLst>
          </p:cNvPr>
          <p:cNvSpPr txBox="1"/>
          <p:nvPr/>
        </p:nvSpPr>
        <p:spPr>
          <a:xfrm>
            <a:off x="287706" y="3349301"/>
            <a:ext cx="2853374" cy="1200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load_more_button.is_displayed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load_more_button.click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sleep(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(1,5))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StaleElementReferenceException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print('Completed')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56A017-39CF-0402-4EFF-D50893560F08}"/>
              </a:ext>
            </a:extLst>
          </p:cNvPr>
          <p:cNvSpPr/>
          <p:nvPr/>
        </p:nvSpPr>
        <p:spPr>
          <a:xfrm>
            <a:off x="2889869" y="5651653"/>
            <a:ext cx="1779104" cy="556591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8CD61-1A9B-2AC8-93C0-05B6EFFD9D8A}"/>
              </a:ext>
            </a:extLst>
          </p:cNvPr>
          <p:cNvCxnSpPr>
            <a:stCxn id="8" idx="2"/>
          </p:cNvCxnSpPr>
          <p:nvPr/>
        </p:nvCxnSpPr>
        <p:spPr>
          <a:xfrm>
            <a:off x="1714393" y="4549630"/>
            <a:ext cx="1300656" cy="1102023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8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6933F-B25E-2B8C-D02C-EC72CEC297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Dataset</a:t>
            </a:r>
            <a:endParaRPr lang="en-US" dirty="0"/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E848B866-F8F3-9A26-FD1C-3C9AE6AB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17" y="365124"/>
            <a:ext cx="7535740" cy="414811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82FD53-2CAE-0792-4C84-ADDCB7F2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7" y="4513238"/>
            <a:ext cx="7452217" cy="210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4667E9-5A3E-950A-BC48-EC89ED7CF685}"/>
              </a:ext>
            </a:extLst>
          </p:cNvPr>
          <p:cNvSpPr txBox="1"/>
          <p:nvPr/>
        </p:nvSpPr>
        <p:spPr>
          <a:xfrm>
            <a:off x="1502501" y="1230110"/>
            <a:ext cx="36784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each trail page:</a:t>
            </a:r>
          </a:p>
          <a:p>
            <a:endParaRPr lang="en-US" sz="2000" dirty="0"/>
          </a:p>
          <a:p>
            <a:r>
              <a:rPr lang="en-US" sz="2000" dirty="0"/>
              <a:t>Trail name</a:t>
            </a:r>
          </a:p>
          <a:p>
            <a:r>
              <a:rPr lang="en-US" sz="2000" dirty="0"/>
              <a:t>Difficulty</a:t>
            </a:r>
          </a:p>
          <a:p>
            <a:r>
              <a:rPr lang="en-US" sz="2000" dirty="0"/>
              <a:t>Rating</a:t>
            </a:r>
          </a:p>
          <a:p>
            <a:r>
              <a:rPr lang="en-US" sz="2000" dirty="0"/>
              <a:t>Number of Ratings</a:t>
            </a:r>
          </a:p>
          <a:p>
            <a:r>
              <a:rPr lang="en-US" sz="2000" dirty="0"/>
              <a:t>Area</a:t>
            </a:r>
          </a:p>
          <a:p>
            <a:r>
              <a:rPr lang="en-US" sz="2000" dirty="0"/>
              <a:t>Trail Length</a:t>
            </a:r>
          </a:p>
          <a:p>
            <a:r>
              <a:rPr lang="en-US" sz="2000" dirty="0"/>
              <a:t>Trail Type</a:t>
            </a:r>
          </a:p>
          <a:p>
            <a:r>
              <a:rPr lang="en-US" sz="2000" dirty="0"/>
              <a:t>High Elevation</a:t>
            </a:r>
          </a:p>
          <a:p>
            <a:r>
              <a:rPr lang="en-US" sz="2000" dirty="0"/>
              <a:t>Low Elevation</a:t>
            </a:r>
          </a:p>
          <a:p>
            <a:r>
              <a:rPr lang="en-US" sz="2000" dirty="0"/>
              <a:t>Elevation up</a:t>
            </a:r>
          </a:p>
          <a:p>
            <a:r>
              <a:rPr lang="en-US" sz="2000" dirty="0"/>
              <a:t>Elevation Down</a:t>
            </a:r>
          </a:p>
          <a:p>
            <a:r>
              <a:rPr lang="en-US" sz="2000" dirty="0"/>
              <a:t>Average Grade</a:t>
            </a:r>
          </a:p>
          <a:p>
            <a:r>
              <a:rPr lang="en-US" sz="2000" dirty="0"/>
              <a:t>Max Grade</a:t>
            </a:r>
          </a:p>
          <a:p>
            <a:r>
              <a:rPr lang="en-US" sz="2000" dirty="0"/>
              <a:t>Dogs</a:t>
            </a:r>
          </a:p>
          <a:p>
            <a:r>
              <a:rPr lang="en-US" sz="20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281659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52D8-7B44-3482-0CEB-904C57CA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Before</a:t>
            </a:r>
          </a:p>
        </p:txBody>
      </p:sp>
      <p:pic>
        <p:nvPicPr>
          <p:cNvPr id="11" name="Content Placeholder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BC13230B-2E4A-927D-DD7C-D27F0C9E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479" y="1928813"/>
            <a:ext cx="9015041" cy="4252912"/>
          </a:xfrm>
        </p:spPr>
      </p:pic>
    </p:spTree>
    <p:extLst>
      <p:ext uri="{BB962C8B-B14F-4D97-AF65-F5344CB8AC3E}">
        <p14:creationId xmlns:p14="http://schemas.microsoft.com/office/powerpoint/2010/main" val="100057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606-4284-D895-F2DD-A1CBE0F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After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B38D615-4514-0D0B-72B6-7866FE8E1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1512"/>
            <a:ext cx="10515600" cy="3927513"/>
          </a:xfrm>
        </p:spPr>
      </p:pic>
    </p:spTree>
    <p:extLst>
      <p:ext uri="{BB962C8B-B14F-4D97-AF65-F5344CB8AC3E}">
        <p14:creationId xmlns:p14="http://schemas.microsoft.com/office/powerpoint/2010/main" val="2734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B8D0-15D1-C2C2-C0D5-FD986044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9784-9FF2-E9CE-9788-56300AC3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Extracting Dogs and Boolean Columns for Features:</a:t>
            </a:r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C1E2E96-CB0C-679B-A4BC-7CFC6841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23" y="2739423"/>
            <a:ext cx="9085840" cy="31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0272-77C8-D7E3-8129-CB725D4B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82C949-9816-C77A-E1F4-E78C2DCF8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841986"/>
              </p:ext>
            </p:extLst>
          </p:nvPr>
        </p:nvGraphicFramePr>
        <p:xfrm>
          <a:off x="838200" y="1928813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011811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6806084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6705606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5023725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517079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647548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4325721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1166273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8127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Trail Characteristic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583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Trail Length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3.50516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4.69358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124.5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111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Difficulty Number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4844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3.098679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1.343443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21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Elev_Up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758.07628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1016.0417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1062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12176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723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Elev_Down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502.997553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884.560557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14031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82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Highest Elevation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9087.82786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2152.18826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3886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7436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9166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10694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14416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64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Lowest Elevation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8232.81154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1754.70722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3752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6923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8332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9413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14131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63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Average Grade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0.072011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0.048774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731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Max Grade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0.219759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0.153531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5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Overall Trail Rating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3307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3.614696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0.863918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6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User Reviews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3307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3.680677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6.024722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827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5204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18653</TotalTime>
  <Words>602</Words>
  <Application>Microsoft Macintosh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Atlas Grotesk Web</vt:lpstr>
      <vt:lpstr>Calibri</vt:lpstr>
      <vt:lpstr>Modern Love</vt:lpstr>
      <vt:lpstr>The Hand</vt:lpstr>
      <vt:lpstr>Times New Roman</vt:lpstr>
      <vt:lpstr>SketchyVTI</vt:lpstr>
      <vt:lpstr>Examining Trail Rating Influencers</vt:lpstr>
      <vt:lpstr>Motivation</vt:lpstr>
      <vt:lpstr>Research Question</vt:lpstr>
      <vt:lpstr>Dataset</vt:lpstr>
      <vt:lpstr>PowerPoint Presentation</vt:lpstr>
      <vt:lpstr>Data Cleaning - Before</vt:lpstr>
      <vt:lpstr>Data Cleaning - After</vt:lpstr>
      <vt:lpstr>Data Cleaning - Issues</vt:lpstr>
      <vt:lpstr>Summary Statistics</vt:lpstr>
      <vt:lpstr>Visualizations</vt:lpstr>
      <vt:lpstr>Visualizations</vt:lpstr>
      <vt:lpstr>Visualizations</vt:lpstr>
      <vt:lpstr>Visualizations</vt:lpstr>
      <vt:lpstr>Logistic Regression 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Trail Rating Influencers</dc:title>
  <dc:creator>Harlan Kefalas</dc:creator>
  <cp:lastModifiedBy>Chris Kirchberg</cp:lastModifiedBy>
  <cp:revision>7</cp:revision>
  <dcterms:created xsi:type="dcterms:W3CDTF">2023-02-09T02:05:23Z</dcterms:created>
  <dcterms:modified xsi:type="dcterms:W3CDTF">2023-03-06T03:13:46Z</dcterms:modified>
</cp:coreProperties>
</file>