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9"/>
  </p:notesMasterIdLst>
  <p:sldIdLst>
    <p:sldId id="256" r:id="rId2"/>
    <p:sldId id="257" r:id="rId3"/>
    <p:sldId id="291" r:id="rId4"/>
    <p:sldId id="261" r:id="rId5"/>
    <p:sldId id="288" r:id="rId6"/>
    <p:sldId id="259" r:id="rId7"/>
    <p:sldId id="294" r:id="rId8"/>
    <p:sldId id="258" r:id="rId9"/>
    <p:sldId id="260" r:id="rId10"/>
    <p:sldId id="295" r:id="rId11"/>
    <p:sldId id="289" r:id="rId12"/>
    <p:sldId id="290" r:id="rId13"/>
    <p:sldId id="266" r:id="rId14"/>
    <p:sldId id="263" r:id="rId15"/>
    <p:sldId id="268" r:id="rId16"/>
    <p:sldId id="293" r:id="rId17"/>
    <p:sldId id="267" r:id="rId18"/>
    <p:sldId id="296" r:id="rId19"/>
    <p:sldId id="299" r:id="rId20"/>
    <p:sldId id="298" r:id="rId21"/>
    <p:sldId id="301" r:id="rId22"/>
    <p:sldId id="297" r:id="rId23"/>
    <p:sldId id="302" r:id="rId24"/>
    <p:sldId id="303" r:id="rId25"/>
    <p:sldId id="304" r:id="rId26"/>
    <p:sldId id="269" r:id="rId27"/>
    <p:sldId id="300" r:id="rId28"/>
  </p:sldIdLst>
  <p:sldSz cx="9144000" cy="5143500" type="screen16x9"/>
  <p:notesSz cx="6858000" cy="9144000"/>
  <p:embeddedFontLst>
    <p:embeddedFont>
      <p:font typeface="Arvo" panose="020B0604020202020204" charset="0"/>
      <p:regular r:id="rId30"/>
      <p:bold r:id="rId31"/>
      <p:italic r:id="rId32"/>
      <p:boldItalic r:id="rId33"/>
    </p:embeddedFont>
    <p:embeddedFont>
      <p:font typeface="Barlow Condensed" panose="020B0604020202020204" charset="0"/>
      <p:regular r:id="rId34"/>
      <p:bold r:id="rId35"/>
      <p:italic r:id="rId36"/>
      <p:boldItalic r:id="rId37"/>
    </p:embeddedFont>
    <p:embeddedFont>
      <p:font typeface="Barlow Condensed Medium" panose="020B0604020202020204" charset="0"/>
      <p:regular r:id="rId38"/>
      <p:bold r:id="rId39"/>
      <p:italic r:id="rId40"/>
      <p:boldItalic r:id="rId41"/>
    </p:embeddedFont>
    <p:embeddedFont>
      <p:font typeface="Barlow Condensed SemiBold" panose="020B0604020202020204" charset="0"/>
      <p:regular r:id="rId42"/>
      <p:bold r:id="rId43"/>
      <p:italic r:id="rId44"/>
      <p:boldItalic r:id="rId45"/>
    </p:embeddedFont>
    <p:embeddedFont>
      <p:font typeface="Cambria Math" panose="02040503050406030204" pitchFamily="18" charset="0"/>
      <p:regular r:id="rId46"/>
    </p:embeddedFont>
    <p:embeddedFont>
      <p:font typeface="Fira Sans Extra Condensed Medium" panose="020B0604020202020204" charset="0"/>
      <p:regular r:id="rId47"/>
      <p:bold r:id="rId48"/>
      <p:italic r:id="rId49"/>
      <p:boldItalic r:id="rId50"/>
    </p:embeddedFont>
    <p:embeddedFont>
      <p:font typeface="Gill Sans MT" panose="020B0502020104020203" pitchFamily="34" charset="0"/>
      <p:regular r:id="rId51"/>
      <p:bold r:id="rId52"/>
      <p:italic r:id="rId53"/>
      <p:boldItalic r:id="rId54"/>
    </p:embeddedFont>
    <p:embeddedFont>
      <p:font typeface="Roboto Slab" panose="020B0604020202020204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696867"/>
    <a:srgbClr val="E9E6E1"/>
    <a:srgbClr val="A9A7A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6CC52A-5FD1-49A4-880D-8AD306F8BB42}">
  <a:tblStyle styleId="{B96CC52A-5FD1-49A4-880D-8AD306F8BB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54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openxmlformats.org/officeDocument/2006/relationships/font" Target="fonts/font2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font" Target="fonts/font24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openxmlformats.org/officeDocument/2006/relationships/font" Target="fonts/font27.fntdata"/><Relationship Id="rId8" Type="http://schemas.openxmlformats.org/officeDocument/2006/relationships/slide" Target="slides/slide7.xml"/><Relationship Id="rId51" Type="http://schemas.openxmlformats.org/officeDocument/2006/relationships/font" Target="fonts/font2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54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font" Target="fonts/font23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5e1ed11e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5e1ed11e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5e1ed11e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55e1ed11e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55e1ed11e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62575" y="1545450"/>
            <a:ext cx="4419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413096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Char char="●"/>
              <a:defRPr sz="1800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electronicid.eu/en/blog/post/face-recognition/en" TargetMode="External"/><Relationship Id="rId7" Type="http://schemas.openxmlformats.org/officeDocument/2006/relationships/hyperlink" Target="https://searchsecurity.techtarget.com/definition/biometric-verification" TargetMode="External"/><Relationship Id="rId2" Type="http://schemas.openxmlformats.org/officeDocument/2006/relationships/hyperlink" Target="https://us.norton.com/internetsecurity-iot-how-facial-recognition-software-works.html#%3A~%3Atext%3DA%20facial%20recognition%20system%20use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intechopen.com/books/new-approaches-to-characterization-and-recognition-of-faces/automatic-face-recognition-system-for-hidden-markov-model-techniques" TargetMode="External"/><Relationship Id="rId5" Type="http://schemas.openxmlformats.org/officeDocument/2006/relationships/hyperlink" Target="https://machinelearningmastery.com/introduction-to-deep-learning-for-face-recognition/" TargetMode="External"/><Relationship Id="rId4" Type="http://schemas.openxmlformats.org/officeDocument/2006/relationships/hyperlink" Target="https://www.idenfy.com/facial-recognition/#%3A~%3Atext%3DA%20facial%20recognition%20system%20uses%2Chelps%20to%20verify%20personal%20identity" TargetMode="External"/><Relationship Id="rId9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>
            <a:spLocks noGrp="1"/>
          </p:cNvSpPr>
          <p:nvPr>
            <p:ph type="ctrTitle"/>
          </p:nvPr>
        </p:nvSpPr>
        <p:spPr>
          <a:xfrm>
            <a:off x="1816045" y="1868307"/>
            <a:ext cx="5511909" cy="14068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Biocial</a:t>
            </a:r>
            <a:br>
              <a:rPr lang="es" dirty="0"/>
            </a:br>
            <a:r>
              <a:rPr lang="en" sz="3200" dirty="0"/>
              <a:t>(Edge Based Facial Recognition)</a:t>
            </a:r>
            <a:endParaRPr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F4A560A6-88F5-49AA-AEA2-8609A40446D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72007" y="87497"/>
            <a:ext cx="838200" cy="247650"/>
          </a:xfrm>
          <a:prstGeom prst="rect">
            <a:avLst/>
          </a:prstGeom>
        </p:spPr>
      </p:pic>
      <p:pic>
        <p:nvPicPr>
          <p:cNvPr id="5" name="image3.png">
            <a:extLst>
              <a:ext uri="{FF2B5EF4-FFF2-40B4-BE49-F238E27FC236}">
                <a16:creationId xmlns:a16="http://schemas.microsoft.com/office/drawing/2014/main" id="{BC8C8F60-8D81-4E75-904A-1F0A21035ED5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33786" y="4598684"/>
            <a:ext cx="880745" cy="43307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8F3C-81EE-46A0-9714-1465474A9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OUR SOLUTION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41CD1A4D-24C6-403D-A108-86050F91D76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172000" y="4614685"/>
            <a:ext cx="880745" cy="433070"/>
          </a:xfrm>
          <a:prstGeom prst="rect">
            <a:avLst/>
          </a:prstGeom>
          <a:ln/>
        </p:spPr>
      </p:pic>
      <p:pic>
        <p:nvPicPr>
          <p:cNvPr id="5" name="image1.png">
            <a:extLst>
              <a:ext uri="{FF2B5EF4-FFF2-40B4-BE49-F238E27FC236}">
                <a16:creationId xmlns:a16="http://schemas.microsoft.com/office/drawing/2014/main" id="{A3F20EC3-5AA6-4A22-9E92-28B2996F33F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058" y="87497"/>
            <a:ext cx="8382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6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C69B-D56F-4E2C-91A1-861639524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68" y="160106"/>
            <a:ext cx="8095500" cy="577800"/>
          </a:xfrm>
        </p:spPr>
        <p:txBody>
          <a:bodyPr/>
          <a:lstStyle/>
          <a:p>
            <a:r>
              <a:rPr lang="en-IN" dirty="0"/>
              <a:t>OUR SYSTEM ARCHITECTURE: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6D480-1F48-47E5-A969-9AB701D25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0" y="1165029"/>
            <a:ext cx="8095500" cy="2813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3.png">
            <a:extLst>
              <a:ext uri="{FF2B5EF4-FFF2-40B4-BE49-F238E27FC236}">
                <a16:creationId xmlns:a16="http://schemas.microsoft.com/office/drawing/2014/main" id="{51C979FC-96A3-4F92-BAB6-5C2F5E053B1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72000" y="4614685"/>
            <a:ext cx="880745" cy="433070"/>
          </a:xfrm>
          <a:prstGeom prst="rect">
            <a:avLst/>
          </a:prstGeom>
          <a:ln/>
        </p:spPr>
      </p:pic>
      <p:pic>
        <p:nvPicPr>
          <p:cNvPr id="8" name="image1.png">
            <a:extLst>
              <a:ext uri="{FF2B5EF4-FFF2-40B4-BE49-F238E27FC236}">
                <a16:creationId xmlns:a16="http://schemas.microsoft.com/office/drawing/2014/main" id="{A31548C0-77A1-4BCB-A1F4-FE0687E1EFC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058" y="87497"/>
            <a:ext cx="8382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5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E9C5-8E2D-4470-AB8E-3D13AF2E0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524250" y="106942"/>
            <a:ext cx="8095500" cy="577800"/>
          </a:xfrm>
        </p:spPr>
        <p:txBody>
          <a:bodyPr/>
          <a:lstStyle/>
          <a:p>
            <a:r>
              <a:rPr lang="en-IN" dirty="0"/>
              <a:t>TECHINICAL ARCHITECTURE:</a:t>
            </a: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A0280199-3FB0-48E1-8982-D2BEB9F2326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0650" y="106942"/>
            <a:ext cx="838200" cy="247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FC0AEE-5288-492A-950B-6E51AF50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2" y="1230454"/>
            <a:ext cx="8750595" cy="2682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3.png">
            <a:extLst>
              <a:ext uri="{FF2B5EF4-FFF2-40B4-BE49-F238E27FC236}">
                <a16:creationId xmlns:a16="http://schemas.microsoft.com/office/drawing/2014/main" id="{B8CA6013-E833-4820-BAA4-ACD432C6776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33786" y="4598684"/>
            <a:ext cx="880745" cy="4330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7066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3375638" y="1480538"/>
            <a:ext cx="2392731" cy="2380034"/>
            <a:chOff x="3375638" y="1381738"/>
            <a:chExt cx="2392731" cy="2380034"/>
          </a:xfrm>
        </p:grpSpPr>
        <p:grpSp>
          <p:nvGrpSpPr>
            <p:cNvPr id="605" name="Google Shape;605;p23"/>
            <p:cNvGrpSpPr/>
            <p:nvPr/>
          </p:nvGrpSpPr>
          <p:grpSpPr>
            <a:xfrm>
              <a:off x="3375638" y="1381738"/>
              <a:ext cx="1090308" cy="1083256"/>
              <a:chOff x="3375638" y="1381738"/>
              <a:chExt cx="1090308" cy="1083256"/>
            </a:xfrm>
          </p:grpSpPr>
          <p:sp>
            <p:nvSpPr>
              <p:cNvPr id="606" name="Google Shape;606;p23"/>
              <p:cNvSpPr/>
              <p:nvPr/>
            </p:nvSpPr>
            <p:spPr>
              <a:xfrm>
                <a:off x="3576449" y="1575495"/>
                <a:ext cx="347901" cy="347901"/>
              </a:xfrm>
              <a:custGeom>
                <a:avLst/>
                <a:gdLst/>
                <a:ahLst/>
                <a:cxnLst/>
                <a:rect l="l" t="t" r="r" b="b"/>
                <a:pathLst>
                  <a:path w="6166" h="6166" extrusionOk="0">
                    <a:moveTo>
                      <a:pt x="0" y="0"/>
                    </a:moveTo>
                    <a:lnTo>
                      <a:pt x="1679" y="6166"/>
                    </a:lnTo>
                    <a:lnTo>
                      <a:pt x="6166" y="15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3375638" y="1381738"/>
                <a:ext cx="1090308" cy="1083256"/>
              </a:xfrm>
              <a:custGeom>
                <a:avLst/>
                <a:gdLst/>
                <a:ahLst/>
                <a:cxnLst/>
                <a:rect l="l" t="t" r="r" b="b"/>
                <a:pathLst>
                  <a:path w="19324" h="19199" extrusionOk="0">
                    <a:moveTo>
                      <a:pt x="19324" y="1"/>
                    </a:moveTo>
                    <a:cubicBezTo>
                      <a:pt x="8672" y="1"/>
                      <a:pt x="0" y="8672"/>
                      <a:pt x="0" y="19199"/>
                    </a:cubicBezTo>
                    <a:lnTo>
                      <a:pt x="19324" y="19199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3676826" y="1646194"/>
                <a:ext cx="701445" cy="701445"/>
              </a:xfrm>
              <a:custGeom>
                <a:avLst/>
                <a:gdLst/>
                <a:ahLst/>
                <a:cxnLst/>
                <a:rect l="l" t="t" r="r" b="b"/>
                <a:pathLst>
                  <a:path w="12432" h="12432" extrusionOk="0">
                    <a:moveTo>
                      <a:pt x="6266" y="0"/>
                    </a:moveTo>
                    <a:cubicBezTo>
                      <a:pt x="2808" y="0"/>
                      <a:pt x="1" y="2732"/>
                      <a:pt x="1" y="6166"/>
                    </a:cubicBezTo>
                    <a:cubicBezTo>
                      <a:pt x="1" y="9624"/>
                      <a:pt x="2808" y="12431"/>
                      <a:pt x="6266" y="12431"/>
                    </a:cubicBezTo>
                    <a:cubicBezTo>
                      <a:pt x="9600" y="12431"/>
                      <a:pt x="12432" y="9624"/>
                      <a:pt x="12432" y="6166"/>
                    </a:cubicBezTo>
                    <a:cubicBezTo>
                      <a:pt x="12432" y="2732"/>
                      <a:pt x="9600" y="0"/>
                      <a:pt x="62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3752424" y="1721549"/>
                <a:ext cx="548855" cy="545097"/>
              </a:xfrm>
              <a:custGeom>
                <a:avLst/>
                <a:gdLst/>
                <a:ahLst/>
                <a:cxnLst/>
                <a:rect l="l" t="t" r="r" b="b"/>
                <a:pathLst>
                  <a:path w="10953" h="10878" extrusionOk="0">
                    <a:moveTo>
                      <a:pt x="5539" y="0"/>
                    </a:moveTo>
                    <a:cubicBezTo>
                      <a:pt x="2507" y="0"/>
                      <a:pt x="0" y="2406"/>
                      <a:pt x="0" y="5439"/>
                    </a:cubicBezTo>
                    <a:cubicBezTo>
                      <a:pt x="0" y="8471"/>
                      <a:pt x="2507" y="10877"/>
                      <a:pt x="5539" y="10877"/>
                    </a:cubicBezTo>
                    <a:cubicBezTo>
                      <a:pt x="8447" y="10877"/>
                      <a:pt x="10953" y="8471"/>
                      <a:pt x="10953" y="5439"/>
                    </a:cubicBezTo>
                    <a:cubicBezTo>
                      <a:pt x="10953" y="2406"/>
                      <a:pt x="8447" y="0"/>
                      <a:pt x="55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0" name="Google Shape;610;p23"/>
            <p:cNvGrpSpPr/>
            <p:nvPr/>
          </p:nvGrpSpPr>
          <p:grpSpPr>
            <a:xfrm>
              <a:off x="4683703" y="1381738"/>
              <a:ext cx="1084666" cy="1083256"/>
              <a:chOff x="4683703" y="1381738"/>
              <a:chExt cx="1084666" cy="1083256"/>
            </a:xfrm>
          </p:grpSpPr>
          <p:sp>
            <p:nvSpPr>
              <p:cNvPr id="611" name="Google Shape;611;p23"/>
              <p:cNvSpPr/>
              <p:nvPr/>
            </p:nvSpPr>
            <p:spPr>
              <a:xfrm>
                <a:off x="5232365" y="1558512"/>
                <a:ext cx="347958" cy="347901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6166" extrusionOk="0">
                    <a:moveTo>
                      <a:pt x="6166" y="0"/>
                    </a:moveTo>
                    <a:lnTo>
                      <a:pt x="1" y="1655"/>
                    </a:lnTo>
                    <a:lnTo>
                      <a:pt x="4487" y="6166"/>
                    </a:lnTo>
                    <a:lnTo>
                      <a:pt x="61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>
                <a:off x="4683703" y="1381738"/>
                <a:ext cx="1084666" cy="1083256"/>
              </a:xfrm>
              <a:custGeom>
                <a:avLst/>
                <a:gdLst/>
                <a:ahLst/>
                <a:cxnLst/>
                <a:rect l="l" t="t" r="r" b="b"/>
                <a:pathLst>
                  <a:path w="19224" h="19199" extrusionOk="0">
                    <a:moveTo>
                      <a:pt x="0" y="1"/>
                    </a:moveTo>
                    <a:lnTo>
                      <a:pt x="0" y="19199"/>
                    </a:lnTo>
                    <a:lnTo>
                      <a:pt x="19224" y="19199"/>
                    </a:lnTo>
                    <a:cubicBezTo>
                      <a:pt x="19224" y="8672"/>
                      <a:pt x="10552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>
                <a:off x="4754401" y="1646194"/>
                <a:ext cx="695802" cy="701445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12432" extrusionOk="0">
                    <a:moveTo>
                      <a:pt x="6166" y="0"/>
                    </a:moveTo>
                    <a:cubicBezTo>
                      <a:pt x="2732" y="0"/>
                      <a:pt x="1" y="2732"/>
                      <a:pt x="1" y="6166"/>
                    </a:cubicBezTo>
                    <a:cubicBezTo>
                      <a:pt x="1" y="9624"/>
                      <a:pt x="2732" y="12431"/>
                      <a:pt x="6166" y="12431"/>
                    </a:cubicBezTo>
                    <a:cubicBezTo>
                      <a:pt x="9625" y="12431"/>
                      <a:pt x="12331" y="9624"/>
                      <a:pt x="12331" y="6166"/>
                    </a:cubicBezTo>
                    <a:cubicBezTo>
                      <a:pt x="12331" y="2732"/>
                      <a:pt x="9625" y="0"/>
                      <a:pt x="6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>
                <a:off x="4829750" y="1721549"/>
                <a:ext cx="545097" cy="545097"/>
              </a:xfrm>
              <a:custGeom>
                <a:avLst/>
                <a:gdLst/>
                <a:ahLst/>
                <a:cxnLst/>
                <a:rect l="l" t="t" r="r" b="b"/>
                <a:pathLst>
                  <a:path w="10878" h="10878" extrusionOk="0">
                    <a:moveTo>
                      <a:pt x="5439" y="0"/>
                    </a:moveTo>
                    <a:cubicBezTo>
                      <a:pt x="2406" y="0"/>
                      <a:pt x="0" y="2406"/>
                      <a:pt x="0" y="5439"/>
                    </a:cubicBezTo>
                    <a:cubicBezTo>
                      <a:pt x="0" y="8471"/>
                      <a:pt x="2406" y="10877"/>
                      <a:pt x="5439" y="10877"/>
                    </a:cubicBezTo>
                    <a:cubicBezTo>
                      <a:pt x="8472" y="10877"/>
                      <a:pt x="10878" y="8471"/>
                      <a:pt x="10878" y="5439"/>
                    </a:cubicBezTo>
                    <a:cubicBezTo>
                      <a:pt x="10878" y="2406"/>
                      <a:pt x="8472" y="0"/>
                      <a:pt x="54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23"/>
            <p:cNvGrpSpPr/>
            <p:nvPr/>
          </p:nvGrpSpPr>
          <p:grpSpPr>
            <a:xfrm>
              <a:off x="3394032" y="2665764"/>
              <a:ext cx="1083256" cy="1090365"/>
              <a:chOff x="3394032" y="2665764"/>
              <a:chExt cx="1083256" cy="1090365"/>
            </a:xfrm>
          </p:grpSpPr>
          <p:sp>
            <p:nvSpPr>
              <p:cNvPr id="616" name="Google Shape;616;p23"/>
              <p:cNvSpPr/>
              <p:nvPr/>
            </p:nvSpPr>
            <p:spPr>
              <a:xfrm>
                <a:off x="3587733" y="3231408"/>
                <a:ext cx="347958" cy="347958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6167" extrusionOk="0">
                    <a:moveTo>
                      <a:pt x="1680" y="1"/>
                    </a:moveTo>
                    <a:lnTo>
                      <a:pt x="1" y="6166"/>
                    </a:lnTo>
                    <a:lnTo>
                      <a:pt x="6166" y="4487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>
                <a:off x="3394032" y="2665764"/>
                <a:ext cx="1083256" cy="1090365"/>
              </a:xfrm>
              <a:custGeom>
                <a:avLst/>
                <a:gdLst/>
                <a:ahLst/>
                <a:cxnLst/>
                <a:rect l="l" t="t" r="r" b="b"/>
                <a:pathLst>
                  <a:path w="19199" h="19325" extrusionOk="0">
                    <a:moveTo>
                      <a:pt x="0" y="1"/>
                    </a:moveTo>
                    <a:cubicBezTo>
                      <a:pt x="0" y="10652"/>
                      <a:pt x="8672" y="19324"/>
                      <a:pt x="19198" y="19324"/>
                    </a:cubicBezTo>
                    <a:lnTo>
                      <a:pt x="191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>
                <a:off x="3676826" y="2766197"/>
                <a:ext cx="701445" cy="695746"/>
              </a:xfrm>
              <a:custGeom>
                <a:avLst/>
                <a:gdLst/>
                <a:ahLst/>
                <a:cxnLst/>
                <a:rect l="l" t="t" r="r" b="b"/>
                <a:pathLst>
                  <a:path w="12432" h="12331" extrusionOk="0">
                    <a:moveTo>
                      <a:pt x="6266" y="0"/>
                    </a:moveTo>
                    <a:cubicBezTo>
                      <a:pt x="2808" y="0"/>
                      <a:pt x="1" y="2707"/>
                      <a:pt x="1" y="6166"/>
                    </a:cubicBezTo>
                    <a:cubicBezTo>
                      <a:pt x="1" y="9599"/>
                      <a:pt x="2808" y="12331"/>
                      <a:pt x="6266" y="12331"/>
                    </a:cubicBezTo>
                    <a:cubicBezTo>
                      <a:pt x="9600" y="12331"/>
                      <a:pt x="12432" y="9599"/>
                      <a:pt x="12432" y="6166"/>
                    </a:cubicBezTo>
                    <a:cubicBezTo>
                      <a:pt x="12432" y="2707"/>
                      <a:pt x="9600" y="0"/>
                      <a:pt x="62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3752413" y="2841425"/>
                <a:ext cx="548855" cy="543894"/>
              </a:xfrm>
              <a:custGeom>
                <a:avLst/>
                <a:gdLst/>
                <a:ahLst/>
                <a:cxnLst/>
                <a:rect l="l" t="t" r="r" b="b"/>
                <a:pathLst>
                  <a:path w="10953" h="10854" extrusionOk="0">
                    <a:moveTo>
                      <a:pt x="5539" y="1"/>
                    </a:moveTo>
                    <a:cubicBezTo>
                      <a:pt x="2507" y="1"/>
                      <a:pt x="0" y="2407"/>
                      <a:pt x="0" y="5440"/>
                    </a:cubicBezTo>
                    <a:cubicBezTo>
                      <a:pt x="0" y="8472"/>
                      <a:pt x="2507" y="10853"/>
                      <a:pt x="5539" y="10853"/>
                    </a:cubicBezTo>
                    <a:cubicBezTo>
                      <a:pt x="8447" y="10853"/>
                      <a:pt x="10953" y="8472"/>
                      <a:pt x="10953" y="5440"/>
                    </a:cubicBezTo>
                    <a:cubicBezTo>
                      <a:pt x="10953" y="2407"/>
                      <a:pt x="8447" y="1"/>
                      <a:pt x="55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0" name="Google Shape;620;p23"/>
            <p:cNvGrpSpPr/>
            <p:nvPr/>
          </p:nvGrpSpPr>
          <p:grpSpPr>
            <a:xfrm>
              <a:off x="4672362" y="2677105"/>
              <a:ext cx="1084723" cy="1084666"/>
              <a:chOff x="4672362" y="2677105"/>
              <a:chExt cx="1084723" cy="1084666"/>
            </a:xfrm>
          </p:grpSpPr>
          <p:sp>
            <p:nvSpPr>
              <p:cNvPr id="621" name="Google Shape;621;p23"/>
              <p:cNvSpPr/>
              <p:nvPr/>
            </p:nvSpPr>
            <p:spPr>
              <a:xfrm>
                <a:off x="5243706" y="3220123"/>
                <a:ext cx="347901" cy="347901"/>
              </a:xfrm>
              <a:custGeom>
                <a:avLst/>
                <a:gdLst/>
                <a:ahLst/>
                <a:cxnLst/>
                <a:rect l="l" t="t" r="r" b="b"/>
                <a:pathLst>
                  <a:path w="6166" h="6166" extrusionOk="0">
                    <a:moveTo>
                      <a:pt x="4486" y="0"/>
                    </a:moveTo>
                    <a:lnTo>
                      <a:pt x="0" y="4486"/>
                    </a:lnTo>
                    <a:lnTo>
                      <a:pt x="6166" y="6166"/>
                    </a:lnTo>
                    <a:lnTo>
                      <a:pt x="6166" y="6166"/>
                    </a:lnTo>
                    <a:lnTo>
                      <a:pt x="44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4672362" y="2677105"/>
                <a:ext cx="1084723" cy="1084666"/>
              </a:xfrm>
              <a:custGeom>
                <a:avLst/>
                <a:gdLst/>
                <a:ahLst/>
                <a:cxnLst/>
                <a:rect l="l" t="t" r="r" b="b"/>
                <a:pathLst>
                  <a:path w="19225" h="19224" extrusionOk="0">
                    <a:moveTo>
                      <a:pt x="1" y="0"/>
                    </a:moveTo>
                    <a:lnTo>
                      <a:pt x="1" y="19223"/>
                    </a:lnTo>
                    <a:cubicBezTo>
                      <a:pt x="10653" y="19223"/>
                      <a:pt x="19224" y="10652"/>
                      <a:pt x="19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4754401" y="2766197"/>
                <a:ext cx="695802" cy="695746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12331" extrusionOk="0">
                    <a:moveTo>
                      <a:pt x="6166" y="0"/>
                    </a:moveTo>
                    <a:cubicBezTo>
                      <a:pt x="2732" y="0"/>
                      <a:pt x="1" y="2707"/>
                      <a:pt x="1" y="6166"/>
                    </a:cubicBezTo>
                    <a:cubicBezTo>
                      <a:pt x="1" y="9599"/>
                      <a:pt x="2732" y="12331"/>
                      <a:pt x="6166" y="12331"/>
                    </a:cubicBezTo>
                    <a:cubicBezTo>
                      <a:pt x="9625" y="12331"/>
                      <a:pt x="12331" y="9599"/>
                      <a:pt x="12331" y="6166"/>
                    </a:cubicBezTo>
                    <a:cubicBezTo>
                      <a:pt x="12331" y="2707"/>
                      <a:pt x="9625" y="0"/>
                      <a:pt x="61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4827875" y="2839542"/>
                <a:ext cx="548849" cy="547666"/>
              </a:xfrm>
              <a:custGeom>
                <a:avLst/>
                <a:gdLst/>
                <a:ahLst/>
                <a:cxnLst/>
                <a:rect l="l" t="t" r="r" b="b"/>
                <a:pathLst>
                  <a:path w="10878" h="10854" extrusionOk="0">
                    <a:moveTo>
                      <a:pt x="5439" y="1"/>
                    </a:moveTo>
                    <a:cubicBezTo>
                      <a:pt x="2406" y="1"/>
                      <a:pt x="0" y="2407"/>
                      <a:pt x="0" y="5440"/>
                    </a:cubicBezTo>
                    <a:cubicBezTo>
                      <a:pt x="0" y="8472"/>
                      <a:pt x="2406" y="10853"/>
                      <a:pt x="5439" y="10853"/>
                    </a:cubicBezTo>
                    <a:cubicBezTo>
                      <a:pt x="8472" y="10853"/>
                      <a:pt x="10878" y="8472"/>
                      <a:pt x="10878" y="5440"/>
                    </a:cubicBezTo>
                    <a:cubicBezTo>
                      <a:pt x="10878" y="2407"/>
                      <a:pt x="8472" y="1"/>
                      <a:pt x="54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5" name="Google Shape;625;p23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RECORD POPULATION SERVICE:</a:t>
            </a:r>
            <a:endParaRPr dirty="0"/>
          </a:p>
        </p:txBody>
      </p:sp>
      <p:sp>
        <p:nvSpPr>
          <p:cNvPr id="645" name="Google Shape;645;p23"/>
          <p:cNvSpPr txBox="1">
            <a:spLocks noGrp="1"/>
          </p:cNvSpPr>
          <p:nvPr>
            <p:ph type="subTitle" idx="4294967295"/>
          </p:nvPr>
        </p:nvSpPr>
        <p:spPr>
          <a:xfrm>
            <a:off x="1665100" y="3661749"/>
            <a:ext cx="1874100" cy="782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000" dirty="0"/>
              <a:t>Record Population Service collects the frequent accessed data based on the frequency of the data</a:t>
            </a:r>
            <a:endParaRPr sz="1000" dirty="0"/>
          </a:p>
        </p:txBody>
      </p:sp>
      <p:sp>
        <p:nvSpPr>
          <p:cNvPr id="646" name="Google Shape;646;p23"/>
          <p:cNvSpPr txBox="1">
            <a:spLocks noGrp="1"/>
          </p:cNvSpPr>
          <p:nvPr>
            <p:ph type="subTitle" idx="4294967295"/>
          </p:nvPr>
        </p:nvSpPr>
        <p:spPr>
          <a:xfrm>
            <a:off x="1665100" y="1079450"/>
            <a:ext cx="1874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/>
              <a:t>Record Population Service uses an ML algorithm and populates the local DB with the frequently accessed data.</a:t>
            </a:r>
            <a:endParaRPr sz="1000" dirty="0"/>
          </a:p>
        </p:txBody>
      </p:sp>
      <p:sp>
        <p:nvSpPr>
          <p:cNvPr id="647" name="Google Shape;647;p23"/>
          <p:cNvSpPr txBox="1">
            <a:spLocks noGrp="1"/>
          </p:cNvSpPr>
          <p:nvPr>
            <p:ph type="subTitle" idx="4294967295"/>
          </p:nvPr>
        </p:nvSpPr>
        <p:spPr>
          <a:xfrm>
            <a:off x="5658224" y="1079449"/>
            <a:ext cx="2255182" cy="7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/>
              <a:t>The frequently accessed records are fetched from the collection of records from the Parent DB into the local machine</a:t>
            </a:r>
            <a:endParaRPr sz="1000" dirty="0"/>
          </a:p>
        </p:txBody>
      </p:sp>
      <p:sp>
        <p:nvSpPr>
          <p:cNvPr id="648" name="Google Shape;648;p23"/>
          <p:cNvSpPr txBox="1">
            <a:spLocks noGrp="1"/>
          </p:cNvSpPr>
          <p:nvPr>
            <p:ph type="subTitle" idx="4294967295"/>
          </p:nvPr>
        </p:nvSpPr>
        <p:spPr>
          <a:xfrm>
            <a:off x="5658225" y="3661750"/>
            <a:ext cx="2174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000" dirty="0"/>
              <a:t>Record Population Service uses GINI Impurity Algorithm to categories the frequent data's.</a:t>
            </a:r>
            <a:endParaRPr sz="1000" dirty="0"/>
          </a:p>
        </p:txBody>
      </p:sp>
      <p:grpSp>
        <p:nvGrpSpPr>
          <p:cNvPr id="47" name="Google Shape;6226;p39">
            <a:extLst>
              <a:ext uri="{FF2B5EF4-FFF2-40B4-BE49-F238E27FC236}">
                <a16:creationId xmlns:a16="http://schemas.microsoft.com/office/drawing/2014/main" id="{76530173-AA9C-44BB-BA56-C61CB4CB1075}"/>
              </a:ext>
            </a:extLst>
          </p:cNvPr>
          <p:cNvGrpSpPr/>
          <p:nvPr/>
        </p:nvGrpSpPr>
        <p:grpSpPr>
          <a:xfrm>
            <a:off x="4930310" y="3031947"/>
            <a:ext cx="366364" cy="367290"/>
            <a:chOff x="-61783350" y="3743950"/>
            <a:chExt cx="316650" cy="317450"/>
          </a:xfrm>
          <a:solidFill>
            <a:srgbClr val="FFFFFF"/>
          </a:solidFill>
        </p:grpSpPr>
        <p:sp>
          <p:nvSpPr>
            <p:cNvPr id="48" name="Google Shape;6227;p39">
              <a:extLst>
                <a:ext uri="{FF2B5EF4-FFF2-40B4-BE49-F238E27FC236}">
                  <a16:creationId xmlns:a16="http://schemas.microsoft.com/office/drawing/2014/main" id="{D8EF1BD3-2F3B-4659-A179-A09FD3303F83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" name="Google Shape;6228;p39">
              <a:extLst>
                <a:ext uri="{FF2B5EF4-FFF2-40B4-BE49-F238E27FC236}">
                  <a16:creationId xmlns:a16="http://schemas.microsoft.com/office/drawing/2014/main" id="{77A8AD25-5111-40C0-A9F3-E1C56DA83BDD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" name="Google Shape;8168;p43">
            <a:extLst>
              <a:ext uri="{FF2B5EF4-FFF2-40B4-BE49-F238E27FC236}">
                <a16:creationId xmlns:a16="http://schemas.microsoft.com/office/drawing/2014/main" id="{C58F1685-A5DF-4A4D-9871-B4D4642BB58B}"/>
              </a:ext>
            </a:extLst>
          </p:cNvPr>
          <p:cNvGrpSpPr/>
          <p:nvPr/>
        </p:nvGrpSpPr>
        <p:grpSpPr>
          <a:xfrm>
            <a:off x="4920964" y="1923422"/>
            <a:ext cx="353217" cy="329345"/>
            <a:chOff x="-2671375" y="3597450"/>
            <a:chExt cx="292250" cy="291452"/>
          </a:xfrm>
          <a:solidFill>
            <a:srgbClr val="FFFFFF"/>
          </a:solidFill>
        </p:grpSpPr>
        <p:sp>
          <p:nvSpPr>
            <p:cNvPr id="51" name="Google Shape;8169;p43">
              <a:extLst>
                <a:ext uri="{FF2B5EF4-FFF2-40B4-BE49-F238E27FC236}">
                  <a16:creationId xmlns:a16="http://schemas.microsoft.com/office/drawing/2014/main" id="{9D049FF4-AD6E-455D-8C25-DFB247CB39AE}"/>
                </a:ext>
              </a:extLst>
            </p:cNvPr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70;p43">
              <a:extLst>
                <a:ext uri="{FF2B5EF4-FFF2-40B4-BE49-F238E27FC236}">
                  <a16:creationId xmlns:a16="http://schemas.microsoft.com/office/drawing/2014/main" id="{6EC9CBD0-33CC-4516-9F90-27914E2A71D2}"/>
                </a:ext>
              </a:extLst>
            </p:cNvPr>
            <p:cNvSpPr/>
            <p:nvPr/>
          </p:nvSpPr>
          <p:spPr>
            <a:xfrm>
              <a:off x="-2671375" y="3667552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" name="Google Shape;7419;p41">
            <a:extLst>
              <a:ext uri="{FF2B5EF4-FFF2-40B4-BE49-F238E27FC236}">
                <a16:creationId xmlns:a16="http://schemas.microsoft.com/office/drawing/2014/main" id="{349AFC43-44D2-495B-A654-E840D1F5ECEA}"/>
              </a:ext>
            </a:extLst>
          </p:cNvPr>
          <p:cNvGrpSpPr/>
          <p:nvPr/>
        </p:nvGrpSpPr>
        <p:grpSpPr>
          <a:xfrm>
            <a:off x="3853986" y="3088488"/>
            <a:ext cx="341596" cy="310749"/>
            <a:chOff x="-45673275" y="3199325"/>
            <a:chExt cx="299325" cy="302075"/>
          </a:xfrm>
          <a:solidFill>
            <a:srgbClr val="FFFFFF"/>
          </a:solidFill>
        </p:grpSpPr>
        <p:sp>
          <p:nvSpPr>
            <p:cNvPr id="54" name="Google Shape;7420;p41">
              <a:extLst>
                <a:ext uri="{FF2B5EF4-FFF2-40B4-BE49-F238E27FC236}">
                  <a16:creationId xmlns:a16="http://schemas.microsoft.com/office/drawing/2014/main" id="{A2AB69AA-C2B4-428C-AB40-A99A2C9F4F1E}"/>
                </a:ext>
              </a:extLst>
            </p:cNvPr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421;p41">
              <a:extLst>
                <a:ext uri="{FF2B5EF4-FFF2-40B4-BE49-F238E27FC236}">
                  <a16:creationId xmlns:a16="http://schemas.microsoft.com/office/drawing/2014/main" id="{2A40AB8D-CDEB-412C-81DD-1968BA47D792}"/>
                </a:ext>
              </a:extLst>
            </p:cNvPr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422;p41">
              <a:extLst>
                <a:ext uri="{FF2B5EF4-FFF2-40B4-BE49-F238E27FC236}">
                  <a16:creationId xmlns:a16="http://schemas.microsoft.com/office/drawing/2014/main" id="{2659CA1B-4170-4E2B-87E5-643D5212F50E}"/>
                </a:ext>
              </a:extLst>
            </p:cNvPr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4494;p35">
            <a:extLst>
              <a:ext uri="{FF2B5EF4-FFF2-40B4-BE49-F238E27FC236}">
                <a16:creationId xmlns:a16="http://schemas.microsoft.com/office/drawing/2014/main" id="{EF329D17-BB61-4500-B257-58FA2BB84BFB}"/>
              </a:ext>
            </a:extLst>
          </p:cNvPr>
          <p:cNvGrpSpPr/>
          <p:nvPr/>
        </p:nvGrpSpPr>
        <p:grpSpPr>
          <a:xfrm>
            <a:off x="3793755" y="1848015"/>
            <a:ext cx="443618" cy="479377"/>
            <a:chOff x="5985650" y="2860025"/>
            <a:chExt cx="1396075" cy="1539775"/>
          </a:xfrm>
          <a:solidFill>
            <a:srgbClr val="FFFFFF"/>
          </a:solidFill>
        </p:grpSpPr>
        <p:sp>
          <p:nvSpPr>
            <p:cNvPr id="58" name="Google Shape;4495;p35">
              <a:extLst>
                <a:ext uri="{FF2B5EF4-FFF2-40B4-BE49-F238E27FC236}">
                  <a16:creationId xmlns:a16="http://schemas.microsoft.com/office/drawing/2014/main" id="{8E8F0E61-F8A5-4913-8808-9AFF73B73ADC}"/>
                </a:ext>
              </a:extLst>
            </p:cNvPr>
            <p:cNvSpPr/>
            <p:nvPr/>
          </p:nvSpPr>
          <p:spPr>
            <a:xfrm>
              <a:off x="6655300" y="3128850"/>
              <a:ext cx="637150" cy="631950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496;p35">
              <a:extLst>
                <a:ext uri="{FF2B5EF4-FFF2-40B4-BE49-F238E27FC236}">
                  <a16:creationId xmlns:a16="http://schemas.microsoft.com/office/drawing/2014/main" id="{8713F4C9-C455-4A46-830F-1557F1DCCF97}"/>
                </a:ext>
              </a:extLst>
            </p:cNvPr>
            <p:cNvSpPr/>
            <p:nvPr/>
          </p:nvSpPr>
          <p:spPr>
            <a:xfrm>
              <a:off x="6673425" y="3771400"/>
              <a:ext cx="600850" cy="600800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497;p35">
              <a:extLst>
                <a:ext uri="{FF2B5EF4-FFF2-40B4-BE49-F238E27FC236}">
                  <a16:creationId xmlns:a16="http://schemas.microsoft.com/office/drawing/2014/main" id="{39D70CE5-8359-480F-80D0-A59E1D83F9D0}"/>
                </a:ext>
              </a:extLst>
            </p:cNvPr>
            <p:cNvSpPr/>
            <p:nvPr/>
          </p:nvSpPr>
          <p:spPr>
            <a:xfrm>
              <a:off x="6073050" y="3509700"/>
              <a:ext cx="641725" cy="636800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498;p35">
              <a:extLst>
                <a:ext uri="{FF2B5EF4-FFF2-40B4-BE49-F238E27FC236}">
                  <a16:creationId xmlns:a16="http://schemas.microsoft.com/office/drawing/2014/main" id="{5D3E3D95-8B64-4AD0-B8B0-DB73F5B41366}"/>
                </a:ext>
              </a:extLst>
            </p:cNvPr>
            <p:cNvSpPr/>
            <p:nvPr/>
          </p:nvSpPr>
          <p:spPr>
            <a:xfrm>
              <a:off x="6124575" y="2917775"/>
              <a:ext cx="572575" cy="57252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499;p35">
              <a:extLst>
                <a:ext uri="{FF2B5EF4-FFF2-40B4-BE49-F238E27FC236}">
                  <a16:creationId xmlns:a16="http://schemas.microsoft.com/office/drawing/2014/main" id="{7A3E6858-B65B-4A54-9D52-037F59E20C91}"/>
                </a:ext>
              </a:extLst>
            </p:cNvPr>
            <p:cNvSpPr/>
            <p:nvPr/>
          </p:nvSpPr>
          <p:spPr>
            <a:xfrm>
              <a:off x="6459975" y="2867300"/>
              <a:ext cx="101300" cy="50500"/>
            </a:xfrm>
            <a:custGeom>
              <a:avLst/>
              <a:gdLst/>
              <a:ahLst/>
              <a:cxnLst/>
              <a:rect l="l" t="t" r="r" b="b"/>
              <a:pathLst>
                <a:path w="4052" h="2020" extrusionOk="0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500;p35">
              <a:extLst>
                <a:ext uri="{FF2B5EF4-FFF2-40B4-BE49-F238E27FC236}">
                  <a16:creationId xmlns:a16="http://schemas.microsoft.com/office/drawing/2014/main" id="{8CC24C15-E018-4146-9A18-9C1D2895B286}"/>
                </a:ext>
              </a:extLst>
            </p:cNvPr>
            <p:cNvSpPr/>
            <p:nvPr/>
          </p:nvSpPr>
          <p:spPr>
            <a:xfrm>
              <a:off x="6389025" y="2860025"/>
              <a:ext cx="63100" cy="15700"/>
            </a:xfrm>
            <a:custGeom>
              <a:avLst/>
              <a:gdLst/>
              <a:ahLst/>
              <a:cxnLst/>
              <a:rect l="l" t="t" r="r" b="b"/>
              <a:pathLst>
                <a:path w="2524" h="628" extrusionOk="0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501;p35">
              <a:extLst>
                <a:ext uri="{FF2B5EF4-FFF2-40B4-BE49-F238E27FC236}">
                  <a16:creationId xmlns:a16="http://schemas.microsoft.com/office/drawing/2014/main" id="{9ECB8CFC-2F85-41E9-AC45-3F54EED702DC}"/>
                </a:ext>
              </a:extLst>
            </p:cNvPr>
            <p:cNvSpPr/>
            <p:nvPr/>
          </p:nvSpPr>
          <p:spPr>
            <a:xfrm>
              <a:off x="6279750" y="2879875"/>
              <a:ext cx="39600" cy="26000"/>
            </a:xfrm>
            <a:custGeom>
              <a:avLst/>
              <a:gdLst/>
              <a:ahLst/>
              <a:cxnLst/>
              <a:rect l="l" t="t" r="r" b="b"/>
              <a:pathLst>
                <a:path w="1584" h="1040" extrusionOk="0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502;p35">
              <a:extLst>
                <a:ext uri="{FF2B5EF4-FFF2-40B4-BE49-F238E27FC236}">
                  <a16:creationId xmlns:a16="http://schemas.microsoft.com/office/drawing/2014/main" id="{6F5F13C1-EF51-4F7D-BB21-AFD84CC54DA3}"/>
                </a:ext>
              </a:extLst>
            </p:cNvPr>
            <p:cNvSpPr/>
            <p:nvPr/>
          </p:nvSpPr>
          <p:spPr>
            <a:xfrm>
              <a:off x="6325825" y="2862750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503;p35">
              <a:extLst>
                <a:ext uri="{FF2B5EF4-FFF2-40B4-BE49-F238E27FC236}">
                  <a16:creationId xmlns:a16="http://schemas.microsoft.com/office/drawing/2014/main" id="{C67E4946-B3B9-4859-8BCC-6578DEED6E9D}"/>
                </a:ext>
              </a:extLst>
            </p:cNvPr>
            <p:cNvSpPr/>
            <p:nvPr/>
          </p:nvSpPr>
          <p:spPr>
            <a:xfrm>
              <a:off x="7023725" y="3061400"/>
              <a:ext cx="101300" cy="50475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504;p35">
              <a:extLst>
                <a:ext uri="{FF2B5EF4-FFF2-40B4-BE49-F238E27FC236}">
                  <a16:creationId xmlns:a16="http://schemas.microsoft.com/office/drawing/2014/main" id="{48349DC6-7333-44D3-A4AC-11C3B1223AAE}"/>
                </a:ext>
              </a:extLst>
            </p:cNvPr>
            <p:cNvSpPr/>
            <p:nvPr/>
          </p:nvSpPr>
          <p:spPr>
            <a:xfrm>
              <a:off x="6952750" y="3054150"/>
              <a:ext cx="63100" cy="15650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505;p35">
              <a:extLst>
                <a:ext uri="{FF2B5EF4-FFF2-40B4-BE49-F238E27FC236}">
                  <a16:creationId xmlns:a16="http://schemas.microsoft.com/office/drawing/2014/main" id="{D953B60C-C4B1-44A3-8D62-A1505D237223}"/>
                </a:ext>
              </a:extLst>
            </p:cNvPr>
            <p:cNvSpPr/>
            <p:nvPr/>
          </p:nvSpPr>
          <p:spPr>
            <a:xfrm>
              <a:off x="6843450" y="3073975"/>
              <a:ext cx="39625" cy="26025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506;p35">
              <a:extLst>
                <a:ext uri="{FF2B5EF4-FFF2-40B4-BE49-F238E27FC236}">
                  <a16:creationId xmlns:a16="http://schemas.microsoft.com/office/drawing/2014/main" id="{1B930DF3-BA3C-4AF3-9FB0-5235FE91F5BD}"/>
                </a:ext>
              </a:extLst>
            </p:cNvPr>
            <p:cNvSpPr/>
            <p:nvPr/>
          </p:nvSpPr>
          <p:spPr>
            <a:xfrm>
              <a:off x="6889575" y="3056825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507;p35">
              <a:extLst>
                <a:ext uri="{FF2B5EF4-FFF2-40B4-BE49-F238E27FC236}">
                  <a16:creationId xmlns:a16="http://schemas.microsoft.com/office/drawing/2014/main" id="{8725D830-E25B-4B98-AB95-66B48E1B838A}"/>
                </a:ext>
              </a:extLst>
            </p:cNvPr>
            <p:cNvSpPr/>
            <p:nvPr/>
          </p:nvSpPr>
          <p:spPr>
            <a:xfrm>
              <a:off x="6245350" y="4177200"/>
              <a:ext cx="101275" cy="50475"/>
            </a:xfrm>
            <a:custGeom>
              <a:avLst/>
              <a:gdLst/>
              <a:ahLst/>
              <a:cxnLst/>
              <a:rect l="l" t="t" r="r" b="b"/>
              <a:pathLst>
                <a:path w="4051" h="2019" extrusionOk="0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508;p35">
              <a:extLst>
                <a:ext uri="{FF2B5EF4-FFF2-40B4-BE49-F238E27FC236}">
                  <a16:creationId xmlns:a16="http://schemas.microsoft.com/office/drawing/2014/main" id="{30EC8339-586F-4D05-8001-E92CDD27E58C}"/>
                </a:ext>
              </a:extLst>
            </p:cNvPr>
            <p:cNvSpPr/>
            <p:nvPr/>
          </p:nvSpPr>
          <p:spPr>
            <a:xfrm>
              <a:off x="6354525" y="4219275"/>
              <a:ext cx="63075" cy="15675"/>
            </a:xfrm>
            <a:custGeom>
              <a:avLst/>
              <a:gdLst/>
              <a:ahLst/>
              <a:cxnLst/>
              <a:rect l="l" t="t" r="r" b="b"/>
              <a:pathLst>
                <a:path w="2523" h="627" extrusionOk="0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509;p35">
              <a:extLst>
                <a:ext uri="{FF2B5EF4-FFF2-40B4-BE49-F238E27FC236}">
                  <a16:creationId xmlns:a16="http://schemas.microsoft.com/office/drawing/2014/main" id="{4263AD84-3044-4F49-9CD7-9D64CA5528E8}"/>
                </a:ext>
              </a:extLst>
            </p:cNvPr>
            <p:cNvSpPr/>
            <p:nvPr/>
          </p:nvSpPr>
          <p:spPr>
            <a:xfrm>
              <a:off x="6487275" y="4189125"/>
              <a:ext cx="39625" cy="25975"/>
            </a:xfrm>
            <a:custGeom>
              <a:avLst/>
              <a:gdLst/>
              <a:ahLst/>
              <a:cxnLst/>
              <a:rect l="l" t="t" r="r" b="b"/>
              <a:pathLst>
                <a:path w="1585" h="1039" extrusionOk="0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510;p35">
              <a:extLst>
                <a:ext uri="{FF2B5EF4-FFF2-40B4-BE49-F238E27FC236}">
                  <a16:creationId xmlns:a16="http://schemas.microsoft.com/office/drawing/2014/main" id="{BB8A9503-7A83-4B19-8CBB-40532BE44ECB}"/>
                </a:ext>
              </a:extLst>
            </p:cNvPr>
            <p:cNvSpPr/>
            <p:nvPr/>
          </p:nvSpPr>
          <p:spPr>
            <a:xfrm>
              <a:off x="6426350" y="4209850"/>
              <a:ext cx="54475" cy="22400"/>
            </a:xfrm>
            <a:custGeom>
              <a:avLst/>
              <a:gdLst/>
              <a:ahLst/>
              <a:cxnLst/>
              <a:rect l="l" t="t" r="r" b="b"/>
              <a:pathLst>
                <a:path w="2179" h="896" extrusionOk="0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511;p35">
              <a:extLst>
                <a:ext uri="{FF2B5EF4-FFF2-40B4-BE49-F238E27FC236}">
                  <a16:creationId xmlns:a16="http://schemas.microsoft.com/office/drawing/2014/main" id="{5C81BA45-3022-4243-99EF-E15E7E2E0ED9}"/>
                </a:ext>
              </a:extLst>
            </p:cNvPr>
            <p:cNvSpPr/>
            <p:nvPr/>
          </p:nvSpPr>
          <p:spPr>
            <a:xfrm>
              <a:off x="5992275" y="36748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512;p35">
              <a:extLst>
                <a:ext uri="{FF2B5EF4-FFF2-40B4-BE49-F238E27FC236}">
                  <a16:creationId xmlns:a16="http://schemas.microsoft.com/office/drawing/2014/main" id="{D57C5869-5A1F-468D-AB55-2C10D62E799B}"/>
                </a:ext>
              </a:extLst>
            </p:cNvPr>
            <p:cNvSpPr/>
            <p:nvPr/>
          </p:nvSpPr>
          <p:spPr>
            <a:xfrm>
              <a:off x="5985650" y="3783750"/>
              <a:ext cx="16125" cy="62275"/>
            </a:xfrm>
            <a:custGeom>
              <a:avLst/>
              <a:gdLst/>
              <a:ahLst/>
              <a:cxnLst/>
              <a:rect l="l" t="t" r="r" b="b"/>
              <a:pathLst>
                <a:path w="645" h="2491" extrusionOk="0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513;p35">
              <a:extLst>
                <a:ext uri="{FF2B5EF4-FFF2-40B4-BE49-F238E27FC236}">
                  <a16:creationId xmlns:a16="http://schemas.microsoft.com/office/drawing/2014/main" id="{DDC7F7CB-B62B-48D6-8DF9-895B7AC7059D}"/>
                </a:ext>
              </a:extLst>
            </p:cNvPr>
            <p:cNvSpPr/>
            <p:nvPr/>
          </p:nvSpPr>
          <p:spPr>
            <a:xfrm>
              <a:off x="6004725" y="3916700"/>
              <a:ext cx="27875" cy="38100"/>
            </a:xfrm>
            <a:custGeom>
              <a:avLst/>
              <a:gdLst/>
              <a:ahLst/>
              <a:cxnLst/>
              <a:rect l="l" t="t" r="r" b="b"/>
              <a:pathLst>
                <a:path w="1115" h="1524" extrusionOk="0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514;p35">
              <a:extLst>
                <a:ext uri="{FF2B5EF4-FFF2-40B4-BE49-F238E27FC236}">
                  <a16:creationId xmlns:a16="http://schemas.microsoft.com/office/drawing/2014/main" id="{8BB2A1EA-8FC1-4FE2-A916-13A6C750DF8D}"/>
                </a:ext>
              </a:extLst>
            </p:cNvPr>
            <p:cNvSpPr/>
            <p:nvPr/>
          </p:nvSpPr>
          <p:spPr>
            <a:xfrm>
              <a:off x="5987900" y="3855450"/>
              <a:ext cx="23600" cy="53200"/>
            </a:xfrm>
            <a:custGeom>
              <a:avLst/>
              <a:gdLst/>
              <a:ahLst/>
              <a:cxnLst/>
              <a:rect l="l" t="t" r="r" b="b"/>
              <a:pathLst>
                <a:path w="944" h="2128" extrusionOk="0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515;p35">
              <a:extLst>
                <a:ext uri="{FF2B5EF4-FFF2-40B4-BE49-F238E27FC236}">
                  <a16:creationId xmlns:a16="http://schemas.microsoft.com/office/drawing/2014/main" id="{CC721A0A-4AED-4404-8CCB-5258088DBF60}"/>
                </a:ext>
              </a:extLst>
            </p:cNvPr>
            <p:cNvSpPr/>
            <p:nvPr/>
          </p:nvSpPr>
          <p:spPr>
            <a:xfrm>
              <a:off x="6071975" y="3300325"/>
              <a:ext cx="52475" cy="102475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516;p35">
              <a:extLst>
                <a:ext uri="{FF2B5EF4-FFF2-40B4-BE49-F238E27FC236}">
                  <a16:creationId xmlns:a16="http://schemas.microsoft.com/office/drawing/2014/main" id="{0A091D8C-5916-44AD-A96B-B8CC484AEB06}"/>
                </a:ext>
              </a:extLst>
            </p:cNvPr>
            <p:cNvSpPr/>
            <p:nvPr/>
          </p:nvSpPr>
          <p:spPr>
            <a:xfrm>
              <a:off x="6122225" y="3408475"/>
              <a:ext cx="47725" cy="4955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517;p35">
              <a:extLst>
                <a:ext uri="{FF2B5EF4-FFF2-40B4-BE49-F238E27FC236}">
                  <a16:creationId xmlns:a16="http://schemas.microsoft.com/office/drawing/2014/main" id="{9EF1F45A-EF15-40B6-8CC2-2312BCEF4424}"/>
                </a:ext>
              </a:extLst>
            </p:cNvPr>
            <p:cNvSpPr/>
            <p:nvPr/>
          </p:nvSpPr>
          <p:spPr>
            <a:xfrm>
              <a:off x="6228150" y="3490275"/>
              <a:ext cx="42050" cy="21525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518;p35">
              <a:extLst>
                <a:ext uri="{FF2B5EF4-FFF2-40B4-BE49-F238E27FC236}">
                  <a16:creationId xmlns:a16="http://schemas.microsoft.com/office/drawing/2014/main" id="{BD949D04-0E0F-4133-8316-E991B5F4B593}"/>
                </a:ext>
              </a:extLst>
            </p:cNvPr>
            <p:cNvSpPr/>
            <p:nvPr/>
          </p:nvSpPr>
          <p:spPr>
            <a:xfrm>
              <a:off x="6172850" y="3459275"/>
              <a:ext cx="49900" cy="34575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519;p35">
              <a:extLst>
                <a:ext uri="{FF2B5EF4-FFF2-40B4-BE49-F238E27FC236}">
                  <a16:creationId xmlns:a16="http://schemas.microsoft.com/office/drawing/2014/main" id="{4726A19C-3942-47D1-853B-40E2B7D61A0C}"/>
                </a:ext>
              </a:extLst>
            </p:cNvPr>
            <p:cNvSpPr/>
            <p:nvPr/>
          </p:nvSpPr>
          <p:spPr>
            <a:xfrm>
              <a:off x="7323825" y="34952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520;p35">
              <a:extLst>
                <a:ext uri="{FF2B5EF4-FFF2-40B4-BE49-F238E27FC236}">
                  <a16:creationId xmlns:a16="http://schemas.microsoft.com/office/drawing/2014/main" id="{4911C500-1D04-480A-9E35-CA5C7D26B370}"/>
                </a:ext>
              </a:extLst>
            </p:cNvPr>
            <p:cNvSpPr/>
            <p:nvPr/>
          </p:nvSpPr>
          <p:spPr>
            <a:xfrm>
              <a:off x="7365575" y="3423925"/>
              <a:ext cx="16150" cy="62275"/>
            </a:xfrm>
            <a:custGeom>
              <a:avLst/>
              <a:gdLst/>
              <a:ahLst/>
              <a:cxnLst/>
              <a:rect l="l" t="t" r="r" b="b"/>
              <a:pathLst>
                <a:path w="646" h="2491" extrusionOk="0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521;p35">
              <a:extLst>
                <a:ext uri="{FF2B5EF4-FFF2-40B4-BE49-F238E27FC236}">
                  <a16:creationId xmlns:a16="http://schemas.microsoft.com/office/drawing/2014/main" id="{558B51D2-C255-4A6B-90FE-2A30D01997D4}"/>
                </a:ext>
              </a:extLst>
            </p:cNvPr>
            <p:cNvSpPr/>
            <p:nvPr/>
          </p:nvSpPr>
          <p:spPr>
            <a:xfrm>
              <a:off x="7334775" y="3315150"/>
              <a:ext cx="27850" cy="38100"/>
            </a:xfrm>
            <a:custGeom>
              <a:avLst/>
              <a:gdLst/>
              <a:ahLst/>
              <a:cxnLst/>
              <a:rect l="l" t="t" r="r" b="b"/>
              <a:pathLst>
                <a:path w="1114" h="1524" extrusionOk="0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522;p35">
              <a:extLst>
                <a:ext uri="{FF2B5EF4-FFF2-40B4-BE49-F238E27FC236}">
                  <a16:creationId xmlns:a16="http://schemas.microsoft.com/office/drawing/2014/main" id="{8868E1B0-C3F9-484D-B297-A9CEC2651084}"/>
                </a:ext>
              </a:extLst>
            </p:cNvPr>
            <p:cNvSpPr/>
            <p:nvPr/>
          </p:nvSpPr>
          <p:spPr>
            <a:xfrm>
              <a:off x="7355800" y="3361300"/>
              <a:ext cx="23650" cy="53200"/>
            </a:xfrm>
            <a:custGeom>
              <a:avLst/>
              <a:gdLst/>
              <a:ahLst/>
              <a:cxnLst/>
              <a:rect l="l" t="t" r="r" b="b"/>
              <a:pathLst>
                <a:path w="946" h="2128" extrusionOk="0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523;p35">
              <a:extLst>
                <a:ext uri="{FF2B5EF4-FFF2-40B4-BE49-F238E27FC236}">
                  <a16:creationId xmlns:a16="http://schemas.microsoft.com/office/drawing/2014/main" id="{AF0E6D9E-9C52-4C45-ABA9-C9734122863F}"/>
                </a:ext>
              </a:extLst>
            </p:cNvPr>
            <p:cNvSpPr/>
            <p:nvPr/>
          </p:nvSpPr>
          <p:spPr>
            <a:xfrm>
              <a:off x="7093025" y="4348600"/>
              <a:ext cx="104200" cy="51200"/>
            </a:xfrm>
            <a:custGeom>
              <a:avLst/>
              <a:gdLst/>
              <a:ahLst/>
              <a:cxnLst/>
              <a:rect l="l" t="t" r="r" b="b"/>
              <a:pathLst>
                <a:path w="4168" h="2048" extrusionOk="0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524;p35">
              <a:extLst>
                <a:ext uri="{FF2B5EF4-FFF2-40B4-BE49-F238E27FC236}">
                  <a16:creationId xmlns:a16="http://schemas.microsoft.com/office/drawing/2014/main" id="{31C36964-4014-4462-80DA-7D876AC23C27}"/>
                </a:ext>
              </a:extLst>
            </p:cNvPr>
            <p:cNvSpPr/>
            <p:nvPr/>
          </p:nvSpPr>
          <p:spPr>
            <a:xfrm>
              <a:off x="7201150" y="4302925"/>
              <a:ext cx="51100" cy="46100"/>
            </a:xfrm>
            <a:custGeom>
              <a:avLst/>
              <a:gdLst/>
              <a:ahLst/>
              <a:cxnLst/>
              <a:rect l="l" t="t" r="r" b="b"/>
              <a:pathLst>
                <a:path w="2044" h="1844" extrusionOk="0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525;p35">
              <a:extLst>
                <a:ext uri="{FF2B5EF4-FFF2-40B4-BE49-F238E27FC236}">
                  <a16:creationId xmlns:a16="http://schemas.microsoft.com/office/drawing/2014/main" id="{C9E2C22F-9C76-463E-896B-544B0D24F0BA}"/>
                </a:ext>
              </a:extLst>
            </p:cNvPr>
            <p:cNvSpPr/>
            <p:nvPr/>
          </p:nvSpPr>
          <p:spPr>
            <a:xfrm>
              <a:off x="7282950" y="4203000"/>
              <a:ext cx="22950" cy="40225"/>
            </a:xfrm>
            <a:custGeom>
              <a:avLst/>
              <a:gdLst/>
              <a:ahLst/>
              <a:cxnLst/>
              <a:rect l="l" t="t" r="r" b="b"/>
              <a:pathLst>
                <a:path w="918" h="1609" extrusionOk="0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526;p35">
              <a:extLst>
                <a:ext uri="{FF2B5EF4-FFF2-40B4-BE49-F238E27FC236}">
                  <a16:creationId xmlns:a16="http://schemas.microsoft.com/office/drawing/2014/main" id="{D9FCF063-45C4-45C6-B584-6172101A453E}"/>
                </a:ext>
              </a:extLst>
            </p:cNvPr>
            <p:cNvSpPr/>
            <p:nvPr/>
          </p:nvSpPr>
          <p:spPr>
            <a:xfrm>
              <a:off x="7252000" y="4250300"/>
              <a:ext cx="36300" cy="48175"/>
            </a:xfrm>
            <a:custGeom>
              <a:avLst/>
              <a:gdLst/>
              <a:ahLst/>
              <a:cxnLst/>
              <a:rect l="l" t="t" r="r" b="b"/>
              <a:pathLst>
                <a:path w="1452" h="1927" extrusionOk="0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0" name="image1.png">
            <a:extLst>
              <a:ext uri="{FF2B5EF4-FFF2-40B4-BE49-F238E27FC236}">
                <a16:creationId xmlns:a16="http://schemas.microsoft.com/office/drawing/2014/main" id="{96B60863-342D-45CB-8D74-D97E7B1C465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72007" y="87497"/>
            <a:ext cx="838200" cy="247650"/>
          </a:xfrm>
          <a:prstGeom prst="rect">
            <a:avLst/>
          </a:prstGeom>
        </p:spPr>
      </p:pic>
      <p:pic>
        <p:nvPicPr>
          <p:cNvPr id="91" name="image3.png">
            <a:extLst>
              <a:ext uri="{FF2B5EF4-FFF2-40B4-BE49-F238E27FC236}">
                <a16:creationId xmlns:a16="http://schemas.microsoft.com/office/drawing/2014/main" id="{BBEE03A9-5903-4860-96B9-2F07709C058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33786" y="4598684"/>
            <a:ext cx="880745" cy="43307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20"/>
          <p:cNvGrpSpPr/>
          <p:nvPr/>
        </p:nvGrpSpPr>
        <p:grpSpPr>
          <a:xfrm>
            <a:off x="1526850" y="2080575"/>
            <a:ext cx="980695" cy="982361"/>
            <a:chOff x="917250" y="2165250"/>
            <a:chExt cx="980695" cy="982361"/>
          </a:xfrm>
        </p:grpSpPr>
        <p:sp>
          <p:nvSpPr>
            <p:cNvPr id="473" name="Google Shape;473;p20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1030572" y="2285211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477" name="Google Shape;477;p20"/>
          <p:cNvCxnSpPr/>
          <p:nvPr/>
        </p:nvCxnSpPr>
        <p:spPr>
          <a:xfrm>
            <a:off x="3283675" y="2402275"/>
            <a:ext cx="413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20"/>
          <p:cNvSpPr txBox="1">
            <a:spLocks noGrp="1"/>
          </p:cNvSpPr>
          <p:nvPr>
            <p:ph type="ctrTitle"/>
          </p:nvPr>
        </p:nvSpPr>
        <p:spPr>
          <a:xfrm>
            <a:off x="3251615" y="2097888"/>
            <a:ext cx="2151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Gini Impurity: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5C868D9-DB1B-4CBE-9BA6-B25C322E1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574" y="903772"/>
            <a:ext cx="8098984" cy="499726"/>
          </a:xfrm>
        </p:spPr>
        <p:txBody>
          <a:bodyPr/>
          <a:lstStyle/>
          <a:p>
            <a:r>
              <a:rPr lang="en-IN" dirty="0"/>
              <a:t>ALGORITHM:</a:t>
            </a:r>
            <a:br>
              <a:rPr lang="en-IN" dirty="0"/>
            </a:b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25BEAD-6E29-45DB-A481-CACD7FBA4658}"/>
              </a:ext>
            </a:extLst>
          </p:cNvPr>
          <p:cNvSpPr txBox="1"/>
          <p:nvPr/>
        </p:nvSpPr>
        <p:spPr>
          <a:xfrm>
            <a:off x="2983731" y="2520435"/>
            <a:ext cx="4731488" cy="2364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400" dirty="0">
                <a:solidFill>
                  <a:srgbClr val="222222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Randomly pick a data point in our dataset, then</a:t>
            </a:r>
            <a:endParaRPr lang="en-IN" sz="1400" dirty="0">
              <a:effectLst/>
              <a:latin typeface="Arvo" panose="020B0604020202020204" charset="0"/>
              <a:ea typeface="Roboto" panose="020B0604020202020204" charset="0"/>
              <a:cs typeface="Latha" panose="020B0604020202020204" pitchFamily="34" charset="0"/>
            </a:endParaRPr>
          </a:p>
          <a:p>
            <a:pPr marL="285750" lvl="0" indent="-285750" algn="l"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400" b="1" dirty="0">
                <a:solidFill>
                  <a:srgbClr val="222222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Randomly classify it according to the class distribution in the dataset</a:t>
            </a:r>
            <a:r>
              <a:rPr lang="en-IN" sz="1400" dirty="0">
                <a:solidFill>
                  <a:srgbClr val="222222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. For our dataset, we’d classify it as blue 5/10​ of the time and as green 5/10​ of the time, since we have 5 data points of each colour.</a:t>
            </a:r>
          </a:p>
          <a:p>
            <a:pPr marL="285750" lvl="0" indent="-285750" algn="l"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400" b="1" dirty="0">
                <a:solidFill>
                  <a:srgbClr val="222222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What’s the probability we classify the data point incorrectly?</a:t>
            </a:r>
            <a:r>
              <a:rPr lang="en-IN" sz="1400" dirty="0">
                <a:solidFill>
                  <a:srgbClr val="222222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 The answer to that question is the Gini Impurity.</a:t>
            </a:r>
            <a:endParaRPr lang="en-IN" sz="1400" dirty="0">
              <a:effectLst/>
              <a:latin typeface="Arvo" panose="020B0604020202020204" charset="0"/>
              <a:ea typeface="Roboto" panose="020B0604020202020204" charset="0"/>
              <a:cs typeface="Latha" panose="020B0604020202020204" pitchFamily="34" charset="0"/>
            </a:endParaRPr>
          </a:p>
        </p:txBody>
      </p:sp>
      <p:grpSp>
        <p:nvGrpSpPr>
          <p:cNvPr id="50" name="Google Shape;8213;p43">
            <a:extLst>
              <a:ext uri="{FF2B5EF4-FFF2-40B4-BE49-F238E27FC236}">
                <a16:creationId xmlns:a16="http://schemas.microsoft.com/office/drawing/2014/main" id="{37FF110D-FFC0-40DE-9E49-7A86ED5D8E11}"/>
              </a:ext>
            </a:extLst>
          </p:cNvPr>
          <p:cNvGrpSpPr/>
          <p:nvPr/>
        </p:nvGrpSpPr>
        <p:grpSpPr>
          <a:xfrm>
            <a:off x="1800349" y="2259003"/>
            <a:ext cx="420811" cy="522864"/>
            <a:chOff x="-2310650" y="3525775"/>
            <a:chExt cx="292250" cy="363125"/>
          </a:xfrm>
          <a:solidFill>
            <a:srgbClr val="FFFFFF"/>
          </a:solidFill>
        </p:grpSpPr>
        <p:sp>
          <p:nvSpPr>
            <p:cNvPr id="51" name="Google Shape;8214;p43">
              <a:extLst>
                <a:ext uri="{FF2B5EF4-FFF2-40B4-BE49-F238E27FC236}">
                  <a16:creationId xmlns:a16="http://schemas.microsoft.com/office/drawing/2014/main" id="{6AEF5803-4166-4B4A-A1C7-383FE3A24A87}"/>
                </a:ext>
              </a:extLst>
            </p:cNvPr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215;p43">
              <a:extLst>
                <a:ext uri="{FF2B5EF4-FFF2-40B4-BE49-F238E27FC236}">
                  <a16:creationId xmlns:a16="http://schemas.microsoft.com/office/drawing/2014/main" id="{5D856B75-8A12-4028-96A1-9C641E69FD2A}"/>
                </a:ext>
              </a:extLst>
            </p:cNvPr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216;p43">
              <a:extLst>
                <a:ext uri="{FF2B5EF4-FFF2-40B4-BE49-F238E27FC236}">
                  <a16:creationId xmlns:a16="http://schemas.microsoft.com/office/drawing/2014/main" id="{56A1633C-CB7C-4AD6-A6CF-C327D8099ED3}"/>
                </a:ext>
              </a:extLst>
            </p:cNvPr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17;p43">
              <a:extLst>
                <a:ext uri="{FF2B5EF4-FFF2-40B4-BE49-F238E27FC236}">
                  <a16:creationId xmlns:a16="http://schemas.microsoft.com/office/drawing/2014/main" id="{CAB1B510-F285-4E10-837B-9A14CAEFD847}"/>
                </a:ext>
              </a:extLst>
            </p:cNvPr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image3.png">
            <a:extLst>
              <a:ext uri="{FF2B5EF4-FFF2-40B4-BE49-F238E27FC236}">
                <a16:creationId xmlns:a16="http://schemas.microsoft.com/office/drawing/2014/main" id="{2D3AF4C9-EAB0-4DCD-88C4-373B4F65983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72000" y="4614685"/>
            <a:ext cx="880745" cy="433070"/>
          </a:xfrm>
          <a:prstGeom prst="rect">
            <a:avLst/>
          </a:prstGeom>
          <a:ln/>
        </p:spPr>
      </p:pic>
      <p:pic>
        <p:nvPicPr>
          <p:cNvPr id="17" name="image1.png">
            <a:extLst>
              <a:ext uri="{FF2B5EF4-FFF2-40B4-BE49-F238E27FC236}">
                <a16:creationId xmlns:a16="http://schemas.microsoft.com/office/drawing/2014/main" id="{C688A1A4-27FD-4068-A28E-3625EE153CF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058" y="87497"/>
            <a:ext cx="838200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5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CALCULATION:</a:t>
            </a:r>
            <a:endParaRPr dirty="0"/>
          </a:p>
        </p:txBody>
      </p:sp>
      <p:grpSp>
        <p:nvGrpSpPr>
          <p:cNvPr id="679" name="Google Shape;679;p25"/>
          <p:cNvGrpSpPr/>
          <p:nvPr/>
        </p:nvGrpSpPr>
        <p:grpSpPr>
          <a:xfrm>
            <a:off x="917250" y="2080575"/>
            <a:ext cx="980695" cy="982361"/>
            <a:chOff x="917250" y="2165250"/>
            <a:chExt cx="980695" cy="982361"/>
          </a:xfrm>
        </p:grpSpPr>
        <p:sp>
          <p:nvSpPr>
            <p:cNvPr id="680" name="Google Shape;680;p25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25"/>
          <p:cNvGrpSpPr/>
          <p:nvPr/>
        </p:nvGrpSpPr>
        <p:grpSpPr>
          <a:xfrm>
            <a:off x="1259836" y="2404415"/>
            <a:ext cx="295536" cy="334667"/>
            <a:chOff x="-57950750" y="2296300"/>
            <a:chExt cx="279625" cy="316650"/>
          </a:xfrm>
        </p:grpSpPr>
        <p:sp>
          <p:nvSpPr>
            <p:cNvPr id="686" name="Google Shape;686;p25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BE7AEA81-FB3A-4B14-AAA1-971C7DCAB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664418" y="1418625"/>
            <a:ext cx="7632031" cy="2524392"/>
          </a:xfrm>
        </p:spPr>
        <p:txBody>
          <a:bodyPr/>
          <a:lstStyle/>
          <a:p>
            <a:pPr marL="139700" indent="0">
              <a:lnSpc>
                <a:spcPct val="200000"/>
              </a:lnSpc>
              <a:spcBef>
                <a:spcPts val="500"/>
              </a:spcBef>
              <a:spcAft>
                <a:spcPts val="800"/>
              </a:spcAft>
            </a:pPr>
            <a:r>
              <a:rPr lang="en-IN" sz="1200" b="1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                            D1                        </a:t>
            </a:r>
            <a:r>
              <a:rPr lang="en-IN" sz="1200" b="1" dirty="0">
                <a:solidFill>
                  <a:srgbClr val="000000"/>
                </a:solidFill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D</a:t>
            </a:r>
            <a:r>
              <a:rPr lang="en-IN" sz="1200" b="1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2                    </a:t>
            </a:r>
            <a:r>
              <a:rPr lang="en-IN" sz="1200" b="1" dirty="0">
                <a:solidFill>
                  <a:srgbClr val="000000"/>
                </a:solidFill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D</a:t>
            </a:r>
            <a:r>
              <a:rPr lang="en-IN" sz="1200" b="1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3                        </a:t>
            </a:r>
            <a:r>
              <a:rPr lang="en-IN" sz="1200" b="1" dirty="0">
                <a:solidFill>
                  <a:srgbClr val="000000"/>
                </a:solidFill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D</a:t>
            </a:r>
            <a:r>
              <a:rPr lang="en-IN" sz="1200" b="1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4                       </a:t>
            </a:r>
            <a:r>
              <a:rPr lang="en-IN" sz="1200" b="1" dirty="0">
                <a:solidFill>
                  <a:srgbClr val="000000"/>
                </a:solidFill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D</a:t>
            </a:r>
            <a:r>
              <a:rPr lang="en-IN" sz="1200" b="1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5                        </a:t>
            </a:r>
            <a:r>
              <a:rPr lang="en-IN" sz="1200" b="1" dirty="0">
                <a:solidFill>
                  <a:srgbClr val="000000"/>
                </a:solidFill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D</a:t>
            </a:r>
            <a:r>
              <a:rPr lang="en-IN" sz="1200" b="1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6                       </a:t>
            </a:r>
            <a:r>
              <a:rPr lang="en-IN" sz="1200" b="1" dirty="0">
                <a:solidFill>
                  <a:srgbClr val="000000"/>
                </a:solidFill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D</a:t>
            </a:r>
            <a:r>
              <a:rPr lang="en-IN" sz="1200" b="1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7          F</a:t>
            </a:r>
            <a:br>
              <a:rPr lang="en-IN" sz="1200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</a:br>
            <a:r>
              <a:rPr lang="en-IN" sz="1200" b="1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     x_1	   </a:t>
            </a:r>
            <a:r>
              <a:rPr lang="en-IN" sz="1200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0	   0	0	0	1	1	1    =    18</a:t>
            </a:r>
            <a:br>
              <a:rPr lang="en-IN" sz="1200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</a:br>
            <a:r>
              <a:rPr lang="en-IN" sz="1200" b="1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     x_2</a:t>
            </a:r>
            <a:r>
              <a:rPr lang="en-IN" sz="1200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	   1	   1	1	1	0	0	0    =   10</a:t>
            </a:r>
            <a:br>
              <a:rPr lang="en-IN" sz="1200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</a:br>
            <a:r>
              <a:rPr lang="en-IN" sz="1200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     </a:t>
            </a:r>
            <a:r>
              <a:rPr lang="en-IN" sz="1200" b="1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x_3</a:t>
            </a:r>
            <a:r>
              <a:rPr lang="en-IN" sz="1200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	   0	   1	0	1	0	1	1    =    19</a:t>
            </a:r>
            <a:br>
              <a:rPr lang="en-IN" sz="1200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</a:br>
            <a:r>
              <a:rPr lang="en-IN" sz="1200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     </a:t>
            </a:r>
            <a:r>
              <a:rPr lang="en-IN" sz="1200" b="1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x_4</a:t>
            </a:r>
            <a:r>
              <a:rPr lang="en-IN" sz="1200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	   1	   1	1	1	1	1	1    =    28</a:t>
            </a:r>
            <a:br>
              <a:rPr lang="en-IN" sz="1200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</a:br>
            <a:r>
              <a:rPr lang="en-IN" sz="1200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     </a:t>
            </a:r>
            <a:r>
              <a:rPr lang="en-IN" sz="1200" b="1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x_5</a:t>
            </a:r>
            <a:r>
              <a:rPr lang="en-IN" sz="1200" dirty="0">
                <a:solidFill>
                  <a:srgbClr val="000000"/>
                </a:solidFill>
                <a:effectLst/>
                <a:latin typeface="Arvo" panose="020B0604020202020204" charset="0"/>
                <a:ea typeface="Roboto" panose="020B0604020202020204" charset="0"/>
                <a:cs typeface="Latha" panose="020B0604020202020204" pitchFamily="34" charset="0"/>
              </a:rPr>
              <a:t>	   0	   0	1	1	1	1	1    =    25 </a:t>
            </a:r>
            <a:endParaRPr lang="en-IN" sz="1200" dirty="0">
              <a:latin typeface="Arvo" panose="020B0604020202020204" charset="0"/>
            </a:endParaRP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139A140F-4421-4797-B039-E0A3BFE778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72007" y="87497"/>
            <a:ext cx="838200" cy="247650"/>
          </a:xfrm>
          <a:prstGeom prst="rect">
            <a:avLst/>
          </a:prstGeom>
        </p:spPr>
      </p:pic>
      <p:pic>
        <p:nvPicPr>
          <p:cNvPr id="13" name="image3.png">
            <a:extLst>
              <a:ext uri="{FF2B5EF4-FFF2-40B4-BE49-F238E27FC236}">
                <a16:creationId xmlns:a16="http://schemas.microsoft.com/office/drawing/2014/main" id="{9D748FF8-1A55-4F2D-BB2A-3D197096BC4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33786" y="4598684"/>
            <a:ext cx="880745" cy="43307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6389-4275-4E44-8317-6B8BD8F1D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1">
                <a:extLst>
                  <a:ext uri="{FF2B5EF4-FFF2-40B4-BE49-F238E27FC236}">
                    <a16:creationId xmlns:a16="http://schemas.microsoft.com/office/drawing/2014/main" id="{1F1DB136-77DB-4120-BCC3-D64196E8BC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9000" y="1285350"/>
                <a:ext cx="7191939" cy="158705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39700"/>
                <a:r>
                  <a:rPr lang="en-IN" dirty="0">
                    <a:solidFill>
                      <a:srgbClr val="222222"/>
                    </a:solidFill>
                    <a:latin typeface="Arvo" panose="020B0604020202020204" charset="0"/>
                    <a:ea typeface="Roboto" panose="020B0604020202020204" charset="0"/>
                  </a:rPr>
                  <a:t>If we have 7 total classes and </a:t>
                </a:r>
                <a:r>
                  <a:rPr lang="en-IN" i="1" dirty="0">
                    <a:solidFill>
                      <a:srgbClr val="222222"/>
                    </a:solidFill>
                    <a:latin typeface="Arvo" panose="020B0604020202020204" charset="0"/>
                    <a:ea typeface="Roboto" panose="020B0604020202020204" charset="0"/>
                    <a:cs typeface="Segoe UI" panose="020B0502040204020203" pitchFamily="34" charset="0"/>
                  </a:rPr>
                  <a:t>p</a:t>
                </a:r>
                <a:r>
                  <a:rPr lang="en-IN" dirty="0">
                    <a:solidFill>
                      <a:srgbClr val="222222"/>
                    </a:solidFill>
                    <a:latin typeface="Arvo" panose="020B0604020202020204" charset="0"/>
                    <a:ea typeface="Roboto" panose="020B0604020202020204" charset="0"/>
                  </a:rPr>
                  <a:t>(</a:t>
                </a:r>
                <a:r>
                  <a:rPr lang="en-IN" i="1" dirty="0" err="1">
                    <a:solidFill>
                      <a:srgbClr val="222222"/>
                    </a:solidFill>
                    <a:latin typeface="Arvo" panose="020B0604020202020204" charset="0"/>
                    <a:ea typeface="Roboto" panose="020B0604020202020204" charset="0"/>
                    <a:cs typeface="Segoe UI" panose="020B0502040204020203" pitchFamily="34" charset="0"/>
                  </a:rPr>
                  <a:t>i</a:t>
                </a:r>
                <a:r>
                  <a:rPr lang="en-IN" dirty="0">
                    <a:solidFill>
                      <a:srgbClr val="222222"/>
                    </a:solidFill>
                    <a:latin typeface="Arvo" panose="020B0604020202020204" charset="0"/>
                    <a:ea typeface="Roboto" panose="020B0604020202020204" charset="0"/>
                  </a:rPr>
                  <a:t>) is the probability of picking a datapoint with class </a:t>
                </a:r>
                <a:r>
                  <a:rPr lang="en-IN" i="1" dirty="0" err="1">
                    <a:solidFill>
                      <a:srgbClr val="222222"/>
                    </a:solidFill>
                    <a:latin typeface="Arvo" panose="020B0604020202020204" charset="0"/>
                    <a:ea typeface="Roboto" panose="020B0604020202020204" charset="0"/>
                    <a:cs typeface="Segoe UI" panose="020B0502040204020203" pitchFamily="34" charset="0"/>
                  </a:rPr>
                  <a:t>i</a:t>
                </a:r>
                <a:r>
                  <a:rPr lang="en-IN" dirty="0">
                    <a:solidFill>
                      <a:srgbClr val="222222"/>
                    </a:solidFill>
                    <a:latin typeface="Arvo" panose="020B0604020202020204" charset="0"/>
                    <a:ea typeface="Roboto" panose="020B0604020202020204" charset="0"/>
                  </a:rPr>
                  <a:t>, then the Gini Impurity is calculated as</a:t>
                </a:r>
                <a:endParaRPr lang="en-IN" dirty="0">
                  <a:latin typeface="Arvo" panose="020B0604020202020204" charset="0"/>
                  <a:ea typeface="Roboto" panose="020B0604020202020204" charset="0"/>
                </a:endParaRPr>
              </a:p>
              <a:p>
                <a:pPr marL="139700"/>
                <a:r>
                  <a:rPr lang="en-IN" b="1" i="1" dirty="0">
                    <a:solidFill>
                      <a:srgbClr val="222222"/>
                    </a:solidFill>
                    <a:latin typeface="Arvo" panose="020B0604020202020204" charset="0"/>
                    <a:ea typeface="Roboto" panose="020B0604020202020204" charset="0"/>
                    <a:cs typeface="Segoe UI" panose="020B0502040204020203" pitchFamily="34" charset="0"/>
                  </a:rPr>
                  <a:t>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                          </m:t>
                    </m:r>
                  </m:oMath>
                </a14:m>
                <a:endParaRPr lang="en-IN" sz="2400" b="1" i="1" dirty="0">
                  <a:solidFill>
                    <a:srgbClr val="222222"/>
                  </a:solidFill>
                  <a:latin typeface="Arvo" panose="020B0604020202020204" charset="0"/>
                  <a:ea typeface="Roboto" panose="020B0604020202020204" charset="0"/>
                  <a:cs typeface="Segoe UI" panose="020B0502040204020203" pitchFamily="34" charset="0"/>
                </a:endParaRPr>
              </a:p>
              <a:p>
                <a:pPr marL="139700"/>
                <a:r>
                  <a:rPr lang="en-GB" sz="2400" b="1" dirty="0">
                    <a:solidFill>
                      <a:srgbClr val="222222"/>
                    </a:solidFill>
                    <a:latin typeface="Arvo" panose="020B0604020202020204" charset="0"/>
                    <a:ea typeface="Roboto" panose="020B0604020202020204" charset="0"/>
                    <a:cs typeface="Segoe UI" panose="020B0502040204020203" pitchFamily="34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  <m:nary>
                      <m:naryPr>
                        <m:chr m:val="∑"/>
                        <m:grow m:val="on"/>
                        <m:ctrlPr>
                          <a:rPr lang="en-IN" sz="2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a:rPr lang="en-IN" sz="2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𝒏</m:t>
                        </m:r>
                        <m:r>
                          <a:rPr lang="en-IN" sz="2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sz="2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𝟕</m:t>
                        </m:r>
                      </m:sup>
                      <m:e>
                        <m:r>
                          <a:rPr lang="en-IN" sz="2400" b="1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𝐱</m:t>
                        </m:r>
                        <m:r>
                          <a:rPr lang="en-IN" sz="2400" b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.</m:t>
                        </m:r>
                      </m:e>
                    </m:nary>
                    <m:r>
                      <a:rPr lang="en-IN" sz="2400" b="1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𝑫</m:t>
                    </m:r>
                  </m:oMath>
                </a14:m>
                <a:r>
                  <a:rPr lang="en-IN" sz="2400" b="1" baseline="-25000" dirty="0">
                    <a:solidFill>
                      <a:srgbClr val="222222"/>
                    </a:solidFill>
                    <a:latin typeface="Arvo" panose="020B0604020202020204" charset="0"/>
                    <a:ea typeface="Roboto" panose="020B0604020202020204" charset="0"/>
                  </a:rPr>
                  <a:t>n</a:t>
                </a:r>
                <a:endParaRPr lang="en-IN" sz="2400" b="1" dirty="0">
                  <a:latin typeface="Arvo" panose="020B0604020202020204" charset="0"/>
                  <a:ea typeface="Roboto" panose="020B0604020202020204" charset="0"/>
                </a:endParaRPr>
              </a:p>
              <a:p>
                <a:pPr marL="139700"/>
                <a:endParaRPr lang="en-IN" dirty="0"/>
              </a:p>
            </p:txBody>
          </p:sp>
        </mc:Choice>
        <mc:Fallback xmlns="">
          <p:sp>
            <p:nvSpPr>
              <p:cNvPr id="3" name="Text Placeholder 1">
                <a:extLst>
                  <a:ext uri="{FF2B5EF4-FFF2-40B4-BE49-F238E27FC236}">
                    <a16:creationId xmlns:a16="http://schemas.microsoft.com/office/drawing/2014/main" id="{1F1DB136-77DB-4120-BCC3-D64196E8B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00" y="1285350"/>
                <a:ext cx="7191939" cy="1587059"/>
              </a:xfrm>
              <a:prstGeom prst="rect">
                <a:avLst/>
              </a:prstGeom>
              <a:blipFill>
                <a:blip r:embed="rId2"/>
                <a:stretch>
                  <a:fillRect t="-7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3.png">
            <a:extLst>
              <a:ext uri="{FF2B5EF4-FFF2-40B4-BE49-F238E27FC236}">
                <a16:creationId xmlns:a16="http://schemas.microsoft.com/office/drawing/2014/main" id="{3117A1C8-E8F6-4E9B-A065-CBD8BE57C58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72000" y="4614685"/>
            <a:ext cx="880745" cy="433070"/>
          </a:xfrm>
          <a:prstGeom prst="rect">
            <a:avLst/>
          </a:prstGeom>
          <a:ln/>
        </p:spPr>
      </p:pic>
      <p:pic>
        <p:nvPicPr>
          <p:cNvPr id="6" name="image1.png">
            <a:extLst>
              <a:ext uri="{FF2B5EF4-FFF2-40B4-BE49-F238E27FC236}">
                <a16:creationId xmlns:a16="http://schemas.microsoft.com/office/drawing/2014/main" id="{A15E6D55-91ED-4E6F-900D-C5E6C8F4463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058" y="87497"/>
            <a:ext cx="8382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4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4"/>
          <p:cNvSpPr txBox="1">
            <a:spLocks noGrp="1"/>
          </p:cNvSpPr>
          <p:nvPr>
            <p:ph type="ctrTitle"/>
          </p:nvPr>
        </p:nvSpPr>
        <p:spPr>
          <a:xfrm>
            <a:off x="516872" y="53311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COMPARISION:</a:t>
            </a:r>
            <a:endParaRPr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7037ED-B5A1-431B-A6F7-AB5A40DE2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67495"/>
              </p:ext>
            </p:extLst>
          </p:nvPr>
        </p:nvGraphicFramePr>
        <p:xfrm>
          <a:off x="1286349" y="608527"/>
          <a:ext cx="6571301" cy="3926445"/>
        </p:xfrm>
        <a:graphic>
          <a:graphicData uri="http://schemas.openxmlformats.org/drawingml/2006/table">
            <a:tbl>
              <a:tblPr firstRow="1" bandRow="1"/>
              <a:tblGrid>
                <a:gridCol w="1290888">
                  <a:extLst>
                    <a:ext uri="{9D8B030D-6E8A-4147-A177-3AD203B41FA5}">
                      <a16:colId xmlns:a16="http://schemas.microsoft.com/office/drawing/2014/main" val="148227233"/>
                    </a:ext>
                  </a:extLst>
                </a:gridCol>
                <a:gridCol w="1160146">
                  <a:extLst>
                    <a:ext uri="{9D8B030D-6E8A-4147-A177-3AD203B41FA5}">
                      <a16:colId xmlns:a16="http://schemas.microsoft.com/office/drawing/2014/main" val="282705901"/>
                    </a:ext>
                  </a:extLst>
                </a:gridCol>
                <a:gridCol w="1379995">
                  <a:extLst>
                    <a:ext uri="{9D8B030D-6E8A-4147-A177-3AD203B41FA5}">
                      <a16:colId xmlns:a16="http://schemas.microsoft.com/office/drawing/2014/main" val="1853020400"/>
                    </a:ext>
                  </a:extLst>
                </a:gridCol>
                <a:gridCol w="1517992">
                  <a:extLst>
                    <a:ext uri="{9D8B030D-6E8A-4147-A177-3AD203B41FA5}">
                      <a16:colId xmlns:a16="http://schemas.microsoft.com/office/drawing/2014/main" val="771745213"/>
                    </a:ext>
                  </a:extLst>
                </a:gridCol>
                <a:gridCol w="1222280">
                  <a:extLst>
                    <a:ext uri="{9D8B030D-6E8A-4147-A177-3AD203B41FA5}">
                      <a16:colId xmlns:a16="http://schemas.microsoft.com/office/drawing/2014/main" val="2611920213"/>
                    </a:ext>
                  </a:extLst>
                </a:gridCol>
              </a:tblGrid>
              <a:tr h="638985">
                <a:tc>
                  <a:txBody>
                    <a:bodyPr/>
                    <a:lstStyle/>
                    <a:p>
                      <a:r>
                        <a:rPr lang="en" dirty="0">
                          <a:solidFill>
                            <a:schemeClr val="bg1"/>
                          </a:solidFill>
                          <a:latin typeface="+mj-lt"/>
                        </a:rPr>
                        <a:t>  </a:t>
                      </a:r>
                      <a:br>
                        <a:rPr lang="en" b="1" dirty="0">
                          <a:solidFill>
                            <a:schemeClr val="bg1"/>
                          </a:solidFill>
                          <a:latin typeface="+mj-lt"/>
                        </a:rPr>
                      </a:br>
                      <a:r>
                        <a:rPr lang="en" b="1" dirty="0">
                          <a:solidFill>
                            <a:schemeClr val="bg1"/>
                          </a:solidFill>
                          <a:latin typeface="+mj-lt"/>
                        </a:rPr>
                        <a:t>   Features</a:t>
                      </a:r>
                      <a:endParaRPr lang="en-IN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ZENTECH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  ADONAI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BIOMATIQUES</a:t>
                      </a:r>
                      <a:endParaRPr lang="en-IN" sz="13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br>
                        <a:rPr lang="en-US" b="1" dirty="0"/>
                      </a:br>
                      <a:r>
                        <a:rPr lang="en-US" b="1" dirty="0"/>
                        <a:t> 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BIOCIAL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98570"/>
                  </a:ext>
                </a:extLst>
              </a:tr>
              <a:tr h="6389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Control over data system</a:t>
                      </a:r>
                      <a:endParaRPr lang="en-IN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662006"/>
                  </a:ext>
                </a:extLst>
              </a:tr>
              <a:tr h="72118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Optimization in network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latency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531274"/>
                  </a:ext>
                </a:extLst>
              </a:tr>
              <a:tr h="6389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Estimation computation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102459"/>
                  </a:ext>
                </a:extLst>
              </a:tr>
              <a:tr h="638985">
                <a:tc>
                  <a:txBody>
                    <a:bodyPr/>
                    <a:lstStyle/>
                    <a:p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security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087293"/>
                  </a:ext>
                </a:extLst>
              </a:tr>
              <a:tr h="6389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Network dependency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330564"/>
                  </a:ext>
                </a:extLst>
              </a:tr>
            </a:tbl>
          </a:graphicData>
        </a:graphic>
      </p:graphicFrame>
      <p:pic>
        <p:nvPicPr>
          <p:cNvPr id="24" name="image4.jpeg">
            <a:extLst>
              <a:ext uri="{FF2B5EF4-FFF2-40B4-BE49-F238E27FC236}">
                <a16:creationId xmlns:a16="http://schemas.microsoft.com/office/drawing/2014/main" id="{55BEFA6E-30D3-4D53-93C8-E36CC7144FF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1674" y="1337614"/>
            <a:ext cx="477702" cy="426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image5.jpeg">
            <a:extLst>
              <a:ext uri="{FF2B5EF4-FFF2-40B4-BE49-F238E27FC236}">
                <a16:creationId xmlns:a16="http://schemas.microsoft.com/office/drawing/2014/main" id="{FA901F13-159D-4832-AC35-92571BB989D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52543" y="3991357"/>
            <a:ext cx="471075" cy="426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" name="image4.jpeg">
            <a:extLst>
              <a:ext uri="{FF2B5EF4-FFF2-40B4-BE49-F238E27FC236}">
                <a16:creationId xmlns:a16="http://schemas.microsoft.com/office/drawing/2014/main" id="{8EF20692-5CA5-4F96-B449-2E22861910F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2543" y="1340935"/>
            <a:ext cx="477702" cy="426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" name="image4.jpeg">
            <a:extLst>
              <a:ext uri="{FF2B5EF4-FFF2-40B4-BE49-F238E27FC236}">
                <a16:creationId xmlns:a16="http://schemas.microsoft.com/office/drawing/2014/main" id="{3953F85C-0A67-4D75-B0D8-12303BB8363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9071" y="1337614"/>
            <a:ext cx="477702" cy="426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9" name="image4.jpeg">
            <a:extLst>
              <a:ext uri="{FF2B5EF4-FFF2-40B4-BE49-F238E27FC236}">
                <a16:creationId xmlns:a16="http://schemas.microsoft.com/office/drawing/2014/main" id="{EFBFBBC4-49AF-4A68-AF73-E3529571308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2543" y="2015520"/>
            <a:ext cx="477702" cy="426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image4.jpeg">
            <a:extLst>
              <a:ext uri="{FF2B5EF4-FFF2-40B4-BE49-F238E27FC236}">
                <a16:creationId xmlns:a16="http://schemas.microsoft.com/office/drawing/2014/main" id="{53FB6E2E-95D9-4569-BD13-B7E21346FCB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2543" y="2734082"/>
            <a:ext cx="477702" cy="426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" name="image4.jpeg">
            <a:extLst>
              <a:ext uri="{FF2B5EF4-FFF2-40B4-BE49-F238E27FC236}">
                <a16:creationId xmlns:a16="http://schemas.microsoft.com/office/drawing/2014/main" id="{61463706-5FCD-4712-9016-B3CB687357E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2543" y="3354107"/>
            <a:ext cx="477702" cy="426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image5.jpeg">
            <a:extLst>
              <a:ext uri="{FF2B5EF4-FFF2-40B4-BE49-F238E27FC236}">
                <a16:creationId xmlns:a16="http://schemas.microsoft.com/office/drawing/2014/main" id="{4B73951C-FEB0-4DD2-B7AB-BCA78C7C9F0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0074" y="1334968"/>
            <a:ext cx="471075" cy="426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3" name="image5.jpeg">
            <a:extLst>
              <a:ext uri="{FF2B5EF4-FFF2-40B4-BE49-F238E27FC236}">
                <a16:creationId xmlns:a16="http://schemas.microsoft.com/office/drawing/2014/main" id="{6537A5BF-60AA-49EA-AB1E-1F814EFAD54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0074" y="2015519"/>
            <a:ext cx="471075" cy="426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4" name="image5.jpeg">
            <a:extLst>
              <a:ext uri="{FF2B5EF4-FFF2-40B4-BE49-F238E27FC236}">
                <a16:creationId xmlns:a16="http://schemas.microsoft.com/office/drawing/2014/main" id="{637EC04D-1B61-48E7-B74A-80142B95D55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0073" y="2734081"/>
            <a:ext cx="471075" cy="426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5" name="image5.jpeg">
            <a:extLst>
              <a:ext uri="{FF2B5EF4-FFF2-40B4-BE49-F238E27FC236}">
                <a16:creationId xmlns:a16="http://schemas.microsoft.com/office/drawing/2014/main" id="{E4BCD51C-2BAA-459C-B1DA-626967D02C6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0073" y="3354107"/>
            <a:ext cx="471075" cy="426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6" name="image4.jpeg">
            <a:extLst>
              <a:ext uri="{FF2B5EF4-FFF2-40B4-BE49-F238E27FC236}">
                <a16:creationId xmlns:a16="http://schemas.microsoft.com/office/drawing/2014/main" id="{C9CE9939-649F-4C9B-8B83-BB779199AB0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1212" y="3991357"/>
            <a:ext cx="477702" cy="426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" name="image5.jpeg">
            <a:extLst>
              <a:ext uri="{FF2B5EF4-FFF2-40B4-BE49-F238E27FC236}">
                <a16:creationId xmlns:a16="http://schemas.microsoft.com/office/drawing/2014/main" id="{0A462441-27C7-4DFA-BE1E-F2F40CF360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6803" y="2015520"/>
            <a:ext cx="471075" cy="426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9" name="image4.jpeg">
            <a:extLst>
              <a:ext uri="{FF2B5EF4-FFF2-40B4-BE49-F238E27FC236}">
                <a16:creationId xmlns:a16="http://schemas.microsoft.com/office/drawing/2014/main" id="{54BA6BEF-F189-4109-93A3-5D27B80C2ED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9071" y="2727735"/>
            <a:ext cx="477702" cy="426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0" name="image5.jpeg">
            <a:extLst>
              <a:ext uri="{FF2B5EF4-FFF2-40B4-BE49-F238E27FC236}">
                <a16:creationId xmlns:a16="http://schemas.microsoft.com/office/drawing/2014/main" id="{66CD543D-CFBD-43C7-ACFF-1E47F32B595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9045" y="3354107"/>
            <a:ext cx="471075" cy="426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" name="image4.jpeg">
            <a:extLst>
              <a:ext uri="{FF2B5EF4-FFF2-40B4-BE49-F238E27FC236}">
                <a16:creationId xmlns:a16="http://schemas.microsoft.com/office/drawing/2014/main" id="{10EC78C0-5FBB-4053-B5E5-E0530A89E48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6803" y="3996955"/>
            <a:ext cx="477702" cy="426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2" name="image5.jpeg">
            <a:extLst>
              <a:ext uri="{FF2B5EF4-FFF2-40B4-BE49-F238E27FC236}">
                <a16:creationId xmlns:a16="http://schemas.microsoft.com/office/drawing/2014/main" id="{1353DA35-C6C4-478A-888D-1F731ED85BC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5352" y="2015520"/>
            <a:ext cx="471075" cy="426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3" name="image5.jpeg">
            <a:extLst>
              <a:ext uri="{FF2B5EF4-FFF2-40B4-BE49-F238E27FC236}">
                <a16:creationId xmlns:a16="http://schemas.microsoft.com/office/drawing/2014/main" id="{134BD8CF-67C8-4AFA-9276-CBB7FC247E3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53930" y="2722884"/>
            <a:ext cx="471075" cy="426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4" name="image5.jpeg">
            <a:extLst>
              <a:ext uri="{FF2B5EF4-FFF2-40B4-BE49-F238E27FC236}">
                <a16:creationId xmlns:a16="http://schemas.microsoft.com/office/drawing/2014/main" id="{8C06DA9B-F0E9-4DC2-B222-E44694E42E8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53930" y="3354107"/>
            <a:ext cx="471075" cy="426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5" name="image4.jpeg">
            <a:extLst>
              <a:ext uri="{FF2B5EF4-FFF2-40B4-BE49-F238E27FC236}">
                <a16:creationId xmlns:a16="http://schemas.microsoft.com/office/drawing/2014/main" id="{D13AF83A-A637-4128-B012-4464F406A9A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2038" y="3996955"/>
            <a:ext cx="477702" cy="426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image3.png">
            <a:extLst>
              <a:ext uri="{FF2B5EF4-FFF2-40B4-BE49-F238E27FC236}">
                <a16:creationId xmlns:a16="http://schemas.microsoft.com/office/drawing/2014/main" id="{91BA1192-8880-4F36-AB44-DB207149B79F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172000" y="4614685"/>
            <a:ext cx="880745" cy="433070"/>
          </a:xfrm>
          <a:prstGeom prst="rect">
            <a:avLst/>
          </a:prstGeom>
          <a:ln/>
        </p:spPr>
      </p:pic>
      <p:pic>
        <p:nvPicPr>
          <p:cNvPr id="27" name="image1.png">
            <a:extLst>
              <a:ext uri="{FF2B5EF4-FFF2-40B4-BE49-F238E27FC236}">
                <a16:creationId xmlns:a16="http://schemas.microsoft.com/office/drawing/2014/main" id="{1A0F763B-93B8-4B47-BE29-92C60A892DB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058" y="87497"/>
            <a:ext cx="838200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843F-9FDE-4766-A876-DC3C08CBC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0BC9E251-3A96-4AFA-AC83-90D42A9C65B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172000" y="4614685"/>
            <a:ext cx="880745" cy="433070"/>
          </a:xfrm>
          <a:prstGeom prst="rect">
            <a:avLst/>
          </a:prstGeom>
          <a:ln/>
        </p:spPr>
      </p:pic>
      <p:pic>
        <p:nvPicPr>
          <p:cNvPr id="5" name="image1.png">
            <a:extLst>
              <a:ext uri="{FF2B5EF4-FFF2-40B4-BE49-F238E27FC236}">
                <a16:creationId xmlns:a16="http://schemas.microsoft.com/office/drawing/2014/main" id="{54FF7C72-EB67-45E9-8EF1-D6E314BF5EE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058" y="87497"/>
            <a:ext cx="8382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97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F4D1B2-EDFD-45D5-AB9F-6680A95471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" t="1" b="1695"/>
          <a:stretch/>
        </p:blipFill>
        <p:spPr>
          <a:xfrm>
            <a:off x="1222744" y="715714"/>
            <a:ext cx="7018817" cy="37286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0892E-D0F5-44C3-B009-E42F85ABA006}"/>
              </a:ext>
            </a:extLst>
          </p:cNvPr>
          <p:cNvSpPr txBox="1"/>
          <p:nvPr/>
        </p:nvSpPr>
        <p:spPr>
          <a:xfrm>
            <a:off x="1040661" y="192493"/>
            <a:ext cx="508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Barlow Condensed" panose="020B0604020202020204" charset="0"/>
              </a:rPr>
              <a:t>UI:</a:t>
            </a:r>
          </a:p>
        </p:txBody>
      </p:sp>
      <p:pic>
        <p:nvPicPr>
          <p:cNvPr id="7" name="image3.png">
            <a:extLst>
              <a:ext uri="{FF2B5EF4-FFF2-40B4-BE49-F238E27FC236}">
                <a16:creationId xmlns:a16="http://schemas.microsoft.com/office/drawing/2014/main" id="{48528560-9BFE-457A-8A25-5DB2283794F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72000" y="4614685"/>
            <a:ext cx="880745" cy="433070"/>
          </a:xfrm>
          <a:prstGeom prst="rect">
            <a:avLst/>
          </a:prstGeom>
          <a:ln/>
        </p:spPr>
      </p:pic>
      <p:pic>
        <p:nvPicPr>
          <p:cNvPr id="8" name="image1.png">
            <a:extLst>
              <a:ext uri="{FF2B5EF4-FFF2-40B4-BE49-F238E27FC236}">
                <a16:creationId xmlns:a16="http://schemas.microsoft.com/office/drawing/2014/main" id="{3DF7FC22-169B-4CA8-A1CB-DDFCAB189E6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058" y="87497"/>
            <a:ext cx="8382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2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352" name="Google Shape;352;p14"/>
          <p:cNvSpPr txBox="1">
            <a:spLocks noGrp="1"/>
          </p:cNvSpPr>
          <p:nvPr>
            <p:ph type="ctrTitle"/>
          </p:nvPr>
        </p:nvSpPr>
        <p:spPr>
          <a:xfrm>
            <a:off x="4155425" y="1993950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ABSTRACT AND PROBLEM STATEMENT</a:t>
            </a:r>
            <a:endParaRPr sz="2800" dirty="0"/>
          </a:p>
        </p:txBody>
      </p:sp>
      <p:sp>
        <p:nvSpPr>
          <p:cNvPr id="353" name="Google Shape;353;p14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latin typeface="Barlow Condensed"/>
                <a:ea typeface="Barlow Condensed"/>
                <a:cs typeface="Barlow Condensed"/>
                <a:sym typeface="Barlow Condensed"/>
              </a:rPr>
              <a:t>01</a:t>
            </a:r>
            <a:endParaRPr sz="2800" dirty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4" name="Google Shape;354;p14"/>
          <p:cNvSpPr txBox="1">
            <a:spLocks noGrp="1"/>
          </p:cNvSpPr>
          <p:nvPr>
            <p:ph type="ctrTitle" idx="3"/>
          </p:nvPr>
        </p:nvSpPr>
        <p:spPr>
          <a:xfrm>
            <a:off x="4155425" y="2686037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INTRODUCTION AND EXAMPLE</a:t>
            </a:r>
            <a:endParaRPr sz="2800" dirty="0"/>
          </a:p>
        </p:txBody>
      </p:sp>
      <p:sp>
        <p:nvSpPr>
          <p:cNvPr id="355" name="Google Shape;355;p14"/>
          <p:cNvSpPr txBox="1">
            <a:spLocks noGrp="1"/>
          </p:cNvSpPr>
          <p:nvPr>
            <p:ph type="ctrTitle" idx="5"/>
          </p:nvPr>
        </p:nvSpPr>
        <p:spPr>
          <a:xfrm>
            <a:off x="4155425" y="3351287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OUR SYSTEM</a:t>
            </a:r>
            <a:endParaRPr sz="2800" dirty="0"/>
          </a:p>
        </p:txBody>
      </p:sp>
      <p:sp>
        <p:nvSpPr>
          <p:cNvPr id="356" name="Google Shape;356;p14"/>
          <p:cNvSpPr txBox="1">
            <a:spLocks noGrp="1"/>
          </p:cNvSpPr>
          <p:nvPr>
            <p:ph type="title" idx="4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latin typeface="Barlow Condensed"/>
                <a:ea typeface="Barlow Condensed"/>
                <a:cs typeface="Barlow Condensed"/>
                <a:sym typeface="Barlow Condensed"/>
              </a:rPr>
              <a:t>02</a:t>
            </a:r>
            <a:endParaRPr sz="2800" dirty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7" name="Google Shape;357;p14"/>
          <p:cNvSpPr txBox="1">
            <a:spLocks noGrp="1"/>
          </p:cNvSpPr>
          <p:nvPr>
            <p:ph type="title" idx="6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latin typeface="Barlow Condensed"/>
                <a:ea typeface="Barlow Condensed"/>
                <a:cs typeface="Barlow Condensed"/>
                <a:sym typeface="Barlow Condensed"/>
              </a:rPr>
              <a:t>03</a:t>
            </a:r>
            <a:endParaRPr sz="2800" dirty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8" name="Google Shape;358;p14"/>
          <p:cNvSpPr txBox="1">
            <a:spLocks noGrp="1"/>
          </p:cNvSpPr>
          <p:nvPr>
            <p:ph type="ctrTitle" idx="7"/>
          </p:nvPr>
        </p:nvSpPr>
        <p:spPr>
          <a:xfrm>
            <a:off x="4155425" y="3982986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DEMO</a:t>
            </a:r>
            <a:endParaRPr sz="2800" dirty="0"/>
          </a:p>
        </p:txBody>
      </p:sp>
      <p:sp>
        <p:nvSpPr>
          <p:cNvPr id="359" name="Google Shape;359;p14"/>
          <p:cNvSpPr txBox="1">
            <a:spLocks noGrp="1"/>
          </p:cNvSpPr>
          <p:nvPr>
            <p:ph type="title" idx="8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latin typeface="Barlow Condensed"/>
                <a:ea typeface="Barlow Condensed"/>
                <a:cs typeface="Barlow Condensed"/>
                <a:sym typeface="Barlow Condensed"/>
              </a:rPr>
              <a:t>04</a:t>
            </a:r>
            <a:endParaRPr sz="2800" dirty="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CF6EB3CD-1455-4401-A8A7-79503BA87EF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058" y="87497"/>
            <a:ext cx="838200" cy="247650"/>
          </a:xfrm>
          <a:prstGeom prst="rect">
            <a:avLst/>
          </a:prstGeom>
        </p:spPr>
      </p:pic>
      <p:pic>
        <p:nvPicPr>
          <p:cNvPr id="12" name="image3.png">
            <a:extLst>
              <a:ext uri="{FF2B5EF4-FFF2-40B4-BE49-F238E27FC236}">
                <a16:creationId xmlns:a16="http://schemas.microsoft.com/office/drawing/2014/main" id="{178EF009-8CC0-4004-972B-9CB81FE3105B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172000" y="4614685"/>
            <a:ext cx="880745" cy="43307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E27EA3-F6D3-43B3-9D02-C8553C2807CC}"/>
              </a:ext>
            </a:extLst>
          </p:cNvPr>
          <p:cNvSpPr/>
          <p:nvPr/>
        </p:nvSpPr>
        <p:spPr>
          <a:xfrm>
            <a:off x="2392325" y="574157"/>
            <a:ext cx="2179675" cy="35619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latin typeface="Barlow Condensed" panose="020B0604020202020204" charset="0"/>
              </a:rPr>
              <a:t>CASE 1</a:t>
            </a:r>
          </a:p>
          <a:p>
            <a:endParaRPr lang="en-IN" dirty="0">
              <a:latin typeface="Barlow Condensed" panose="020B0604020202020204" charset="0"/>
            </a:endParaRPr>
          </a:p>
          <a:p>
            <a:pPr marL="171450" indent="-171450">
              <a:buFontTx/>
              <a:buChar char="-"/>
            </a:pPr>
            <a:r>
              <a:rPr lang="en-IN" sz="1200" dirty="0">
                <a:latin typeface="Arvo" panose="020B0604020202020204" charset="0"/>
              </a:rPr>
              <a:t>Signup: User1, User2, User3.</a:t>
            </a:r>
          </a:p>
          <a:p>
            <a:pPr marL="171450" indent="-171450">
              <a:buFontTx/>
              <a:buChar char="-"/>
            </a:pPr>
            <a:r>
              <a:rPr lang="en-IN" sz="1200" dirty="0">
                <a:latin typeface="Arvo" panose="020B0604020202020204" charset="0"/>
              </a:rPr>
              <a:t>They  login everyday.</a:t>
            </a:r>
          </a:p>
          <a:p>
            <a:pPr marL="171450" indent="-171450">
              <a:buFontTx/>
              <a:buChar char="-"/>
            </a:pPr>
            <a:r>
              <a:rPr lang="en-IN" sz="1200" dirty="0">
                <a:latin typeface="Arvo" panose="020B0604020202020204" charset="0"/>
              </a:rPr>
              <a:t>At the end of every week the RPS is initiated to calculate the frequency for the users.</a:t>
            </a:r>
          </a:p>
          <a:p>
            <a:pPr marL="171450" indent="-171450">
              <a:buFontTx/>
              <a:buChar char="-"/>
            </a:pPr>
            <a:r>
              <a:rPr lang="en-IN" sz="1200" dirty="0">
                <a:latin typeface="Arvo" panose="020B0604020202020204" charset="0"/>
              </a:rPr>
              <a:t>Based on their frequency level, the user data is placed at local database and at the server.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1AD197-8D4D-4007-9131-C31F71EFF7C8}"/>
              </a:ext>
            </a:extLst>
          </p:cNvPr>
          <p:cNvSpPr/>
          <p:nvPr/>
        </p:nvSpPr>
        <p:spPr>
          <a:xfrm>
            <a:off x="5440325" y="574157"/>
            <a:ext cx="2179675" cy="356190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latin typeface="Barlow Condensed" panose="020B0604020202020204" charset="0"/>
              </a:rPr>
              <a:t>CASE 2</a:t>
            </a:r>
          </a:p>
          <a:p>
            <a:endParaRPr lang="en-IN" sz="1200" dirty="0">
              <a:latin typeface="Barlow Condensed" panose="020B0604020202020204" charset="0"/>
            </a:endParaRPr>
          </a:p>
          <a:p>
            <a:pPr marL="171450" indent="-171450">
              <a:buFontTx/>
              <a:buChar char="-"/>
            </a:pPr>
            <a:r>
              <a:rPr lang="en-IN" sz="1200" dirty="0">
                <a:latin typeface="Arvo" panose="020B0604020202020204" charset="0"/>
              </a:rPr>
              <a:t>A new user signup.</a:t>
            </a:r>
          </a:p>
          <a:p>
            <a:pPr marL="171450" indent="-171450">
              <a:buFontTx/>
              <a:buChar char="-"/>
            </a:pPr>
            <a:r>
              <a:rPr lang="en-IN" sz="1200" dirty="0">
                <a:latin typeface="Arvo" panose="020B0604020202020204" charset="0"/>
              </a:rPr>
              <a:t>Initially the data is stored at  the local database of the machine.</a:t>
            </a:r>
          </a:p>
          <a:p>
            <a:pPr marL="171450" indent="-171450">
              <a:buFontTx/>
              <a:buChar char="-"/>
            </a:pPr>
            <a:r>
              <a:rPr lang="en-IN" sz="1200" dirty="0">
                <a:latin typeface="Arvo" panose="020B0604020202020204" charset="0"/>
              </a:rPr>
              <a:t>Once if the RPS is initiated, the frequency will be calculated for new user along with the old user.</a:t>
            </a:r>
          </a:p>
          <a:p>
            <a:pPr marL="171450" indent="-171450">
              <a:buFontTx/>
              <a:buChar char="-"/>
            </a:pPr>
            <a:r>
              <a:rPr lang="en-IN" sz="1200" dirty="0">
                <a:latin typeface="Arvo" panose="020B0604020202020204" charset="0"/>
              </a:rPr>
              <a:t>The remaining process is same has the CASE 1.</a:t>
            </a:r>
            <a:endParaRPr lang="en-IN" sz="1800" dirty="0">
              <a:latin typeface="Barlow Condensed" panose="020B0604020202020204" charset="0"/>
            </a:endParaRPr>
          </a:p>
        </p:txBody>
      </p:sp>
      <p:pic>
        <p:nvPicPr>
          <p:cNvPr id="6" name="image3.png">
            <a:extLst>
              <a:ext uri="{FF2B5EF4-FFF2-40B4-BE49-F238E27FC236}">
                <a16:creationId xmlns:a16="http://schemas.microsoft.com/office/drawing/2014/main" id="{B1DC9A6B-EDF2-494C-A4A7-4C4AED3E7AE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172000" y="4614685"/>
            <a:ext cx="880745" cy="433070"/>
          </a:xfrm>
          <a:prstGeom prst="rect">
            <a:avLst/>
          </a:prstGeom>
          <a:ln/>
        </p:spPr>
      </p:pic>
      <p:pic>
        <p:nvPicPr>
          <p:cNvPr id="7" name="image1.png">
            <a:extLst>
              <a:ext uri="{FF2B5EF4-FFF2-40B4-BE49-F238E27FC236}">
                <a16:creationId xmlns:a16="http://schemas.microsoft.com/office/drawing/2014/main" id="{987CF4CC-D18F-4EC8-A775-23CDC587175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058" y="87497"/>
            <a:ext cx="8382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20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A77A-2992-4CB0-B619-9C473CE57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575" y="1545450"/>
            <a:ext cx="4218978" cy="1410401"/>
          </a:xfrm>
        </p:spPr>
        <p:txBody>
          <a:bodyPr/>
          <a:lstStyle/>
          <a:p>
            <a:r>
              <a:rPr lang="en-IN" dirty="0"/>
              <a:t>Live Demo</a:t>
            </a: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7E3DB551-B2C7-40FF-ACE0-A46CE8176A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2007" y="87497"/>
            <a:ext cx="838200" cy="247650"/>
          </a:xfrm>
          <a:prstGeom prst="rect">
            <a:avLst/>
          </a:prstGeom>
        </p:spPr>
      </p:pic>
      <p:pic>
        <p:nvPicPr>
          <p:cNvPr id="4" name="image3.png">
            <a:extLst>
              <a:ext uri="{FF2B5EF4-FFF2-40B4-BE49-F238E27FC236}">
                <a16:creationId xmlns:a16="http://schemas.microsoft.com/office/drawing/2014/main" id="{D0D52503-D09C-4CE6-9783-F3CFB042D95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3786" y="4598684"/>
            <a:ext cx="880745" cy="4330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46811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4957-DF50-4F42-9ADF-B403FDD97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400" b="0" dirty="0">
                <a:solidFill>
                  <a:schemeClr val="bg1"/>
                </a:solidFill>
                <a:effectLst/>
                <a:latin typeface="Arvo" panose="020B0604020202020204" charset="0"/>
              </a:rPr>
              <a:t>'156.67.222.175'</a:t>
            </a:r>
            <a:endParaRPr lang="en-IN" sz="2400" dirty="0">
              <a:solidFill>
                <a:schemeClr val="bg1"/>
              </a:solidFill>
              <a:latin typeface="Arvo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AB2469-AC47-4D0C-9E48-D7B9DD75BCE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Barlow Condensed" panose="020B0604020202020204" charset="0"/>
              </a:rPr>
              <a:t>HOST</a:t>
            </a:r>
            <a:r>
              <a:rPr lang="en-IN" b="0" dirty="0">
                <a:solidFill>
                  <a:schemeClr val="bg1"/>
                </a:solidFill>
                <a:effectLst/>
                <a:latin typeface="Barlow Condensed" panose="020B0604020202020204" charset="0"/>
              </a:rPr>
              <a:t>:</a:t>
            </a:r>
            <a:endParaRPr lang="en-IN" dirty="0">
              <a:solidFill>
                <a:schemeClr val="bg1"/>
              </a:solidFill>
              <a:latin typeface="Barlow Condensed" panose="020B060402020202020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7F2155-3F19-4BD3-9DB6-29D814FE99C9}"/>
              </a:ext>
            </a:extLst>
          </p:cNvPr>
          <p:cNvSpPr>
            <a:spLocks noGrp="1"/>
          </p:cNvSpPr>
          <p:nvPr>
            <p:ph type="ctrTitle" idx="3"/>
          </p:nvPr>
        </p:nvSpPr>
        <p:spPr/>
        <p:txBody>
          <a:bodyPr/>
          <a:lstStyle/>
          <a:p>
            <a:r>
              <a:rPr lang="en-IN" sz="2400" b="0" dirty="0">
                <a:solidFill>
                  <a:schemeClr val="bg1"/>
                </a:solidFill>
                <a:effectLst/>
                <a:latin typeface="Arvo" panose="020B0604020202020204" charset="0"/>
              </a:rPr>
              <a:t>u651328475_facedetection</a:t>
            </a:r>
            <a:endParaRPr lang="en-IN" sz="2400" dirty="0">
              <a:solidFill>
                <a:schemeClr val="bg1"/>
              </a:solidFill>
              <a:latin typeface="Arvo" panose="020B060402020202020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C1FCC5-919D-4946-AAF5-113A060CC2E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IN" dirty="0"/>
              <a:t>USER: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921DAE4-9765-4C0E-855E-28FE5B22F294}"/>
              </a:ext>
            </a:extLst>
          </p:cNvPr>
          <p:cNvSpPr>
            <a:spLocks noGrp="1"/>
          </p:cNvSpPr>
          <p:nvPr>
            <p:ph type="ctrTitle" idx="5"/>
          </p:nvPr>
        </p:nvSpPr>
        <p:spPr/>
        <p:txBody>
          <a:bodyPr/>
          <a:lstStyle/>
          <a:p>
            <a:r>
              <a:rPr lang="en-IN" sz="2400" b="0" dirty="0">
                <a:solidFill>
                  <a:schemeClr val="bg1"/>
                </a:solidFill>
                <a:effectLst/>
                <a:latin typeface="Arvo" panose="020B0604020202020204" charset="0"/>
              </a:rPr>
              <a:t>'Facedetection123'</a:t>
            </a:r>
            <a:endParaRPr lang="en-IN" sz="2400" dirty="0">
              <a:solidFill>
                <a:schemeClr val="bg1"/>
              </a:solidFill>
              <a:latin typeface="Arvo" panose="020B060402020202020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3C19D1-061F-4860-BCDA-ABC8A20E1BDE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1818167" y="3297388"/>
            <a:ext cx="1962260" cy="577800"/>
          </a:xfrm>
        </p:spPr>
        <p:txBody>
          <a:bodyPr/>
          <a:lstStyle/>
          <a:p>
            <a:r>
              <a:rPr lang="en-IN" dirty="0"/>
              <a:t>PASSWORD: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07A03E-CEFE-40A3-AB4A-1E85697948C8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en-IN" sz="2400" b="0" dirty="0">
                <a:solidFill>
                  <a:schemeClr val="bg1"/>
                </a:solidFill>
                <a:effectLst/>
                <a:latin typeface="Arvo" panose="020B0604020202020204" charset="0"/>
              </a:rPr>
              <a:t>u651328475_facedetection</a:t>
            </a:r>
            <a:endParaRPr lang="en-IN" sz="2400" dirty="0">
              <a:solidFill>
                <a:schemeClr val="bg1"/>
              </a:solidFill>
              <a:latin typeface="Arvo" panose="020B060402020202020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F752D00-4262-4A59-97DE-82A5B4056018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1818168" y="3962638"/>
            <a:ext cx="1962259" cy="577800"/>
          </a:xfrm>
        </p:spPr>
        <p:txBody>
          <a:bodyPr/>
          <a:lstStyle/>
          <a:p>
            <a:r>
              <a:rPr lang="en-IN" dirty="0"/>
              <a:t>DATABASE: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4CA5A90-51B1-42B8-A12E-883A4F52BAF1}"/>
              </a:ext>
            </a:extLst>
          </p:cNvPr>
          <p:cNvSpPr>
            <a:spLocks noGrp="1"/>
          </p:cNvSpPr>
          <p:nvPr>
            <p:ph type="ctrTitle" idx="9"/>
          </p:nvPr>
        </p:nvSpPr>
        <p:spPr>
          <a:xfrm>
            <a:off x="4155425" y="761888"/>
            <a:ext cx="2957756" cy="577800"/>
          </a:xfrm>
        </p:spPr>
        <p:txBody>
          <a:bodyPr/>
          <a:lstStyle/>
          <a:p>
            <a:r>
              <a:rPr lang="en-IN" dirty="0"/>
              <a:t>SERVER DETAILS: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CF9F3-6D54-44DE-BBFE-A6ECC829104D}"/>
              </a:ext>
            </a:extLst>
          </p:cNvPr>
          <p:cNvSpPr txBox="1"/>
          <p:nvPr/>
        </p:nvSpPr>
        <p:spPr>
          <a:xfrm>
            <a:off x="4167089" y="1533873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434343"/>
                </a:solidFill>
                <a:latin typeface="Arvo" panose="020B0604020202020204" charset="0"/>
              </a:rPr>
              <a:t>HOSTINGER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B35FD-7B51-4C15-BCAA-DE8436E839E6}"/>
              </a:ext>
            </a:extLst>
          </p:cNvPr>
          <p:cNvSpPr txBox="1"/>
          <p:nvPr/>
        </p:nvSpPr>
        <p:spPr>
          <a:xfrm>
            <a:off x="1497723" y="1360953"/>
            <a:ext cx="241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434343"/>
                </a:solidFill>
                <a:latin typeface="Barlow Condensed" panose="020B0604020202020204" charset="0"/>
              </a:rPr>
              <a:t>WEB HOSTER:</a:t>
            </a:r>
          </a:p>
        </p:txBody>
      </p:sp>
      <p:pic>
        <p:nvPicPr>
          <p:cNvPr id="14" name="image3.png">
            <a:extLst>
              <a:ext uri="{FF2B5EF4-FFF2-40B4-BE49-F238E27FC236}">
                <a16:creationId xmlns:a16="http://schemas.microsoft.com/office/drawing/2014/main" id="{DD51C63B-1548-4A2F-A5C4-1C384CA5E13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172000" y="4614685"/>
            <a:ext cx="880745" cy="433070"/>
          </a:xfrm>
          <a:prstGeom prst="rect">
            <a:avLst/>
          </a:prstGeom>
          <a:ln/>
        </p:spPr>
      </p:pic>
      <p:pic>
        <p:nvPicPr>
          <p:cNvPr id="15" name="image1.png">
            <a:extLst>
              <a:ext uri="{FF2B5EF4-FFF2-40B4-BE49-F238E27FC236}">
                <a16:creationId xmlns:a16="http://schemas.microsoft.com/office/drawing/2014/main" id="{0D1E14FF-DB63-429A-9065-F72E0F55372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058" y="87497"/>
            <a:ext cx="8382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72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F185-3D88-4FD4-B383-74EFE3A72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70699" y="468450"/>
            <a:ext cx="8160649" cy="4135448"/>
          </a:xfrm>
        </p:spPr>
        <p:txBody>
          <a:bodyPr/>
          <a:lstStyle/>
          <a:p>
            <a:pPr marL="647700">
              <a:spcBef>
                <a:spcPts val="435"/>
              </a:spcBef>
              <a:spcAft>
                <a:spcPts val="0"/>
              </a:spcAft>
            </a:pPr>
            <a:r>
              <a:rPr lang="en-US" sz="2400" kern="0" dirty="0">
                <a:solidFill>
                  <a:schemeClr val="accent6">
                    <a:lumMod val="75000"/>
                  </a:schemeClr>
                </a:solidFill>
                <a:effectLst/>
                <a:latin typeface="Barlow Condensed" panose="020B0604020202020204" charset="0"/>
                <a:ea typeface="Arial" panose="020B0604020202020204" pitchFamily="34" charset="0"/>
              </a:rPr>
              <a:t>Use Case:</a:t>
            </a:r>
            <a:br>
              <a:rPr lang="en-US" sz="2400" kern="0" dirty="0">
                <a:solidFill>
                  <a:schemeClr val="bg1"/>
                </a:solidFill>
                <a:effectLst/>
                <a:latin typeface="Barlow Condensed" panose="020B0604020202020204" charset="0"/>
                <a:ea typeface="Arial" panose="020B0604020202020204" pitchFamily="34" charset="0"/>
              </a:rPr>
            </a:br>
            <a:br>
              <a:rPr lang="en-IN" sz="2000" b="1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400" dirty="0">
                <a:effectLst/>
                <a:latin typeface="Arvo" panose="020B0604020202020204" charset="0"/>
                <a:ea typeface="Gill Sans MT" panose="020B0502020104020203" pitchFamily="34" charset="0"/>
                <a:cs typeface="Gill Sans MT" panose="020B0502020104020203" pitchFamily="34" charset="0"/>
              </a:rPr>
              <a:t>Any place where biometric verification is necessary:</a:t>
            </a:r>
            <a:br>
              <a:rPr lang="en-IN" sz="1400" dirty="0">
                <a:effectLst/>
                <a:latin typeface="Arvo" panose="020B060402020202020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r>
              <a:rPr lang="en-US" sz="1400" dirty="0">
                <a:effectLst/>
                <a:latin typeface="Arvo" panose="020B0604020202020204" charset="0"/>
                <a:ea typeface="Gill Sans MT" panose="020B0502020104020203" pitchFamily="34" charset="0"/>
                <a:cs typeface="Gill Sans MT" panose="020B0502020104020203" pitchFamily="34" charset="0"/>
              </a:rPr>
              <a:t> </a:t>
            </a:r>
            <a:br>
              <a:rPr lang="en-IN" sz="1400" dirty="0">
                <a:effectLst/>
                <a:latin typeface="Arvo" panose="020B060402020202020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r>
              <a:rPr lang="en-IN" sz="1400" dirty="0">
                <a:effectLst/>
                <a:latin typeface="Arvo" panose="020B0604020202020204" charset="0"/>
                <a:ea typeface="Gill Sans MT" panose="020B0502020104020203" pitchFamily="34" charset="0"/>
                <a:cs typeface="Gill Sans MT" panose="020B0502020104020203" pitchFamily="34" charset="0"/>
              </a:rPr>
              <a:t>	- </a:t>
            </a:r>
            <a:r>
              <a:rPr lang="en-US" sz="1400" spc="-45" dirty="0">
                <a:effectLst/>
                <a:latin typeface="Arvo" panose="020B0604020202020204" charset="0"/>
                <a:ea typeface="Arial" panose="020B0604020202020204" pitchFamily="34" charset="0"/>
                <a:cs typeface="Gill Sans MT" panose="020B0502020104020203" pitchFamily="34" charset="0"/>
              </a:rPr>
              <a:t>IT</a:t>
            </a:r>
            <a:r>
              <a:rPr lang="en-US" sz="1400" spc="-65" dirty="0">
                <a:effectLst/>
                <a:latin typeface="Arvo" panose="020B0604020202020204" charset="0"/>
                <a:ea typeface="Arial" panose="020B0604020202020204" pitchFamily="34" charset="0"/>
                <a:cs typeface="Gill Sans MT" panose="020B0502020104020203" pitchFamily="34" charset="0"/>
              </a:rPr>
              <a:t> </a:t>
            </a:r>
            <a:r>
              <a:rPr lang="en-US" sz="1400" spc="-45" dirty="0">
                <a:effectLst/>
                <a:latin typeface="Arvo" panose="020B0604020202020204" charset="0"/>
                <a:ea typeface="Arial" panose="020B0604020202020204" pitchFamily="34" charset="0"/>
                <a:cs typeface="Gill Sans MT" panose="020B0502020104020203" pitchFamily="34" charset="0"/>
              </a:rPr>
              <a:t>sector</a:t>
            </a:r>
            <a:br>
              <a:rPr lang="en-IN" sz="1400" spc="-45" dirty="0">
                <a:effectLst/>
                <a:latin typeface="Arvo" panose="020B0604020202020204" charset="0"/>
                <a:ea typeface="Arial" panose="020B0604020202020204" pitchFamily="34" charset="0"/>
                <a:cs typeface="Gill Sans MT" panose="020B0502020104020203" pitchFamily="34" charset="0"/>
              </a:rPr>
            </a:br>
            <a:r>
              <a:rPr lang="en-IN" sz="1400" spc="-45" dirty="0">
                <a:effectLst/>
                <a:latin typeface="Arvo" panose="020B0604020202020204" charset="0"/>
                <a:ea typeface="Arial" panose="020B0604020202020204" pitchFamily="34" charset="0"/>
                <a:cs typeface="Gill Sans MT" panose="020B0502020104020203" pitchFamily="34" charset="0"/>
              </a:rPr>
              <a:t>	- </a:t>
            </a:r>
            <a:r>
              <a:rPr lang="en-US" sz="1400" spc="-45" dirty="0">
                <a:effectLst/>
                <a:latin typeface="Arvo" panose="020B0604020202020204" charset="0"/>
                <a:ea typeface="Arial" panose="020B0604020202020204" pitchFamily="34" charset="0"/>
                <a:cs typeface="Gill Sans MT" panose="020B0502020104020203" pitchFamily="34" charset="0"/>
              </a:rPr>
              <a:t>College</a:t>
            </a:r>
            <a:r>
              <a:rPr lang="en-US" sz="1400" spc="-110" dirty="0">
                <a:effectLst/>
                <a:latin typeface="Arvo" panose="020B0604020202020204" charset="0"/>
                <a:ea typeface="Arial" panose="020B0604020202020204" pitchFamily="34" charset="0"/>
                <a:cs typeface="Gill Sans MT" panose="020B0502020104020203" pitchFamily="34" charset="0"/>
              </a:rPr>
              <a:t> </a:t>
            </a:r>
            <a:r>
              <a:rPr lang="en-US" sz="1400" spc="-45" dirty="0">
                <a:effectLst/>
                <a:latin typeface="Arvo" panose="020B0604020202020204" charset="0"/>
                <a:ea typeface="Arial" panose="020B0604020202020204" pitchFamily="34" charset="0"/>
                <a:cs typeface="Gill Sans MT" panose="020B0502020104020203" pitchFamily="34" charset="0"/>
              </a:rPr>
              <a:t>campuses</a:t>
            </a:r>
            <a:br>
              <a:rPr lang="en-IN" sz="1400" spc="-45" dirty="0">
                <a:effectLst/>
                <a:latin typeface="Arvo" panose="020B0604020202020204" charset="0"/>
                <a:ea typeface="Arial" panose="020B0604020202020204" pitchFamily="34" charset="0"/>
                <a:cs typeface="Gill Sans MT" panose="020B0502020104020203" pitchFamily="34" charset="0"/>
              </a:rPr>
            </a:br>
            <a:r>
              <a:rPr lang="en-IN" sz="1400" spc="-45" dirty="0">
                <a:effectLst/>
                <a:latin typeface="Arvo" panose="020B0604020202020204" charset="0"/>
                <a:ea typeface="Arial" panose="020B0604020202020204" pitchFamily="34" charset="0"/>
                <a:cs typeface="Gill Sans MT" panose="020B0502020104020203" pitchFamily="34" charset="0"/>
              </a:rPr>
              <a:t>	- </a:t>
            </a:r>
            <a:r>
              <a:rPr lang="en-US" sz="1400" spc="-45" dirty="0">
                <a:effectLst/>
                <a:latin typeface="Arvo" panose="020B0604020202020204" charset="0"/>
                <a:ea typeface="Arial" panose="020B0604020202020204" pitchFamily="34" charset="0"/>
                <a:cs typeface="Gill Sans MT" panose="020B0502020104020203" pitchFamily="34" charset="0"/>
              </a:rPr>
              <a:t>Immigration border</a:t>
            </a:r>
            <a:r>
              <a:rPr lang="en-US" sz="1400" spc="-180" dirty="0">
                <a:effectLst/>
                <a:latin typeface="Arvo" panose="020B0604020202020204" charset="0"/>
                <a:ea typeface="Arial" panose="020B0604020202020204" pitchFamily="34" charset="0"/>
                <a:cs typeface="Gill Sans MT" panose="020B0502020104020203" pitchFamily="34" charset="0"/>
              </a:rPr>
              <a:t> </a:t>
            </a:r>
            <a:r>
              <a:rPr lang="en-US" sz="1400" spc="-45" dirty="0">
                <a:effectLst/>
                <a:latin typeface="Arvo" panose="020B0604020202020204" charset="0"/>
                <a:ea typeface="Arial" panose="020B0604020202020204" pitchFamily="34" charset="0"/>
                <a:cs typeface="Gill Sans MT" panose="020B0502020104020203" pitchFamily="34" charset="0"/>
              </a:rPr>
              <a:t>security</a:t>
            </a:r>
            <a:br>
              <a:rPr lang="en-IN" sz="1800" spc="-45" dirty="0">
                <a:effectLst/>
                <a:latin typeface="Gill Sans MT" panose="020B0502020104020203" pitchFamily="34" charset="0"/>
                <a:ea typeface="Arial" panose="020B0604020202020204" pitchFamily="34" charset="0"/>
                <a:cs typeface="Gill Sans MT" panose="020B0502020104020203" pitchFamily="34" charset="0"/>
              </a:rPr>
            </a:br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 </a:t>
            </a:r>
            <a:br>
              <a:rPr lang="en-IN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r>
              <a:rPr lang="en-US" sz="2400" kern="0" dirty="0">
                <a:solidFill>
                  <a:schemeClr val="accent6">
                    <a:lumMod val="75000"/>
                  </a:schemeClr>
                </a:solidFill>
                <a:effectLst/>
                <a:latin typeface="Barlow Condensed" panose="020B0604020202020204" charset="0"/>
                <a:ea typeface="Arial" panose="020B0604020202020204" pitchFamily="34" charset="0"/>
              </a:rPr>
              <a:t>System Requirements:</a:t>
            </a:r>
            <a:br>
              <a:rPr lang="en-US" sz="2400" kern="0" dirty="0">
                <a:solidFill>
                  <a:schemeClr val="accent6">
                    <a:lumMod val="75000"/>
                  </a:schemeClr>
                </a:solidFill>
                <a:effectLst/>
                <a:latin typeface="Barlow Condensed" panose="020B0604020202020204" charset="0"/>
                <a:ea typeface="Arial" panose="020B0604020202020204" pitchFamily="34" charset="0"/>
              </a:rPr>
            </a:br>
            <a:br>
              <a:rPr lang="en-IN" sz="1800" b="1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400" b="1" spc="-5" dirty="0">
                <a:effectLst/>
                <a:latin typeface="Arvo" panose="020B0604020202020204" charset="0"/>
                <a:ea typeface="Gill Sans MT" panose="020B0502020104020203" pitchFamily="34" charset="0"/>
                <a:cs typeface="Gill Sans MT" panose="020B0502020104020203" pitchFamily="34" charset="0"/>
              </a:rPr>
              <a:t>Processor	: </a:t>
            </a:r>
            <a:r>
              <a:rPr lang="en-US" sz="1400" spc="-5" dirty="0">
                <a:effectLst/>
                <a:latin typeface="Arvo" panose="020B0604020202020204" charset="0"/>
                <a:ea typeface="Gill Sans MT" panose="020B0502020104020203" pitchFamily="34" charset="0"/>
                <a:cs typeface="Gill Sans MT" panose="020B0502020104020203" pitchFamily="34" charset="0"/>
              </a:rPr>
              <a:t>Intel Core i5-8365U</a:t>
            </a:r>
            <a:r>
              <a:rPr lang="en-US" sz="1400" spc="-115" dirty="0">
                <a:effectLst/>
                <a:latin typeface="Arvo" panose="020B060402020202020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400" spc="-5" dirty="0">
                <a:effectLst/>
                <a:latin typeface="Arvo" panose="020B0604020202020204" charset="0"/>
                <a:ea typeface="Gill Sans MT" panose="020B0502020104020203" pitchFamily="34" charset="0"/>
                <a:cs typeface="Gill Sans MT" panose="020B0502020104020203" pitchFamily="34" charset="0"/>
              </a:rPr>
              <a:t>Processor</a:t>
            </a:r>
            <a:br>
              <a:rPr lang="en-IN" sz="1400" spc="-5" dirty="0">
                <a:effectLst/>
                <a:latin typeface="Arvo" panose="020B060402020202020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r>
              <a:rPr lang="en-US" sz="1400" b="1" spc="-5" dirty="0">
                <a:effectLst/>
                <a:latin typeface="Arvo" panose="020B0604020202020204" charset="0"/>
                <a:ea typeface="Gill Sans MT" panose="020B0502020104020203" pitchFamily="34" charset="0"/>
                <a:cs typeface="Gill Sans MT" panose="020B0502020104020203" pitchFamily="34" charset="0"/>
              </a:rPr>
              <a:t>RAM	: </a:t>
            </a:r>
            <a:r>
              <a:rPr lang="en-US" sz="1400" spc="-5" dirty="0">
                <a:effectLst/>
                <a:latin typeface="Arvo" panose="020B0604020202020204" charset="0"/>
                <a:ea typeface="Gill Sans MT" panose="020B0502020104020203" pitchFamily="34" charset="0"/>
                <a:cs typeface="Gill Sans MT" panose="020B0502020104020203" pitchFamily="34" charset="0"/>
              </a:rPr>
              <a:t>8GB DDR4 2400</a:t>
            </a:r>
            <a:r>
              <a:rPr lang="en-US" sz="1400" spc="-165" dirty="0">
                <a:effectLst/>
                <a:latin typeface="Arvo" panose="020B060402020202020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400" spc="-5" dirty="0">
                <a:effectLst/>
                <a:latin typeface="Arvo" panose="020B0604020202020204" charset="0"/>
                <a:ea typeface="Gill Sans MT" panose="020B0502020104020203" pitchFamily="34" charset="0"/>
                <a:cs typeface="Gill Sans MT" panose="020B0502020104020203" pitchFamily="34" charset="0"/>
              </a:rPr>
              <a:t>RAM</a:t>
            </a:r>
            <a:br>
              <a:rPr lang="en-IN" sz="1400" spc="-5" dirty="0">
                <a:effectLst/>
                <a:latin typeface="Arvo" panose="020B060402020202020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r>
              <a:rPr lang="en-US" sz="1400" b="1" spc="-5" dirty="0">
                <a:effectLst/>
                <a:latin typeface="Arvo" panose="020B0604020202020204" charset="0"/>
                <a:ea typeface="Gill Sans MT" panose="020B0502020104020203" pitchFamily="34" charset="0"/>
                <a:cs typeface="Gill Sans MT" panose="020B0502020104020203" pitchFamily="34" charset="0"/>
              </a:rPr>
              <a:t>HDD/SSD	: </a:t>
            </a:r>
            <a:r>
              <a:rPr lang="en-US" sz="1400" spc="-5" dirty="0">
                <a:effectLst/>
                <a:latin typeface="Arvo" panose="020B0604020202020204" charset="0"/>
                <a:ea typeface="Gill Sans MT" panose="020B0502020104020203" pitchFamily="34" charset="0"/>
                <a:cs typeface="Gill Sans MT" panose="020B0502020104020203" pitchFamily="34" charset="0"/>
              </a:rPr>
              <a:t>500GB(HDD)/120 GB</a:t>
            </a:r>
            <a:r>
              <a:rPr lang="en-US" sz="1400" spc="-105" dirty="0">
                <a:effectLst/>
                <a:latin typeface="Arvo" panose="020B060402020202020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400" spc="-5" dirty="0">
                <a:effectLst/>
                <a:latin typeface="Arvo" panose="020B0604020202020204" charset="0"/>
                <a:ea typeface="Gill Sans MT" panose="020B0502020104020203" pitchFamily="34" charset="0"/>
                <a:cs typeface="Gill Sans MT" panose="020B0502020104020203" pitchFamily="34" charset="0"/>
              </a:rPr>
              <a:t>(SSD)</a:t>
            </a:r>
            <a:br>
              <a:rPr lang="en-IN" sz="1400" spc="-5" dirty="0">
                <a:effectLst/>
                <a:latin typeface="Arvo" panose="020B060402020202020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r>
              <a:rPr lang="en-US" sz="1400" b="1" spc="-5" dirty="0">
                <a:effectLst/>
                <a:latin typeface="Arvo" panose="020B0604020202020204" charset="0"/>
                <a:ea typeface="Gill Sans MT" panose="020B0502020104020203" pitchFamily="34" charset="0"/>
                <a:cs typeface="Gill Sans MT" panose="020B0502020104020203" pitchFamily="34" charset="0"/>
              </a:rPr>
              <a:t>OS	: </a:t>
            </a:r>
            <a:r>
              <a:rPr lang="en-US" sz="1400" spc="-5" dirty="0">
                <a:effectLst/>
                <a:latin typeface="Arvo" panose="020B0604020202020204" charset="0"/>
                <a:ea typeface="Gill Sans MT" panose="020B0502020104020203" pitchFamily="34" charset="0"/>
                <a:cs typeface="Gill Sans MT" panose="020B0502020104020203" pitchFamily="34" charset="0"/>
              </a:rPr>
              <a:t>Microsoft</a:t>
            </a:r>
            <a:r>
              <a:rPr lang="en-US" sz="1400" spc="-195" dirty="0">
                <a:effectLst/>
                <a:latin typeface="Arvo" panose="020B0604020202020204" charset="0"/>
                <a:ea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sz="1400" spc="-5" dirty="0">
                <a:effectLst/>
                <a:latin typeface="Arvo" panose="020B0604020202020204" charset="0"/>
                <a:ea typeface="Gill Sans MT" panose="020B0502020104020203" pitchFamily="34" charset="0"/>
                <a:cs typeface="Gill Sans MT" panose="020B0502020104020203" pitchFamily="34" charset="0"/>
              </a:rPr>
              <a:t>Windows</a:t>
            </a:r>
            <a:br>
              <a:rPr lang="en-IN" sz="1800" spc="-5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endParaRPr lang="en-IN" dirty="0"/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0C116B37-61F3-4894-9FB0-25AC0FD05E7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2007" y="87497"/>
            <a:ext cx="838200" cy="247650"/>
          </a:xfrm>
          <a:prstGeom prst="rect">
            <a:avLst/>
          </a:prstGeom>
        </p:spPr>
      </p:pic>
      <p:pic>
        <p:nvPicPr>
          <p:cNvPr id="4" name="image3.png">
            <a:extLst>
              <a:ext uri="{FF2B5EF4-FFF2-40B4-BE49-F238E27FC236}">
                <a16:creationId xmlns:a16="http://schemas.microsoft.com/office/drawing/2014/main" id="{DC4423E9-9489-4EBC-8653-51B4B33B09E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3786" y="4598684"/>
            <a:ext cx="880745" cy="4330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77699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A63E-7461-4A2E-A1DE-11212DEB36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F5EA3-B598-4929-BFD0-15B10C5C0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249" y="2708213"/>
            <a:ext cx="5659601" cy="1236466"/>
          </a:xfrm>
        </p:spPr>
        <p:txBody>
          <a:bodyPr/>
          <a:lstStyle/>
          <a:p>
            <a:r>
              <a:rPr lang="en-US" sz="1800" dirty="0"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		The result is to come up with an edge-based biometric verification system which gives the same results as the existing system through an optimized process than that of the existing system.</a:t>
            </a:r>
            <a:endParaRPr lang="en-IN" sz="18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C68AE244-6B19-4C4D-B3CF-AB345C29710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2007" y="87497"/>
            <a:ext cx="838200" cy="247650"/>
          </a:xfrm>
          <a:prstGeom prst="rect">
            <a:avLst/>
          </a:prstGeom>
        </p:spPr>
      </p:pic>
      <p:pic>
        <p:nvPicPr>
          <p:cNvPr id="5" name="image3.png">
            <a:extLst>
              <a:ext uri="{FF2B5EF4-FFF2-40B4-BE49-F238E27FC236}">
                <a16:creationId xmlns:a16="http://schemas.microsoft.com/office/drawing/2014/main" id="{3CAEAA6A-2B5D-410E-8013-2611D1EB81A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3786" y="4598684"/>
            <a:ext cx="880745" cy="4330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33582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19BB-0571-44A3-8584-BA86E7AD8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REFERENCES: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2C1EC-4708-46A4-8D2E-EA037511D006}"/>
              </a:ext>
            </a:extLst>
          </p:cNvPr>
          <p:cNvSpPr txBox="1"/>
          <p:nvPr/>
        </p:nvSpPr>
        <p:spPr>
          <a:xfrm>
            <a:off x="637953" y="1046250"/>
            <a:ext cx="7724047" cy="2911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460"/>
              </a:spcBef>
              <a:buFont typeface="Arial" panose="020B0604020202020204" pitchFamily="34" charset="0"/>
              <a:buChar char="●"/>
              <a:tabLst>
                <a:tab pos="875665" algn="l"/>
                <a:tab pos="876300" algn="l"/>
              </a:tabLst>
            </a:pPr>
            <a:r>
              <a:rPr lang="en-US" sz="1600" u="sng" spc="-3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  <a:hlinkClick r:id="rId2"/>
              </a:rPr>
              <a:t> </a:t>
            </a:r>
            <a:r>
              <a:rPr lang="en-US" sz="1600" u="sng" spc="-5" dirty="0">
                <a:solidFill>
                  <a:srgbClr val="0000FF"/>
                </a:solidFill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hlinkClick r:id="rId2"/>
              </a:rPr>
              <a:t>https://us.norton.com/internetsecurity-iot-how-facial-recognition-softwareworks.</a:t>
            </a:r>
            <a:endParaRPr lang="en-IN" sz="1600" spc="-5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876300" algn="just">
              <a:spcBef>
                <a:spcPts val="110"/>
              </a:spcBef>
              <a:spcAft>
                <a:spcPts val="0"/>
              </a:spcAft>
            </a:pPr>
            <a:r>
              <a:rPr lang="en-US" sz="1600" u="sng" spc="-3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  <a:hlinkClick r:id="rId2"/>
              </a:rPr>
              <a:t> </a:t>
            </a:r>
            <a:r>
              <a:rPr lang="en-US" sz="1600" u="sng" dirty="0">
                <a:solidFill>
                  <a:srgbClr val="0000FF"/>
                </a:solidFill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hlinkClick r:id="rId2"/>
              </a:rPr>
              <a:t>html#:~:text=A%20facial%20recognition%20system%20uses</a:t>
            </a:r>
            <a:endParaRPr lang="en-IN" sz="16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342900" lvl="0" indent="-342900" algn="just">
              <a:spcBef>
                <a:spcPts val="100"/>
              </a:spcBef>
              <a:buFont typeface="Arial" panose="020B0604020202020204" pitchFamily="34" charset="0"/>
              <a:buChar char="●"/>
              <a:tabLst>
                <a:tab pos="875665" algn="l"/>
                <a:tab pos="876300" algn="l"/>
              </a:tabLst>
            </a:pPr>
            <a:r>
              <a:rPr lang="en-US" sz="1600" u="sng" spc="-3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  <a:hlinkClick r:id="rId3"/>
              </a:rPr>
              <a:t> </a:t>
            </a:r>
            <a:r>
              <a:rPr lang="en-US" sz="1600" u="sng" spc="-5" dirty="0">
                <a:solidFill>
                  <a:srgbClr val="0000FF"/>
                </a:solidFill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hlinkClick r:id="rId3"/>
              </a:rPr>
              <a:t>https://www.electronicid.eu/en/blog/post/face-recognition/en</a:t>
            </a:r>
            <a:endParaRPr lang="en-IN" sz="1600" spc="-5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342900" lvl="0" indent="-342900" algn="just">
              <a:spcBef>
                <a:spcPts val="170"/>
              </a:spcBef>
              <a:buFont typeface="Arial" panose="020B0604020202020204" pitchFamily="34" charset="0"/>
              <a:buChar char="●"/>
              <a:tabLst>
                <a:tab pos="875665" algn="l"/>
                <a:tab pos="876300" algn="l"/>
              </a:tabLst>
            </a:pPr>
            <a:r>
              <a:rPr lang="en-US" sz="1600" u="sng" spc="-3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  <a:hlinkClick r:id="rId4"/>
              </a:rPr>
              <a:t> </a:t>
            </a:r>
            <a:r>
              <a:rPr lang="en-US" sz="1600" u="sng" spc="-5" dirty="0">
                <a:solidFill>
                  <a:srgbClr val="0000FF"/>
                </a:solidFill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hlinkClick r:id="rId4"/>
              </a:rPr>
              <a:t>https://www.idenfy.com/facialrecognition/#:~:text=A%20facial%20recognition%</a:t>
            </a:r>
            <a:endParaRPr lang="en-IN" sz="1600" spc="-5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876300" algn="just">
              <a:spcBef>
                <a:spcPts val="110"/>
              </a:spcBef>
              <a:spcAft>
                <a:spcPts val="0"/>
              </a:spcAft>
            </a:pPr>
            <a:r>
              <a:rPr lang="en-US" sz="1600" u="sng" spc="-3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  <a:hlinkClick r:id="rId4"/>
              </a:rPr>
              <a:t> </a:t>
            </a:r>
            <a:r>
              <a:rPr lang="en-US" sz="1600" u="sng" dirty="0">
                <a:solidFill>
                  <a:srgbClr val="0000FF"/>
                </a:solidFill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hlinkClick r:id="rId4"/>
              </a:rPr>
              <a:t>20system%20uses,helps%20to %20verify%20personal%20identity</a:t>
            </a:r>
            <a:endParaRPr lang="en-IN" sz="16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342900" lvl="0" indent="-342900" algn="just">
              <a:spcBef>
                <a:spcPts val="95"/>
              </a:spcBef>
              <a:buFont typeface="Arial" panose="020B0604020202020204" pitchFamily="34" charset="0"/>
              <a:buChar char="●"/>
              <a:tabLst>
                <a:tab pos="875665" algn="l"/>
                <a:tab pos="876300" algn="l"/>
              </a:tabLst>
            </a:pPr>
            <a:r>
              <a:rPr lang="en-US" sz="1600" u="sng" spc="-3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  <a:hlinkClick r:id="rId5"/>
              </a:rPr>
              <a:t> </a:t>
            </a:r>
            <a:r>
              <a:rPr lang="en-US" sz="1600" u="sng" spc="-5" dirty="0">
                <a:solidFill>
                  <a:srgbClr val="0000FF"/>
                </a:solidFill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hlinkClick r:id="rId5"/>
              </a:rPr>
              <a:t>https://machinelearningmastery.com/introduction-to-deep-learning-for-facereco</a:t>
            </a:r>
            <a:r>
              <a:rPr lang="en-US" sz="1600" u="sng" spc="-3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  <a:hlinkClick r:id="rId5"/>
              </a:rPr>
              <a:t> </a:t>
            </a:r>
            <a:r>
              <a:rPr lang="en-US" sz="1600" u="sng" dirty="0" err="1">
                <a:solidFill>
                  <a:srgbClr val="0000FF"/>
                </a:solidFill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hlinkClick r:id="rId5"/>
              </a:rPr>
              <a:t>gnition</a:t>
            </a:r>
            <a:r>
              <a:rPr lang="en-US" sz="1600" u="sng" dirty="0">
                <a:solidFill>
                  <a:srgbClr val="0000FF"/>
                </a:solidFill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hlinkClick r:id="rId5"/>
              </a:rPr>
              <a:t>/</a:t>
            </a:r>
            <a:endParaRPr lang="en-IN" sz="16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342900" lvl="0" indent="-342900" algn="just">
              <a:spcBef>
                <a:spcPts val="100"/>
              </a:spcBef>
              <a:buFont typeface="Arial" panose="020B0604020202020204" pitchFamily="34" charset="0"/>
              <a:buChar char="●"/>
              <a:tabLst>
                <a:tab pos="875665" algn="l"/>
                <a:tab pos="876300" algn="l"/>
              </a:tabLst>
            </a:pPr>
            <a:r>
              <a:rPr lang="en-US" sz="1600" u="sng" spc="-3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  <a:hlinkClick r:id="rId6"/>
              </a:rPr>
              <a:t> </a:t>
            </a:r>
            <a:r>
              <a:rPr lang="en-US" sz="1600" u="sng" spc="-5" dirty="0">
                <a:solidFill>
                  <a:srgbClr val="0000FF"/>
                </a:solidFill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hlinkClick r:id="rId6"/>
              </a:rPr>
              <a:t>https://www.intechopen.com/books/new-approaches-to-characterization-andrec</a:t>
            </a:r>
            <a:endParaRPr lang="en-IN" sz="1600" spc="-5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876300" algn="just">
              <a:spcBef>
                <a:spcPts val="105"/>
              </a:spcBef>
              <a:spcAft>
                <a:spcPts val="0"/>
              </a:spcAft>
            </a:pPr>
            <a:r>
              <a:rPr lang="en-US" sz="1600" u="sng" spc="-3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  <a:hlinkClick r:id="rId6"/>
              </a:rPr>
              <a:t> </a:t>
            </a:r>
            <a:r>
              <a:rPr lang="en-US" sz="1600" u="sng" dirty="0" err="1">
                <a:solidFill>
                  <a:srgbClr val="0000FF"/>
                </a:solidFill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hlinkClick r:id="rId6"/>
              </a:rPr>
              <a:t>ognition</a:t>
            </a:r>
            <a:r>
              <a:rPr lang="en-US" sz="1600" u="sng" dirty="0">
                <a:solidFill>
                  <a:srgbClr val="0000FF"/>
                </a:solidFill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hlinkClick r:id="rId6"/>
              </a:rPr>
              <a:t>-of-faces/automatic-face-recognition-system-for-hidden-</a:t>
            </a:r>
            <a:r>
              <a:rPr lang="en-US" sz="1600" u="sng" dirty="0" err="1">
                <a:solidFill>
                  <a:srgbClr val="0000FF"/>
                </a:solidFill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hlinkClick r:id="rId6"/>
              </a:rPr>
              <a:t>markovmodel</a:t>
            </a:r>
            <a:r>
              <a:rPr lang="en-US" sz="1600" u="sng" dirty="0">
                <a:solidFill>
                  <a:srgbClr val="0000FF"/>
                </a:solidFill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hlinkClick r:id="rId6"/>
              </a:rPr>
              <a:t>-</a:t>
            </a:r>
            <a:r>
              <a:rPr lang="en-US" sz="1600" u="sng" dirty="0" err="1">
                <a:solidFill>
                  <a:srgbClr val="0000FF"/>
                </a:solidFill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hlinkClick r:id="rId6"/>
              </a:rPr>
              <a:t>te</a:t>
            </a:r>
            <a:endParaRPr lang="en-IN" sz="16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876300" algn="just">
              <a:spcBef>
                <a:spcPts val="185"/>
              </a:spcBef>
              <a:spcAft>
                <a:spcPts val="0"/>
              </a:spcAft>
            </a:pPr>
            <a:r>
              <a:rPr lang="en-US" sz="1600" u="sng" spc="-3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  <a:hlinkClick r:id="rId6"/>
              </a:rPr>
              <a:t> </a:t>
            </a:r>
            <a:r>
              <a:rPr lang="en-US" sz="1600" u="sng" dirty="0" err="1">
                <a:solidFill>
                  <a:srgbClr val="0000FF"/>
                </a:solidFill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hlinkClick r:id="rId6"/>
              </a:rPr>
              <a:t>chniques</a:t>
            </a:r>
            <a:endParaRPr lang="en-IN" sz="1600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marL="342900" lvl="0" indent="-342900" algn="just">
              <a:spcBef>
                <a:spcPts val="100"/>
              </a:spcBef>
              <a:buFont typeface="Arial" panose="020B0604020202020204" pitchFamily="34" charset="0"/>
              <a:buChar char="●"/>
              <a:tabLst>
                <a:tab pos="875665" algn="l"/>
                <a:tab pos="876300" algn="l"/>
              </a:tabLst>
            </a:pPr>
            <a:r>
              <a:rPr lang="en-US" sz="1600" u="sng" spc="-300" dirty="0">
                <a:solidFill>
                  <a:srgbClr val="1154CC"/>
                </a:solidFill>
                <a:effectLst/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  <a:hlinkClick r:id="rId7"/>
              </a:rPr>
              <a:t> </a:t>
            </a:r>
            <a:r>
              <a:rPr lang="en-US" sz="1600" u="sng" spc="-5" dirty="0">
                <a:solidFill>
                  <a:srgbClr val="1154CC"/>
                </a:solidFill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hlinkClick r:id="rId7"/>
              </a:rPr>
              <a:t>https://searchsecurity.techtarget.com/definition/biometric-verification</a:t>
            </a:r>
            <a:r>
              <a:rPr lang="en-US" sz="1600" spc="-5" dirty="0">
                <a:effectLst/>
                <a:latin typeface="Arial" panose="020B0604020202020204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.</a:t>
            </a:r>
            <a:endParaRPr lang="en-IN" sz="1600" spc="-5" dirty="0">
              <a:effectLst/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B210B5AE-CC0A-4BD2-8A94-46A1D60254BC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5058" y="87497"/>
            <a:ext cx="838200" cy="247650"/>
          </a:xfrm>
          <a:prstGeom prst="rect">
            <a:avLst/>
          </a:prstGeom>
        </p:spPr>
      </p:pic>
      <p:pic>
        <p:nvPicPr>
          <p:cNvPr id="5" name="image3.png">
            <a:extLst>
              <a:ext uri="{FF2B5EF4-FFF2-40B4-BE49-F238E27FC236}">
                <a16:creationId xmlns:a16="http://schemas.microsoft.com/office/drawing/2014/main" id="{56432A63-1C33-4B2C-8B3E-5270A4DEC671}"/>
              </a:ext>
            </a:extLst>
          </p:cNvPr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8172000" y="4614685"/>
            <a:ext cx="880745" cy="4330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10725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</a:t>
            </a:r>
            <a:br>
              <a:rPr lang="es" dirty="0"/>
            </a:br>
            <a:r>
              <a:rPr lang="es" sz="2000" dirty="0"/>
              <a:t>(</a:t>
            </a:r>
            <a:r>
              <a:rPr lang="es" sz="2800" dirty="0"/>
              <a:t>From Team Biocial)</a:t>
            </a:r>
            <a:r>
              <a:rPr lang="es" dirty="0"/>
              <a:t> </a:t>
            </a:r>
            <a:endParaRPr dirty="0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366AE1F0-48D5-4405-A9EC-2D63E22B2A7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72000" y="4614685"/>
            <a:ext cx="880745" cy="433070"/>
          </a:xfrm>
          <a:prstGeom prst="rect">
            <a:avLst/>
          </a:prstGeom>
          <a:ln/>
        </p:spPr>
      </p:pic>
      <p:pic>
        <p:nvPicPr>
          <p:cNvPr id="6" name="image1.png">
            <a:extLst>
              <a:ext uri="{FF2B5EF4-FFF2-40B4-BE49-F238E27FC236}">
                <a16:creationId xmlns:a16="http://schemas.microsoft.com/office/drawing/2014/main" id="{220DBC6C-CA5C-4CE8-9CA3-DD09112C334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058" y="87497"/>
            <a:ext cx="838200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8B7F-96BC-4E76-AA0F-7539B0EE6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Q&amp;A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2F1F0C2B-163F-4797-BAC2-A09F5E1E09E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172000" y="4614685"/>
            <a:ext cx="880745" cy="433070"/>
          </a:xfrm>
          <a:prstGeom prst="rect">
            <a:avLst/>
          </a:prstGeom>
          <a:ln/>
        </p:spPr>
      </p:pic>
      <p:pic>
        <p:nvPicPr>
          <p:cNvPr id="5" name="image1.png">
            <a:extLst>
              <a:ext uri="{FF2B5EF4-FFF2-40B4-BE49-F238E27FC236}">
                <a16:creationId xmlns:a16="http://schemas.microsoft.com/office/drawing/2014/main" id="{DC209A4D-EBD8-4CEB-B2BE-C2F17F38A6D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058" y="87497"/>
            <a:ext cx="8382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5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8F3C-81EE-46A0-9714-1465474A9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ABSTRACT </a:t>
            </a:r>
            <a:br>
              <a:rPr lang="en-IN" sz="4000" dirty="0"/>
            </a:br>
            <a:r>
              <a:rPr lang="en-IN" sz="4000" dirty="0"/>
              <a:t>AND</a:t>
            </a:r>
            <a:br>
              <a:rPr lang="en-IN" sz="4000" dirty="0"/>
            </a:br>
            <a:r>
              <a:rPr lang="en-IN" sz="4000" dirty="0"/>
              <a:t>PROBLEM STATEMENT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63747777-646F-4581-ABA2-CE055E65C9F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172000" y="4614685"/>
            <a:ext cx="880745" cy="433070"/>
          </a:xfrm>
          <a:prstGeom prst="rect">
            <a:avLst/>
          </a:prstGeom>
          <a:ln/>
        </p:spPr>
      </p:pic>
      <p:pic>
        <p:nvPicPr>
          <p:cNvPr id="5" name="image1.png">
            <a:extLst>
              <a:ext uri="{FF2B5EF4-FFF2-40B4-BE49-F238E27FC236}">
                <a16:creationId xmlns:a16="http://schemas.microsoft.com/office/drawing/2014/main" id="{2DABBC50-4C1F-4382-B421-432E109CDC8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058" y="87497"/>
            <a:ext cx="8382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5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8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Abstract</a:t>
            </a:r>
            <a:endParaRPr dirty="0"/>
          </a:p>
        </p:txBody>
      </p:sp>
      <p:grpSp>
        <p:nvGrpSpPr>
          <p:cNvPr id="419" name="Google Shape;419;p18"/>
          <p:cNvGrpSpPr/>
          <p:nvPr/>
        </p:nvGrpSpPr>
        <p:grpSpPr>
          <a:xfrm>
            <a:off x="1750054" y="1891498"/>
            <a:ext cx="5608992" cy="1328284"/>
            <a:chOff x="2218050" y="2014360"/>
            <a:chExt cx="4707900" cy="1114800"/>
          </a:xfrm>
        </p:grpSpPr>
        <p:cxnSp>
          <p:nvCxnSpPr>
            <p:cNvPr id="420" name="Google Shape;420;p18"/>
            <p:cNvCxnSpPr>
              <a:stCxn id="421" idx="3"/>
              <a:endCxn id="422" idx="1"/>
            </p:cNvCxnSpPr>
            <p:nvPr/>
          </p:nvCxnSpPr>
          <p:spPr>
            <a:xfrm rot="10800000" flipH="1">
              <a:off x="2854043" y="2575645"/>
              <a:ext cx="3436500" cy="9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grpSp>
          <p:nvGrpSpPr>
            <p:cNvPr id="423" name="Google Shape;423;p18"/>
            <p:cNvGrpSpPr/>
            <p:nvPr/>
          </p:nvGrpSpPr>
          <p:grpSpPr>
            <a:xfrm>
              <a:off x="2218050" y="2014360"/>
              <a:ext cx="665100" cy="905929"/>
              <a:chOff x="2218050" y="2014360"/>
              <a:chExt cx="665100" cy="905929"/>
            </a:xfrm>
          </p:grpSpPr>
          <p:cxnSp>
            <p:nvCxnSpPr>
              <p:cNvPr id="424" name="Google Shape;424;p18"/>
              <p:cNvCxnSpPr>
                <a:stCxn id="425" idx="0"/>
              </p:cNvCxnSpPr>
              <p:nvPr/>
            </p:nvCxnSpPr>
            <p:spPr>
              <a:xfrm rot="10800000">
                <a:off x="25506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26" name="Google Shape;426;p18"/>
              <p:cNvSpPr/>
              <p:nvPr/>
            </p:nvSpPr>
            <p:spPr>
              <a:xfrm>
                <a:off x="22180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23030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18"/>
            <p:cNvGrpSpPr/>
            <p:nvPr/>
          </p:nvGrpSpPr>
          <p:grpSpPr>
            <a:xfrm>
              <a:off x="3565650" y="2255189"/>
              <a:ext cx="665100" cy="873971"/>
              <a:chOff x="3565650" y="2255189"/>
              <a:chExt cx="665100" cy="873971"/>
            </a:xfrm>
          </p:grpSpPr>
          <p:cxnSp>
            <p:nvCxnSpPr>
              <p:cNvPr id="428" name="Google Shape;428;p18"/>
              <p:cNvCxnSpPr>
                <a:stCxn id="429" idx="4"/>
              </p:cNvCxnSpPr>
              <p:nvPr/>
            </p:nvCxnSpPr>
            <p:spPr>
              <a:xfrm>
                <a:off x="38982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0" name="Google Shape;430;p18"/>
              <p:cNvSpPr/>
              <p:nvPr/>
            </p:nvSpPr>
            <p:spPr>
              <a:xfrm>
                <a:off x="35656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36506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18"/>
            <p:cNvGrpSpPr/>
            <p:nvPr/>
          </p:nvGrpSpPr>
          <p:grpSpPr>
            <a:xfrm>
              <a:off x="4913250" y="2014360"/>
              <a:ext cx="665100" cy="905929"/>
              <a:chOff x="4913250" y="2014360"/>
              <a:chExt cx="665100" cy="905929"/>
            </a:xfrm>
          </p:grpSpPr>
          <p:cxnSp>
            <p:nvCxnSpPr>
              <p:cNvPr id="432" name="Google Shape;432;p18"/>
              <p:cNvCxnSpPr>
                <a:stCxn id="433" idx="0"/>
              </p:cNvCxnSpPr>
              <p:nvPr/>
            </p:nvCxnSpPr>
            <p:spPr>
              <a:xfrm rot="10800000">
                <a:off x="52458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4" name="Google Shape;434;p18"/>
              <p:cNvSpPr/>
              <p:nvPr/>
            </p:nvSpPr>
            <p:spPr>
              <a:xfrm>
                <a:off x="49132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49982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18"/>
            <p:cNvGrpSpPr/>
            <p:nvPr/>
          </p:nvGrpSpPr>
          <p:grpSpPr>
            <a:xfrm>
              <a:off x="6260850" y="2255189"/>
              <a:ext cx="665100" cy="873971"/>
              <a:chOff x="6260850" y="2255189"/>
              <a:chExt cx="665100" cy="873971"/>
            </a:xfrm>
          </p:grpSpPr>
          <p:cxnSp>
            <p:nvCxnSpPr>
              <p:cNvPr id="436" name="Google Shape;436;p18"/>
              <p:cNvCxnSpPr>
                <a:stCxn id="437" idx="4"/>
              </p:cNvCxnSpPr>
              <p:nvPr/>
            </p:nvCxnSpPr>
            <p:spPr>
              <a:xfrm>
                <a:off x="65934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8" name="Google Shape;438;p18"/>
              <p:cNvSpPr/>
              <p:nvPr/>
            </p:nvSpPr>
            <p:spPr>
              <a:xfrm>
                <a:off x="62608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63458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1" name="Google Shape;421;p18"/>
          <p:cNvSpPr txBox="1">
            <a:spLocks noGrp="1"/>
          </p:cNvSpPr>
          <p:nvPr>
            <p:ph type="ctrTitle"/>
          </p:nvPr>
        </p:nvSpPr>
        <p:spPr>
          <a:xfrm>
            <a:off x="1794675" y="2345451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01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9" name="Google Shape;439;p18"/>
          <p:cNvSpPr txBox="1">
            <a:spLocks noGrp="1"/>
          </p:cNvSpPr>
          <p:nvPr>
            <p:ph type="ctrTitle"/>
          </p:nvPr>
        </p:nvSpPr>
        <p:spPr>
          <a:xfrm>
            <a:off x="3395454" y="2332899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0" name="Google Shape;440;p18"/>
          <p:cNvSpPr txBox="1">
            <a:spLocks noGrp="1"/>
          </p:cNvSpPr>
          <p:nvPr>
            <p:ph type="ctrTitle"/>
          </p:nvPr>
        </p:nvSpPr>
        <p:spPr>
          <a:xfrm>
            <a:off x="5001058" y="2345451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03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22" name="Google Shape;422;p18"/>
          <p:cNvSpPr txBox="1">
            <a:spLocks noGrp="1"/>
          </p:cNvSpPr>
          <p:nvPr>
            <p:ph type="ctrTitle"/>
          </p:nvPr>
        </p:nvSpPr>
        <p:spPr>
          <a:xfrm>
            <a:off x="6602125" y="2334376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04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1" name="Google Shape;441;p18"/>
          <p:cNvSpPr txBox="1">
            <a:spLocks noGrp="1"/>
          </p:cNvSpPr>
          <p:nvPr>
            <p:ph type="subTitle" idx="4294967295"/>
          </p:nvPr>
        </p:nvSpPr>
        <p:spPr>
          <a:xfrm>
            <a:off x="4347647" y="782219"/>
            <a:ext cx="2019335" cy="890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/>
              <a:t>This attempt to make use of a contactless biometrics verification system will increase our dependency on the internet.</a:t>
            </a:r>
            <a:endParaRPr sz="1000" dirty="0"/>
          </a:p>
        </p:txBody>
      </p:sp>
      <p:sp>
        <p:nvSpPr>
          <p:cNvPr id="442" name="Google Shape;442;p18"/>
          <p:cNvSpPr txBox="1">
            <a:spLocks noGrp="1"/>
          </p:cNvSpPr>
          <p:nvPr>
            <p:ph type="subTitle" idx="4294967295"/>
          </p:nvPr>
        </p:nvSpPr>
        <p:spPr>
          <a:xfrm>
            <a:off x="1094456" y="342509"/>
            <a:ext cx="2103595" cy="1334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/>
              <a:t>We are in a pursuit of automating our day-to-day process and the full potential of biometrics verification process is yet to be utilized as we haven’t completely moved to contactless biometrics verification systems.</a:t>
            </a:r>
            <a:endParaRPr sz="1000" dirty="0"/>
          </a:p>
        </p:txBody>
      </p:sp>
      <p:sp>
        <p:nvSpPr>
          <p:cNvPr id="443" name="Google Shape;443;p18"/>
          <p:cNvSpPr txBox="1">
            <a:spLocks noGrp="1"/>
          </p:cNvSpPr>
          <p:nvPr>
            <p:ph type="subTitle" idx="4294967295"/>
          </p:nvPr>
        </p:nvSpPr>
        <p:spPr>
          <a:xfrm>
            <a:off x="2566935" y="3373366"/>
            <a:ext cx="23697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/>
              <a:t>And the recent corona threat has increased the need for a contactless system.</a:t>
            </a:r>
            <a:endParaRPr sz="1000" dirty="0"/>
          </a:p>
        </p:txBody>
      </p:sp>
      <p:sp>
        <p:nvSpPr>
          <p:cNvPr id="444" name="Google Shape;444;p18"/>
          <p:cNvSpPr txBox="1">
            <a:spLocks noGrp="1"/>
          </p:cNvSpPr>
          <p:nvPr>
            <p:ph type="subTitle" idx="4294967295"/>
          </p:nvPr>
        </p:nvSpPr>
        <p:spPr>
          <a:xfrm>
            <a:off x="5714158" y="3251662"/>
            <a:ext cx="2560353" cy="13909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/>
              <a:t>Using this project, we are trying to achieve an edge-based biometrics computation system that would reduce the network latency and optimize the process.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IN" sz="1000" dirty="0"/>
          </a:p>
        </p:txBody>
      </p:sp>
      <p:pic>
        <p:nvPicPr>
          <p:cNvPr id="30" name="image3.png">
            <a:extLst>
              <a:ext uri="{FF2B5EF4-FFF2-40B4-BE49-F238E27FC236}">
                <a16:creationId xmlns:a16="http://schemas.microsoft.com/office/drawing/2014/main" id="{B97788C6-2D8A-4C77-A246-FFF40F2DD02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72000" y="4614685"/>
            <a:ext cx="880745" cy="433070"/>
          </a:xfrm>
          <a:prstGeom prst="rect">
            <a:avLst/>
          </a:prstGeom>
          <a:ln/>
        </p:spPr>
      </p:pic>
      <p:pic>
        <p:nvPicPr>
          <p:cNvPr id="31" name="image1.png">
            <a:extLst>
              <a:ext uri="{FF2B5EF4-FFF2-40B4-BE49-F238E27FC236}">
                <a16:creationId xmlns:a16="http://schemas.microsoft.com/office/drawing/2014/main" id="{34A7DAD2-E6B2-4E11-9673-2AC6AC01CA5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058" y="87497"/>
            <a:ext cx="838200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BA43-E2E1-434A-96F2-913395203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1849198"/>
            <a:ext cx="4380684" cy="859015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B3BF2-FCDC-45DF-835F-0C20555D0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49" y="2708212"/>
            <a:ext cx="4175584" cy="1321528"/>
          </a:xfrm>
        </p:spPr>
        <p:txBody>
          <a:bodyPr/>
          <a:lstStyle/>
          <a:p>
            <a:pPr algn="just"/>
            <a:r>
              <a:rPr lang="en-GB" sz="1400" dirty="0">
                <a:solidFill>
                  <a:srgbClr val="000000"/>
                </a:solidFill>
              </a:rPr>
              <a:t>		The recent corona threat has increased the need for a contactless system and also we have to reduce a network latency and network dependency.</a:t>
            </a:r>
            <a:endParaRPr lang="en-IN" sz="1400" dirty="0">
              <a:solidFill>
                <a:srgbClr val="000000"/>
              </a:solidFill>
            </a:endParaRPr>
          </a:p>
          <a:p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70AD8C01-5EF1-40E1-9004-09832C4A47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3904" y="76864"/>
            <a:ext cx="838200" cy="247650"/>
          </a:xfrm>
          <a:prstGeom prst="rect">
            <a:avLst/>
          </a:prstGeom>
        </p:spPr>
      </p:pic>
      <p:pic>
        <p:nvPicPr>
          <p:cNvPr id="5" name="image3.png">
            <a:extLst>
              <a:ext uri="{FF2B5EF4-FFF2-40B4-BE49-F238E27FC236}">
                <a16:creationId xmlns:a16="http://schemas.microsoft.com/office/drawing/2014/main" id="{7EAC87EA-EAA6-43BD-AD31-1AB3AA89B31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3786" y="4598684"/>
            <a:ext cx="880745" cy="4330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7823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>
            <a:spLocks noGrp="1"/>
          </p:cNvSpPr>
          <p:nvPr>
            <p:ph type="ctrTitle"/>
          </p:nvPr>
        </p:nvSpPr>
        <p:spPr>
          <a:xfrm>
            <a:off x="3220674" y="-17117"/>
            <a:ext cx="5384501" cy="5717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Understanding a Problem Statement:</a:t>
            </a:r>
            <a:endParaRPr dirty="0"/>
          </a:p>
        </p:txBody>
      </p:sp>
      <p:grpSp>
        <p:nvGrpSpPr>
          <p:cNvPr id="371" name="Google Shape;371;p16"/>
          <p:cNvGrpSpPr/>
          <p:nvPr/>
        </p:nvGrpSpPr>
        <p:grpSpPr>
          <a:xfrm>
            <a:off x="3104037" y="468450"/>
            <a:ext cx="3051030" cy="4206676"/>
            <a:chOff x="2772462" y="468450"/>
            <a:chExt cx="3051030" cy="4206676"/>
          </a:xfrm>
        </p:grpSpPr>
        <p:cxnSp>
          <p:nvCxnSpPr>
            <p:cNvPr id="372" name="Google Shape;372;p16"/>
            <p:cNvCxnSpPr/>
            <p:nvPr/>
          </p:nvCxnSpPr>
          <p:spPr>
            <a:xfrm>
              <a:off x="4492801" y="411777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3" name="Google Shape;373;p16"/>
            <p:cNvCxnSpPr/>
            <p:nvPr/>
          </p:nvCxnSpPr>
          <p:spPr>
            <a:xfrm>
              <a:off x="3642651" y="308720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4" name="Google Shape;374;p16"/>
            <p:cNvCxnSpPr/>
            <p:nvPr/>
          </p:nvCxnSpPr>
          <p:spPr>
            <a:xfrm>
              <a:off x="4492801" y="206672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5" name="Google Shape;375;p16"/>
            <p:cNvCxnSpPr>
              <a:stCxn id="376" idx="3"/>
            </p:cNvCxnSpPr>
            <p:nvPr/>
          </p:nvCxnSpPr>
          <p:spPr>
            <a:xfrm>
              <a:off x="3642651" y="103615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77" name="Google Shape;377;p16"/>
            <p:cNvSpPr/>
            <p:nvPr/>
          </p:nvSpPr>
          <p:spPr>
            <a:xfrm>
              <a:off x="2772462" y="468450"/>
              <a:ext cx="3051030" cy="4206676"/>
            </a:xfrm>
            <a:custGeom>
              <a:avLst/>
              <a:gdLst/>
              <a:ahLst/>
              <a:cxnLst/>
              <a:rect l="l" t="t" r="r" b="b"/>
              <a:pathLst>
                <a:path w="123536" h="170328" extrusionOk="0">
                  <a:moveTo>
                    <a:pt x="23585" y="1"/>
                  </a:moveTo>
                  <a:cubicBezTo>
                    <a:pt x="10527" y="1"/>
                    <a:pt x="1" y="10552"/>
                    <a:pt x="1" y="23610"/>
                  </a:cubicBezTo>
                  <a:cubicBezTo>
                    <a:pt x="1" y="36642"/>
                    <a:pt x="10527" y="47294"/>
                    <a:pt x="23585" y="47294"/>
                  </a:cubicBezTo>
                  <a:lnTo>
                    <a:pt x="99826" y="47294"/>
                  </a:lnTo>
                  <a:cubicBezTo>
                    <a:pt x="109425" y="47294"/>
                    <a:pt x="117269" y="55038"/>
                    <a:pt x="117269" y="64637"/>
                  </a:cubicBezTo>
                  <a:cubicBezTo>
                    <a:pt x="117269" y="74237"/>
                    <a:pt x="109425" y="81981"/>
                    <a:pt x="99926" y="81981"/>
                  </a:cubicBezTo>
                  <a:lnTo>
                    <a:pt x="23585" y="81981"/>
                  </a:lnTo>
                  <a:cubicBezTo>
                    <a:pt x="10527" y="81981"/>
                    <a:pt x="1" y="92633"/>
                    <a:pt x="1" y="105690"/>
                  </a:cubicBezTo>
                  <a:cubicBezTo>
                    <a:pt x="1" y="118723"/>
                    <a:pt x="10527" y="129274"/>
                    <a:pt x="23585" y="129274"/>
                  </a:cubicBezTo>
                  <a:lnTo>
                    <a:pt x="99826" y="129274"/>
                  </a:lnTo>
                  <a:cubicBezTo>
                    <a:pt x="109425" y="129274"/>
                    <a:pt x="117269" y="137119"/>
                    <a:pt x="117269" y="146718"/>
                  </a:cubicBezTo>
                  <a:cubicBezTo>
                    <a:pt x="117269" y="156317"/>
                    <a:pt x="109425" y="164062"/>
                    <a:pt x="99926" y="164062"/>
                  </a:cubicBezTo>
                  <a:cubicBezTo>
                    <a:pt x="98146" y="164062"/>
                    <a:pt x="96793" y="165515"/>
                    <a:pt x="96793" y="167194"/>
                  </a:cubicBezTo>
                  <a:cubicBezTo>
                    <a:pt x="96793" y="168974"/>
                    <a:pt x="98146" y="170327"/>
                    <a:pt x="99926" y="170327"/>
                  </a:cubicBezTo>
                  <a:cubicBezTo>
                    <a:pt x="112883" y="170327"/>
                    <a:pt x="123535" y="159776"/>
                    <a:pt x="123535" y="146718"/>
                  </a:cubicBezTo>
                  <a:cubicBezTo>
                    <a:pt x="123535" y="133660"/>
                    <a:pt x="112883" y="123009"/>
                    <a:pt x="99826" y="123009"/>
                  </a:cubicBezTo>
                  <a:lnTo>
                    <a:pt x="23585" y="123009"/>
                  </a:lnTo>
                  <a:cubicBezTo>
                    <a:pt x="13986" y="123009"/>
                    <a:pt x="6266" y="115289"/>
                    <a:pt x="6266" y="105690"/>
                  </a:cubicBezTo>
                  <a:cubicBezTo>
                    <a:pt x="6266" y="96066"/>
                    <a:pt x="13986" y="88247"/>
                    <a:pt x="23585" y="88247"/>
                  </a:cubicBezTo>
                  <a:lnTo>
                    <a:pt x="99926" y="88247"/>
                  </a:lnTo>
                  <a:cubicBezTo>
                    <a:pt x="112883" y="88247"/>
                    <a:pt x="123535" y="77695"/>
                    <a:pt x="123535" y="64637"/>
                  </a:cubicBezTo>
                  <a:cubicBezTo>
                    <a:pt x="123535" y="51580"/>
                    <a:pt x="112883" y="41028"/>
                    <a:pt x="99826" y="41028"/>
                  </a:cubicBezTo>
                  <a:lnTo>
                    <a:pt x="23585" y="41028"/>
                  </a:lnTo>
                  <a:cubicBezTo>
                    <a:pt x="13986" y="41028"/>
                    <a:pt x="6266" y="33209"/>
                    <a:pt x="6266" y="23610"/>
                  </a:cubicBezTo>
                  <a:cubicBezTo>
                    <a:pt x="6266" y="13986"/>
                    <a:pt x="13986" y="6266"/>
                    <a:pt x="23585" y="6266"/>
                  </a:cubicBezTo>
                  <a:lnTo>
                    <a:pt x="42181" y="6266"/>
                  </a:lnTo>
                  <a:cubicBezTo>
                    <a:pt x="43961" y="6266"/>
                    <a:pt x="45314" y="4813"/>
                    <a:pt x="45314" y="3133"/>
                  </a:cubicBezTo>
                  <a:cubicBezTo>
                    <a:pt x="45314" y="1354"/>
                    <a:pt x="43961" y="1"/>
                    <a:pt x="4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887250" y="580000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4785602" y="1610567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2887250" y="2628386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4785602" y="3639878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3003800" y="696550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4902150" y="3756437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4902162" y="1727113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3003800" y="2744925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16"/>
          <p:cNvSpPr txBox="1">
            <a:spLocks noGrp="1"/>
          </p:cNvSpPr>
          <p:nvPr>
            <p:ph type="ctrTitle"/>
          </p:nvPr>
        </p:nvSpPr>
        <p:spPr>
          <a:xfrm>
            <a:off x="3375726" y="747250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6" name="Google Shape;386;p16"/>
          <p:cNvSpPr txBox="1">
            <a:spLocks noGrp="1"/>
          </p:cNvSpPr>
          <p:nvPr>
            <p:ph type="ctrTitle"/>
          </p:nvPr>
        </p:nvSpPr>
        <p:spPr>
          <a:xfrm>
            <a:off x="5274076" y="17778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7" name="Google Shape;387;p16"/>
          <p:cNvSpPr txBox="1">
            <a:spLocks noGrp="1"/>
          </p:cNvSpPr>
          <p:nvPr>
            <p:ph type="ctrTitle"/>
          </p:nvPr>
        </p:nvSpPr>
        <p:spPr>
          <a:xfrm>
            <a:off x="3375726" y="27956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8" name="Google Shape;388;p16"/>
          <p:cNvSpPr txBox="1">
            <a:spLocks noGrp="1"/>
          </p:cNvSpPr>
          <p:nvPr>
            <p:ph type="ctrTitle"/>
          </p:nvPr>
        </p:nvSpPr>
        <p:spPr>
          <a:xfrm>
            <a:off x="5274076" y="38071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16"/>
          <p:cNvSpPr txBox="1">
            <a:spLocks noGrp="1"/>
          </p:cNvSpPr>
          <p:nvPr>
            <p:ph type="subTitle" idx="4294967295"/>
          </p:nvPr>
        </p:nvSpPr>
        <p:spPr>
          <a:xfrm>
            <a:off x="4544775" y="747250"/>
            <a:ext cx="169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/>
              <a:t>To develop an edge based biometric system </a:t>
            </a:r>
            <a:endParaRPr sz="1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390" name="Google Shape;390;p16"/>
          <p:cNvSpPr txBox="1">
            <a:spLocks noGrp="1"/>
          </p:cNvSpPr>
          <p:nvPr>
            <p:ph type="subTitle" idx="4294967295"/>
          </p:nvPr>
        </p:nvSpPr>
        <p:spPr>
          <a:xfrm>
            <a:off x="3091715" y="1437150"/>
            <a:ext cx="1692300" cy="738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000" dirty="0"/>
              <a:t>Where the edge computation system caches a slice of appropriate data</a:t>
            </a:r>
            <a:endParaRPr sz="1000" dirty="0"/>
          </a:p>
        </p:txBody>
      </p:sp>
      <p:sp>
        <p:nvSpPr>
          <p:cNvPr id="391" name="Google Shape;391;p16"/>
          <p:cNvSpPr txBox="1">
            <a:spLocks noGrp="1"/>
          </p:cNvSpPr>
          <p:nvPr>
            <p:ph type="subTitle" idx="4294967295"/>
          </p:nvPr>
        </p:nvSpPr>
        <p:spPr>
          <a:xfrm>
            <a:off x="4556989" y="2678452"/>
            <a:ext cx="1988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000" dirty="0"/>
              <a:t>Using a priority based heuristic algorithm </a:t>
            </a:r>
            <a:endParaRPr sz="1000" dirty="0"/>
          </a:p>
        </p:txBody>
      </p:sp>
      <p:sp>
        <p:nvSpPr>
          <p:cNvPr id="392" name="Google Shape;392;p16"/>
          <p:cNvSpPr txBox="1">
            <a:spLocks noGrp="1"/>
          </p:cNvSpPr>
          <p:nvPr>
            <p:ph type="subTitle" idx="4294967295"/>
          </p:nvPr>
        </p:nvSpPr>
        <p:spPr>
          <a:xfrm>
            <a:off x="2450650" y="3826200"/>
            <a:ext cx="2253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And reduce the network latency associated </a:t>
            </a:r>
            <a:endParaRPr sz="1000" dirty="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000" dirty="0"/>
          </a:p>
        </p:txBody>
      </p:sp>
      <p:pic>
        <p:nvPicPr>
          <p:cNvPr id="26" name="image3.png">
            <a:extLst>
              <a:ext uri="{FF2B5EF4-FFF2-40B4-BE49-F238E27FC236}">
                <a16:creationId xmlns:a16="http://schemas.microsoft.com/office/drawing/2014/main" id="{B0EB0653-B828-4971-BCD4-240423BA95A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72000" y="4614685"/>
            <a:ext cx="880745" cy="433070"/>
          </a:xfrm>
          <a:prstGeom prst="rect">
            <a:avLst/>
          </a:prstGeom>
          <a:ln/>
        </p:spPr>
      </p:pic>
      <p:pic>
        <p:nvPicPr>
          <p:cNvPr id="27" name="image1.png">
            <a:extLst>
              <a:ext uri="{FF2B5EF4-FFF2-40B4-BE49-F238E27FC236}">
                <a16:creationId xmlns:a16="http://schemas.microsoft.com/office/drawing/2014/main" id="{1F1402FA-01F9-472F-A516-462B279235B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058" y="87497"/>
            <a:ext cx="838200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8F3C-81EE-46A0-9714-1465474A9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INTRODUCTION </a:t>
            </a:r>
            <a:br>
              <a:rPr lang="en-IN" sz="4000" dirty="0"/>
            </a:br>
            <a:r>
              <a:rPr lang="en-IN" sz="4000" dirty="0"/>
              <a:t>AND</a:t>
            </a:r>
            <a:br>
              <a:rPr lang="en-IN" sz="4000" dirty="0"/>
            </a:br>
            <a:r>
              <a:rPr lang="en-IN" sz="4000" dirty="0"/>
              <a:t>EXAMPLE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473F59A6-E4C4-498C-9E8D-3DA3D6F42E0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172000" y="4614685"/>
            <a:ext cx="880745" cy="4330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5798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1868250" y="2708265"/>
            <a:ext cx="4181676" cy="1576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GB" dirty="0">
                <a:solidFill>
                  <a:srgbClr val="000000"/>
                </a:solidFill>
              </a:rPr>
              <a:t>	We are in a pursuit of automating our day-to-day process and the full potential of biometrics verification process is yet to be utilized as we haven’t completely moved to contactless biometrics verification systems.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6AEA8F26-D0C9-4AE9-A265-D229D3B0550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61375" y="87497"/>
            <a:ext cx="838200" cy="247650"/>
          </a:xfrm>
          <a:prstGeom prst="rect">
            <a:avLst/>
          </a:prstGeom>
        </p:spPr>
      </p:pic>
      <p:pic>
        <p:nvPicPr>
          <p:cNvPr id="5" name="image3.png">
            <a:extLst>
              <a:ext uri="{FF2B5EF4-FFF2-40B4-BE49-F238E27FC236}">
                <a16:creationId xmlns:a16="http://schemas.microsoft.com/office/drawing/2014/main" id="{425DC49D-E402-4D6F-9885-49611A30CF8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33786" y="4598684"/>
            <a:ext cx="880745" cy="43307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2679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Example:</a:t>
            </a:r>
            <a:endParaRPr dirty="0"/>
          </a:p>
        </p:txBody>
      </p:sp>
      <p:cxnSp>
        <p:nvCxnSpPr>
          <p:cNvPr id="398" name="Google Shape;398;p17"/>
          <p:cNvCxnSpPr/>
          <p:nvPr/>
        </p:nvCxnSpPr>
        <p:spPr>
          <a:xfrm>
            <a:off x="3283675" y="22125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17"/>
          <p:cNvSpPr txBox="1">
            <a:spLocks noGrp="1"/>
          </p:cNvSpPr>
          <p:nvPr>
            <p:ph type="ctrTitle"/>
          </p:nvPr>
        </p:nvSpPr>
        <p:spPr>
          <a:xfrm>
            <a:off x="3283676" y="1614950"/>
            <a:ext cx="1962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Our use case:</a:t>
            </a:r>
            <a:endParaRPr sz="1800" dirty="0"/>
          </a:p>
        </p:txBody>
      </p:sp>
      <p:sp>
        <p:nvSpPr>
          <p:cNvPr id="400" name="Google Shape;400;p17"/>
          <p:cNvSpPr txBox="1">
            <a:spLocks noGrp="1"/>
          </p:cNvSpPr>
          <p:nvPr>
            <p:ph type="ctrTitle"/>
          </p:nvPr>
        </p:nvSpPr>
        <p:spPr>
          <a:xfrm>
            <a:off x="3283675" y="2281750"/>
            <a:ext cx="43392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A University is trying to install a biometric verification system </a:t>
            </a:r>
            <a:endParaRPr sz="14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sp>
        <p:nvSpPr>
          <p:cNvPr id="401" name="Google Shape;401;p17"/>
          <p:cNvSpPr txBox="1">
            <a:spLocks noGrp="1"/>
          </p:cNvSpPr>
          <p:nvPr>
            <p:ph type="ctrTitle"/>
          </p:nvPr>
        </p:nvSpPr>
        <p:spPr>
          <a:xfrm>
            <a:off x="3300965" y="2686639"/>
            <a:ext cx="4120561" cy="1988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rtl="0">
              <a:spcBef>
                <a:spcPts val="0"/>
              </a:spcBef>
              <a:spcAft>
                <a:spcPts val="0"/>
              </a:spcAft>
              <a:buClr>
                <a:schemeClr val="accent4">
                  <a:lumMod val="40000"/>
                  <a:lumOff val="60000"/>
                </a:schemeClr>
              </a:buClr>
              <a:buSzPct val="125000"/>
            </a:pPr>
            <a:r>
              <a:rPr lang="en-US" sz="1100" dirty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  <a:cs typeface="Gill Sans MT" panose="020B0502020104020203" pitchFamily="34" charset="0"/>
              </a:rPr>
              <a:t>- Consider c</a:t>
            </a:r>
            <a:r>
              <a:rPr lang="en-US" sz="1100" dirty="0">
                <a:solidFill>
                  <a:srgbClr val="434343"/>
                </a:solidFill>
                <a:effectLst/>
                <a:latin typeface="Roboto Slab" panose="020B0604020202020204" charset="0"/>
                <a:ea typeface="Roboto Slab" panose="020B0604020202020204" charset="0"/>
                <a:cs typeface="Gill Sans MT" panose="020B0502020104020203" pitchFamily="34" charset="0"/>
              </a:rPr>
              <a:t>ampuses (A, B and C)</a:t>
            </a:r>
            <a:br>
              <a:rPr lang="es" sz="1100" dirty="0">
                <a:solidFill>
                  <a:srgbClr val="434343"/>
                </a:solidFill>
                <a:effectLst/>
                <a:latin typeface="Roboto Slab" panose="020B0604020202020204" charset="0"/>
                <a:ea typeface="Roboto Slab" panose="020B0604020202020204" charset="0"/>
                <a:cs typeface="Gill Sans MT" panose="020B0502020104020203" pitchFamily="34" charset="0"/>
                <a:sym typeface="Roboto Slab"/>
              </a:rPr>
            </a:br>
            <a:r>
              <a:rPr lang="en-US" sz="1100" dirty="0">
                <a:latin typeface="Roboto Slab"/>
                <a:ea typeface="Roboto Slab"/>
                <a:cs typeface="Roboto Slab"/>
                <a:sym typeface="Roboto Slab"/>
              </a:rPr>
              <a:t>- Each campus has its repetitive set of students and faculties visiting regularly</a:t>
            </a:r>
            <a:br>
              <a:rPr lang="en-US" sz="1100" dirty="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-US" sz="1100" dirty="0">
                <a:latin typeface="Roboto Slab"/>
                <a:ea typeface="Roboto Slab"/>
                <a:cs typeface="Roboto Slab"/>
                <a:sym typeface="Roboto Slab"/>
              </a:rPr>
              <a:t>- Students and Faculties visiting campus A are frequent visitors for that particular campus and visit the other two campuses on an ad hoc basis</a:t>
            </a:r>
            <a:br>
              <a:rPr lang="en-US" sz="1100" dirty="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-US" sz="1100" dirty="0">
                <a:latin typeface="Roboto Slab"/>
                <a:ea typeface="Roboto Slab"/>
                <a:cs typeface="Roboto Slab"/>
                <a:sym typeface="Roboto Slab"/>
              </a:rPr>
              <a:t>- Our system caches records of frequent visitors on priority basis</a:t>
            </a:r>
            <a:br>
              <a:rPr lang="en-US" sz="1100" dirty="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-US" sz="1100" dirty="0">
                <a:latin typeface="Roboto Slab"/>
                <a:ea typeface="Roboto Slab"/>
                <a:cs typeface="Roboto Slab"/>
                <a:sym typeface="Roboto Slab"/>
              </a:rPr>
              <a:t>- Which removes the dependency on the internet to perform biometrics verification for the frequent individuals</a:t>
            </a:r>
            <a:br>
              <a:rPr lang="en-US" sz="1100" dirty="0">
                <a:latin typeface="Roboto Slab"/>
                <a:ea typeface="Roboto Slab"/>
                <a:cs typeface="Roboto Slab"/>
                <a:sym typeface="Roboto Slab"/>
              </a:rPr>
            </a:br>
            <a:endParaRPr lang="en-IN" sz="11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03" name="Google Shape;403;p17"/>
          <p:cNvGrpSpPr/>
          <p:nvPr/>
        </p:nvGrpSpPr>
        <p:grpSpPr>
          <a:xfrm>
            <a:off x="1526850" y="2080575"/>
            <a:ext cx="980695" cy="982361"/>
            <a:chOff x="917250" y="2080575"/>
            <a:chExt cx="980695" cy="982361"/>
          </a:xfrm>
        </p:grpSpPr>
        <p:grpSp>
          <p:nvGrpSpPr>
            <p:cNvPr id="404" name="Google Shape;404;p17"/>
            <p:cNvGrpSpPr/>
            <p:nvPr/>
          </p:nvGrpSpPr>
          <p:grpSpPr>
            <a:xfrm>
              <a:off x="917250" y="2080575"/>
              <a:ext cx="980695" cy="982361"/>
              <a:chOff x="917250" y="2165250"/>
              <a:chExt cx="980695" cy="982361"/>
            </a:xfrm>
          </p:grpSpPr>
          <p:sp>
            <p:nvSpPr>
              <p:cNvPr id="405" name="Google Shape;405;p17"/>
              <p:cNvSpPr/>
              <p:nvPr/>
            </p:nvSpPr>
            <p:spPr>
              <a:xfrm>
                <a:off x="917250" y="2165250"/>
                <a:ext cx="980695" cy="98236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>
                <a:off x="1037015" y="2285225"/>
                <a:ext cx="741167" cy="742427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" name="Google Shape;407;p17"/>
            <p:cNvGrpSpPr/>
            <p:nvPr/>
          </p:nvGrpSpPr>
          <p:grpSpPr>
            <a:xfrm>
              <a:off x="1232020" y="2401380"/>
              <a:ext cx="351155" cy="340753"/>
              <a:chOff x="-59481900" y="2290800"/>
              <a:chExt cx="319000" cy="309550"/>
            </a:xfrm>
          </p:grpSpPr>
          <p:sp>
            <p:nvSpPr>
              <p:cNvPr id="408" name="Google Shape;408;p17"/>
              <p:cNvSpPr/>
              <p:nvPr/>
            </p:nvSpPr>
            <p:spPr>
              <a:xfrm>
                <a:off x="-59481900" y="2290800"/>
                <a:ext cx="319000" cy="309550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382" extrusionOk="0">
                    <a:moveTo>
                      <a:pt x="6427" y="851"/>
                    </a:moveTo>
                    <a:cubicBezTo>
                      <a:pt x="6900" y="851"/>
                      <a:pt x="7247" y="1197"/>
                      <a:pt x="7247" y="1670"/>
                    </a:cubicBezTo>
                    <a:lnTo>
                      <a:pt x="7247" y="4159"/>
                    </a:lnTo>
                    <a:lnTo>
                      <a:pt x="5608" y="4159"/>
                    </a:lnTo>
                    <a:lnTo>
                      <a:pt x="5608" y="1670"/>
                    </a:lnTo>
                    <a:cubicBezTo>
                      <a:pt x="5608" y="1197"/>
                      <a:pt x="5955" y="851"/>
                      <a:pt x="6427" y="851"/>
                    </a:cubicBezTo>
                    <a:close/>
                    <a:moveTo>
                      <a:pt x="11594" y="3308"/>
                    </a:moveTo>
                    <a:cubicBezTo>
                      <a:pt x="11846" y="3308"/>
                      <a:pt x="12004" y="3529"/>
                      <a:pt x="12004" y="3749"/>
                    </a:cubicBezTo>
                    <a:lnTo>
                      <a:pt x="12004" y="11185"/>
                    </a:lnTo>
                    <a:lnTo>
                      <a:pt x="11941" y="11185"/>
                    </a:lnTo>
                    <a:cubicBezTo>
                      <a:pt x="11941" y="11437"/>
                      <a:pt x="11752" y="11594"/>
                      <a:pt x="11563" y="11594"/>
                    </a:cubicBezTo>
                    <a:lnTo>
                      <a:pt x="1355" y="11594"/>
                    </a:lnTo>
                    <a:cubicBezTo>
                      <a:pt x="1103" y="11594"/>
                      <a:pt x="914" y="11405"/>
                      <a:pt x="914" y="11185"/>
                    </a:cubicBezTo>
                    <a:lnTo>
                      <a:pt x="914" y="3749"/>
                    </a:lnTo>
                    <a:cubicBezTo>
                      <a:pt x="914" y="3529"/>
                      <a:pt x="1103" y="3308"/>
                      <a:pt x="1355" y="3308"/>
                    </a:cubicBezTo>
                    <a:lnTo>
                      <a:pt x="4821" y="3308"/>
                    </a:lnTo>
                    <a:lnTo>
                      <a:pt x="4821" y="4568"/>
                    </a:lnTo>
                    <a:cubicBezTo>
                      <a:pt x="4821" y="4821"/>
                      <a:pt x="5010" y="5010"/>
                      <a:pt x="5199" y="5010"/>
                    </a:cubicBezTo>
                    <a:lnTo>
                      <a:pt x="7688" y="5010"/>
                    </a:lnTo>
                    <a:cubicBezTo>
                      <a:pt x="7940" y="5010"/>
                      <a:pt x="8129" y="4821"/>
                      <a:pt x="8129" y="4568"/>
                    </a:cubicBezTo>
                    <a:lnTo>
                      <a:pt x="8129" y="3308"/>
                    </a:lnTo>
                    <a:close/>
                    <a:moveTo>
                      <a:pt x="6396" y="0"/>
                    </a:moveTo>
                    <a:cubicBezTo>
                      <a:pt x="5482" y="0"/>
                      <a:pt x="4726" y="756"/>
                      <a:pt x="4726" y="1670"/>
                    </a:cubicBezTo>
                    <a:lnTo>
                      <a:pt x="4726" y="2489"/>
                    </a:lnTo>
                    <a:lnTo>
                      <a:pt x="1261" y="2489"/>
                    </a:lnTo>
                    <a:cubicBezTo>
                      <a:pt x="599" y="2489"/>
                      <a:pt x="0" y="3056"/>
                      <a:pt x="0" y="3718"/>
                    </a:cubicBezTo>
                    <a:lnTo>
                      <a:pt x="0" y="11153"/>
                    </a:lnTo>
                    <a:cubicBezTo>
                      <a:pt x="0" y="11815"/>
                      <a:pt x="568" y="12382"/>
                      <a:pt x="1261" y="12382"/>
                    </a:cubicBezTo>
                    <a:lnTo>
                      <a:pt x="11468" y="12382"/>
                    </a:lnTo>
                    <a:cubicBezTo>
                      <a:pt x="12130" y="12382"/>
                      <a:pt x="12697" y="11815"/>
                      <a:pt x="12697" y="11153"/>
                    </a:cubicBezTo>
                    <a:lnTo>
                      <a:pt x="12697" y="3749"/>
                    </a:lnTo>
                    <a:cubicBezTo>
                      <a:pt x="12760" y="3025"/>
                      <a:pt x="12193" y="2489"/>
                      <a:pt x="11500" y="2489"/>
                    </a:cubicBezTo>
                    <a:lnTo>
                      <a:pt x="8034" y="2489"/>
                    </a:lnTo>
                    <a:lnTo>
                      <a:pt x="8034" y="1670"/>
                    </a:lnTo>
                    <a:cubicBezTo>
                      <a:pt x="8034" y="756"/>
                      <a:pt x="7310" y="0"/>
                      <a:pt x="6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7"/>
              <p:cNvSpPr/>
              <p:nvPr/>
            </p:nvSpPr>
            <p:spPr>
              <a:xfrm>
                <a:off x="-59287350" y="2456200"/>
                <a:ext cx="835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851" extrusionOk="0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93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30"/>
                      <a:pt x="3308" y="441"/>
                    </a:cubicBezTo>
                    <a:cubicBezTo>
                      <a:pt x="3340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7"/>
              <p:cNvSpPr/>
              <p:nvPr/>
            </p:nvSpPr>
            <p:spPr>
              <a:xfrm>
                <a:off x="-59287350" y="2497950"/>
                <a:ext cx="835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851" extrusionOk="0">
                    <a:moveTo>
                      <a:pt x="410" y="0"/>
                    </a:moveTo>
                    <a:cubicBezTo>
                      <a:pt x="189" y="0"/>
                      <a:pt x="0" y="189"/>
                      <a:pt x="0" y="441"/>
                    </a:cubicBezTo>
                    <a:cubicBezTo>
                      <a:pt x="0" y="662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62"/>
                      <a:pt x="3308" y="441"/>
                    </a:cubicBezTo>
                    <a:cubicBezTo>
                      <a:pt x="3340" y="189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-59287350" y="2538900"/>
                <a:ext cx="8270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883" extrusionOk="0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62"/>
                      <a:pt x="189" y="882"/>
                      <a:pt x="410" y="882"/>
                    </a:cubicBezTo>
                    <a:lnTo>
                      <a:pt x="2899" y="882"/>
                    </a:lnTo>
                    <a:cubicBezTo>
                      <a:pt x="3151" y="882"/>
                      <a:pt x="3308" y="662"/>
                      <a:pt x="3308" y="441"/>
                    </a:cubicBezTo>
                    <a:cubicBezTo>
                      <a:pt x="3308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-59439375" y="2425425"/>
                <a:ext cx="12525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5010" h="5390" extrusionOk="0">
                    <a:moveTo>
                      <a:pt x="2518" y="855"/>
                    </a:moveTo>
                    <a:cubicBezTo>
                      <a:pt x="2722" y="855"/>
                      <a:pt x="2928" y="925"/>
                      <a:pt x="3088" y="1074"/>
                    </a:cubicBezTo>
                    <a:cubicBezTo>
                      <a:pt x="3277" y="1294"/>
                      <a:pt x="3340" y="1609"/>
                      <a:pt x="3277" y="1924"/>
                    </a:cubicBezTo>
                    <a:cubicBezTo>
                      <a:pt x="3183" y="2176"/>
                      <a:pt x="2994" y="2428"/>
                      <a:pt x="2710" y="2460"/>
                    </a:cubicBezTo>
                    <a:cubicBezTo>
                      <a:pt x="2626" y="2485"/>
                      <a:pt x="2546" y="2497"/>
                      <a:pt x="2469" y="2497"/>
                    </a:cubicBezTo>
                    <a:cubicBezTo>
                      <a:pt x="2260" y="2497"/>
                      <a:pt x="2076" y="2409"/>
                      <a:pt x="1891" y="2271"/>
                    </a:cubicBezTo>
                    <a:cubicBezTo>
                      <a:pt x="1702" y="2019"/>
                      <a:pt x="1607" y="1704"/>
                      <a:pt x="1702" y="1452"/>
                    </a:cubicBezTo>
                    <a:cubicBezTo>
                      <a:pt x="1802" y="1070"/>
                      <a:pt x="2158" y="855"/>
                      <a:pt x="2518" y="855"/>
                    </a:cubicBezTo>
                    <a:close/>
                    <a:moveTo>
                      <a:pt x="2521" y="3342"/>
                    </a:moveTo>
                    <a:cubicBezTo>
                      <a:pt x="3309" y="3342"/>
                      <a:pt x="3939" y="3846"/>
                      <a:pt x="4159" y="4539"/>
                    </a:cubicBezTo>
                    <a:lnTo>
                      <a:pt x="914" y="4539"/>
                    </a:lnTo>
                    <a:cubicBezTo>
                      <a:pt x="1103" y="3846"/>
                      <a:pt x="1733" y="3342"/>
                      <a:pt x="2521" y="3342"/>
                    </a:cubicBezTo>
                    <a:close/>
                    <a:moveTo>
                      <a:pt x="2473" y="0"/>
                    </a:moveTo>
                    <a:cubicBezTo>
                      <a:pt x="1781" y="0"/>
                      <a:pt x="1110" y="436"/>
                      <a:pt x="914" y="1200"/>
                    </a:cubicBezTo>
                    <a:cubicBezTo>
                      <a:pt x="757" y="1798"/>
                      <a:pt x="914" y="2334"/>
                      <a:pt x="1292" y="2775"/>
                    </a:cubicBezTo>
                    <a:cubicBezTo>
                      <a:pt x="568" y="3216"/>
                      <a:pt x="1" y="4004"/>
                      <a:pt x="1" y="4949"/>
                    </a:cubicBezTo>
                    <a:cubicBezTo>
                      <a:pt x="1" y="5169"/>
                      <a:pt x="190" y="5390"/>
                      <a:pt x="410" y="5390"/>
                    </a:cubicBezTo>
                    <a:lnTo>
                      <a:pt x="4537" y="5390"/>
                    </a:lnTo>
                    <a:cubicBezTo>
                      <a:pt x="4758" y="5390"/>
                      <a:pt x="4978" y="5169"/>
                      <a:pt x="4978" y="4949"/>
                    </a:cubicBezTo>
                    <a:cubicBezTo>
                      <a:pt x="5010" y="4035"/>
                      <a:pt x="4506" y="3216"/>
                      <a:pt x="3718" y="2807"/>
                    </a:cubicBezTo>
                    <a:cubicBezTo>
                      <a:pt x="3907" y="2618"/>
                      <a:pt x="4033" y="2397"/>
                      <a:pt x="4096" y="2113"/>
                    </a:cubicBezTo>
                    <a:cubicBezTo>
                      <a:pt x="4254" y="1515"/>
                      <a:pt x="4096" y="916"/>
                      <a:pt x="3655" y="507"/>
                    </a:cubicBezTo>
                    <a:cubicBezTo>
                      <a:pt x="3322" y="161"/>
                      <a:pt x="2894" y="0"/>
                      <a:pt x="24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-59327525" y="2325450"/>
                <a:ext cx="134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7" extrusionOk="0">
                    <a:moveTo>
                      <a:pt x="252" y="1"/>
                    </a:moveTo>
                    <a:cubicBezTo>
                      <a:pt x="95" y="1"/>
                      <a:pt x="0" y="127"/>
                      <a:pt x="0" y="284"/>
                    </a:cubicBezTo>
                    <a:cubicBezTo>
                      <a:pt x="0" y="442"/>
                      <a:pt x="95" y="536"/>
                      <a:pt x="252" y="536"/>
                    </a:cubicBezTo>
                    <a:cubicBezTo>
                      <a:pt x="410" y="536"/>
                      <a:pt x="536" y="442"/>
                      <a:pt x="536" y="284"/>
                    </a:cubicBezTo>
                    <a:cubicBezTo>
                      <a:pt x="536" y="127"/>
                      <a:pt x="410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3" name="image1.png">
            <a:extLst>
              <a:ext uri="{FF2B5EF4-FFF2-40B4-BE49-F238E27FC236}">
                <a16:creationId xmlns:a16="http://schemas.microsoft.com/office/drawing/2014/main" id="{94707894-1D32-4E98-8937-E6F646D58F5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72007" y="87497"/>
            <a:ext cx="838200" cy="247650"/>
          </a:xfrm>
          <a:prstGeom prst="rect">
            <a:avLst/>
          </a:prstGeom>
        </p:spPr>
      </p:pic>
      <p:pic>
        <p:nvPicPr>
          <p:cNvPr id="19" name="image3.png">
            <a:extLst>
              <a:ext uri="{FF2B5EF4-FFF2-40B4-BE49-F238E27FC236}">
                <a16:creationId xmlns:a16="http://schemas.microsoft.com/office/drawing/2014/main" id="{D06C1382-EEB8-4F20-808B-62E98959FCB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33786" y="4598684"/>
            <a:ext cx="880745" cy="433070"/>
          </a:xfrm>
          <a:prstGeom prst="rect">
            <a:avLst/>
          </a:prstGeom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E9E6E1"/>
      </a:dk1>
      <a:lt1>
        <a:srgbClr val="434343"/>
      </a:lt1>
      <a:dk2>
        <a:srgbClr val="352D50"/>
      </a:dk2>
      <a:lt2>
        <a:srgbClr val="ABB2FC"/>
      </a:lt2>
      <a:accent1>
        <a:srgbClr val="FFCC33"/>
      </a:accent1>
      <a:accent2>
        <a:srgbClr val="B4A7D6"/>
      </a:accent2>
      <a:accent3>
        <a:srgbClr val="20124D"/>
      </a:accent3>
      <a:accent4>
        <a:srgbClr val="351C75"/>
      </a:accent4>
      <a:accent5>
        <a:srgbClr val="ECDA20"/>
      </a:accent5>
      <a:accent6>
        <a:srgbClr val="824DDD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1059</Words>
  <Application>Microsoft Office PowerPoint</Application>
  <PresentationFormat>On-screen Show (16:9)</PresentationFormat>
  <Paragraphs>111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Roboto Slab</vt:lpstr>
      <vt:lpstr>Gill Sans MT</vt:lpstr>
      <vt:lpstr>Barlow Condensed Medium</vt:lpstr>
      <vt:lpstr>Arvo</vt:lpstr>
      <vt:lpstr>Arial</vt:lpstr>
      <vt:lpstr>Barlow Condensed</vt:lpstr>
      <vt:lpstr>Times New Roman</vt:lpstr>
      <vt:lpstr>Cambria Math</vt:lpstr>
      <vt:lpstr>Barlow Condensed SemiBold</vt:lpstr>
      <vt:lpstr>Fira Sans Extra Condensed Medium</vt:lpstr>
      <vt:lpstr>My Creative CV by slidesgo</vt:lpstr>
      <vt:lpstr>Biocial (Edge Based Facial Recognition)</vt:lpstr>
      <vt:lpstr>TABLE OF CONTENTS</vt:lpstr>
      <vt:lpstr>ABSTRACT  AND PROBLEM STATEMENT</vt:lpstr>
      <vt:lpstr>Abstract</vt:lpstr>
      <vt:lpstr>Problem Statement</vt:lpstr>
      <vt:lpstr>Understanding a Problem Statement:</vt:lpstr>
      <vt:lpstr>INTRODUCTION  AND EXAMPLE</vt:lpstr>
      <vt:lpstr>Introduction</vt:lpstr>
      <vt:lpstr>Example:</vt:lpstr>
      <vt:lpstr>OUR SOLUTION</vt:lpstr>
      <vt:lpstr>OUR SYSTEM ARCHITECTURE:</vt:lpstr>
      <vt:lpstr>TECHINICAL ARCHITECTURE:</vt:lpstr>
      <vt:lpstr>RECORD POPULATION SERVICE:</vt:lpstr>
      <vt:lpstr>Gini Impurity: </vt:lpstr>
      <vt:lpstr>CALCULATION:</vt:lpstr>
      <vt:lpstr>FORMULA:</vt:lpstr>
      <vt:lpstr>COMPARISION:</vt:lpstr>
      <vt:lpstr>DEMO</vt:lpstr>
      <vt:lpstr>PowerPoint Presentation</vt:lpstr>
      <vt:lpstr>PowerPoint Presentation</vt:lpstr>
      <vt:lpstr>Live Demo</vt:lpstr>
      <vt:lpstr>'156.67.222.175'</vt:lpstr>
      <vt:lpstr>Use Case:  Any place where biometric verification is necessary:    - IT sector  - College campuses  - Immigration border security   System Requirements:  Processor : Intel Core i5-8365U Processor RAM : 8GB DDR4 2400 RAM HDD/SSD : 500GB(HDD)/120 GB (SSD) OS : Microsoft Windows </vt:lpstr>
      <vt:lpstr>RESULT</vt:lpstr>
      <vt:lpstr>REFERENCES:</vt:lpstr>
      <vt:lpstr>THANKS (From Team Biocial)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Biocial</dc:title>
  <dc:creator>SHARAN</dc:creator>
  <cp:lastModifiedBy>Sharan S</cp:lastModifiedBy>
  <cp:revision>41</cp:revision>
  <dcterms:modified xsi:type="dcterms:W3CDTF">2021-03-10T07:33:16Z</dcterms:modified>
</cp:coreProperties>
</file>