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67" r:id="rId6"/>
    <p:sldId id="259" r:id="rId7"/>
    <p:sldId id="270" r:id="rId8"/>
    <p:sldId id="261" r:id="rId9"/>
    <p:sldId id="268" r:id="rId10"/>
    <p:sldId id="264" r:id="rId11"/>
    <p:sldId id="27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C5"/>
    <a:srgbClr val="27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F27FD-F2E6-DC45-B007-E9D2EAAF4503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2709-641C-C047-840B-622E3A2D0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9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That’s in </a:t>
            </a:r>
            <a:r>
              <a:rPr lang="en-GB" dirty="0" err="1" smtClean="0"/>
              <a:t>exomes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dirty="0" err="1" smtClean="0"/>
              <a:t>annovar.openbioinformatics.org</a:t>
            </a:r>
            <a:r>
              <a:rPr lang="en-GB" dirty="0" smtClean="0"/>
              <a:t>/en/latest/user-guide/gene/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9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4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130"/>
            <a:ext cx="8229600" cy="484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94A8-44D6-A24A-B7E3-DD43079A85BD}" type="datetimeFigureOut">
              <a:rPr lang="en-US" smtClean="0"/>
              <a:t>20/07/17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6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800" b="1" kern="1200">
          <a:solidFill>
            <a:srgbClr val="1100C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1100C5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100C5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Annotating and prioritizing SNVs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0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Predicted functional effect – SIFT 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075"/>
            <a:ext cx="8229600" cy="342424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Rational:</a:t>
            </a:r>
          </a:p>
          <a:p>
            <a:pPr lvl="1"/>
            <a:r>
              <a:rPr lang="en-GB" dirty="0"/>
              <a:t>Residues that are conserved completely in the protein family are expected to be important for </a:t>
            </a:r>
            <a:r>
              <a:rPr lang="en-GB" dirty="0" smtClean="0"/>
              <a:t>function</a:t>
            </a:r>
          </a:p>
          <a:p>
            <a:r>
              <a:rPr lang="en-GB" dirty="0" smtClean="0"/>
              <a:t>Give a protein sequence SIFT</a:t>
            </a:r>
          </a:p>
          <a:p>
            <a:pPr lvl="1"/>
            <a:r>
              <a:rPr lang="en-GB" dirty="0" smtClean="0"/>
              <a:t>…searches for closely related protein sequences</a:t>
            </a:r>
          </a:p>
          <a:p>
            <a:pPr lvl="1"/>
            <a:r>
              <a:rPr lang="en-GB" dirty="0" smtClean="0"/>
              <a:t>…performs multiple alignment</a:t>
            </a:r>
          </a:p>
          <a:p>
            <a:pPr lvl="1"/>
            <a:r>
              <a:rPr lang="en-GB" dirty="0" smtClean="0"/>
              <a:t>…calculates normalized probabilities for all possible substitution at each position (SIFT score)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6915"/>
            <a:ext cx="9144000" cy="20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9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Predicted functional effect – </a:t>
            </a:r>
            <a:r>
              <a:rPr lang="en-GB" dirty="0" err="1" smtClean="0"/>
              <a:t>PolyPhen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68" y="1176886"/>
            <a:ext cx="7878474" cy="21543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Prediction </a:t>
            </a:r>
            <a:r>
              <a:rPr lang="en-US" dirty="0"/>
              <a:t>using </a:t>
            </a:r>
            <a:r>
              <a:rPr lang="en-US" dirty="0" smtClean="0"/>
              <a:t>sequence- and structure-based features</a:t>
            </a:r>
          </a:p>
          <a:p>
            <a:r>
              <a:rPr lang="en-GB" dirty="0"/>
              <a:t>Returns probability of a mutation to be </a:t>
            </a:r>
            <a:r>
              <a:rPr lang="en-GB" dirty="0" smtClean="0"/>
              <a:t>deleterious</a:t>
            </a:r>
            <a:endParaRPr lang="en-US" dirty="0" smtClean="0"/>
          </a:p>
          <a:p>
            <a:r>
              <a:rPr lang="en-US" dirty="0" smtClean="0"/>
              <a:t>Uses training set to learn important characteristics of a mutation, e.g.: </a:t>
            </a:r>
          </a:p>
          <a:p>
            <a:pPr lvl="1"/>
            <a:r>
              <a:rPr lang="en-US" dirty="0" smtClean="0"/>
              <a:t>13,032 </a:t>
            </a:r>
            <a:r>
              <a:rPr lang="en-US" dirty="0"/>
              <a:t>human disease-causing mutations from </a:t>
            </a:r>
            <a:r>
              <a:rPr lang="en-US" dirty="0" err="1" smtClean="0"/>
              <a:t>UniProt</a:t>
            </a:r>
            <a:endParaRPr lang="en-US" dirty="0"/>
          </a:p>
          <a:p>
            <a:pPr lvl="1"/>
            <a:r>
              <a:rPr lang="en-US" dirty="0" smtClean="0"/>
              <a:t>8,946 </a:t>
            </a:r>
            <a:r>
              <a:rPr lang="en-US" dirty="0"/>
              <a:t>human </a:t>
            </a:r>
            <a:r>
              <a:rPr lang="en-US" dirty="0" err="1"/>
              <a:t>nsSNPs</a:t>
            </a:r>
            <a:r>
              <a:rPr lang="en-US" dirty="0"/>
              <a:t> without annotated involvement in </a:t>
            </a:r>
            <a:r>
              <a:rPr lang="en-US" dirty="0" smtClean="0"/>
              <a:t>disease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 descr="Screen Shot 2017-07-18 at 11.2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3588886"/>
            <a:ext cx="6245475" cy="30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0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Cohort-Based Prioritization</a:t>
            </a:r>
            <a:endParaRPr lang="en-GB" dirty="0"/>
          </a:p>
        </p:txBody>
      </p:sp>
      <p:pic>
        <p:nvPicPr>
          <p:cNvPr id="6" name="Picture 5" descr="Screen Shot 2017-07-18 at 11.3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542235"/>
            <a:ext cx="8312727" cy="2314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6778" y="5112612"/>
            <a:ext cx="104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Patients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21394" y="5006032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0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do with all the SNVs?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695"/>
            <a:ext cx="8229600" cy="1558925"/>
          </a:xfrm>
        </p:spPr>
        <p:txBody>
          <a:bodyPr/>
          <a:lstStyle/>
          <a:p>
            <a:r>
              <a:rPr lang="en-GB" dirty="0" smtClean="0"/>
              <a:t>So far: making sure the SNVs are biologically relevant difference and not technical artefacts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440613" y="2834685"/>
            <a:ext cx="9779000" cy="3790500"/>
            <a:chOff x="-238125" y="3258000"/>
            <a:chExt cx="9779000" cy="3790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125" y="3258000"/>
              <a:ext cx="7653034" cy="3600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238125" y="6318250"/>
              <a:ext cx="9779000" cy="730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025" y="5740400"/>
              <a:ext cx="768350" cy="730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16750" y="6470650"/>
              <a:ext cx="18891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Lawrence et al. Nature 2013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51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Prioritizing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54216" y="1368288"/>
            <a:ext cx="2160000" cy="14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Does the SNV affect a </a:t>
            </a:r>
            <a:r>
              <a:rPr lang="en-GB" dirty="0" smtClean="0"/>
              <a:t>gene, a transcription factor or </a:t>
            </a:r>
            <a:r>
              <a:rPr lang="en-GB" dirty="0" err="1" smtClean="0"/>
              <a:t>miRNA</a:t>
            </a:r>
            <a:r>
              <a:rPr lang="en-GB" dirty="0" smtClean="0"/>
              <a:t> binding site?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54216" y="4912588"/>
            <a:ext cx="2160000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Is the region containing the SNV evolutionary conserved?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4560" y="1368288"/>
            <a:ext cx="2160000" cy="1440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Does the SNV fall within a region that is highly duplicated in the genome?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74560" y="3161071"/>
            <a:ext cx="2160000" cy="14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does the SNV affect a gene/transcript?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9765" y="1368288"/>
            <a:ext cx="2160000" cy="14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How likely is the SNV to affect protein </a:t>
            </a:r>
            <a:r>
              <a:rPr lang="en-GB" dirty="0"/>
              <a:t>function?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4560" y="4912588"/>
            <a:ext cx="2160000" cy="14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Is the SNV known to be prevalent in a healthy population?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9765" y="4912588"/>
            <a:ext cx="2160000" cy="144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the SNV known in other cancers?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54216" y="3161071"/>
            <a:ext cx="2160000" cy="144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Does the gene affect a known regulatory element, e.g. enhance or promoter?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71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for annotating SNVs/SNPs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many…</a:t>
            </a:r>
          </a:p>
          <a:p>
            <a:r>
              <a:rPr lang="en-GB" dirty="0" smtClean="0"/>
              <a:t>…we will use ANNOVAR:</a:t>
            </a:r>
            <a:endParaRPr lang="en-GB" dirty="0"/>
          </a:p>
        </p:txBody>
      </p:sp>
      <p:pic>
        <p:nvPicPr>
          <p:cNvPr id="6" name="Picture 5" descr="Screen Shot 2017-07-17 at 20.2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893169"/>
            <a:ext cx="8312727" cy="20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Region-based annotation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Annotations of </a:t>
            </a:r>
            <a:r>
              <a:rPr lang="en-US" dirty="0"/>
              <a:t>variants based </a:t>
            </a:r>
            <a:r>
              <a:rPr lang="en-US" dirty="0" smtClean="0"/>
              <a:t>on overlap with </a:t>
            </a:r>
            <a:r>
              <a:rPr lang="en-US" dirty="0"/>
              <a:t>specific genomic </a:t>
            </a:r>
            <a:r>
              <a:rPr lang="en-US" dirty="0" smtClean="0"/>
              <a:t>elements, e.g.:</a:t>
            </a:r>
          </a:p>
          <a:p>
            <a:pPr lvl="1"/>
            <a:r>
              <a:rPr lang="en-US" dirty="0" smtClean="0"/>
              <a:t>Gene regions</a:t>
            </a:r>
          </a:p>
          <a:p>
            <a:pPr lvl="1"/>
            <a:r>
              <a:rPr lang="en-US" dirty="0" smtClean="0"/>
              <a:t>conserved </a:t>
            </a:r>
            <a:r>
              <a:rPr lang="en-US" dirty="0"/>
              <a:t>genomic regions, </a:t>
            </a:r>
            <a:endParaRPr lang="en-US" dirty="0" smtClean="0"/>
          </a:p>
          <a:p>
            <a:pPr lvl="1"/>
            <a:r>
              <a:rPr lang="en-US" dirty="0" smtClean="0"/>
              <a:t>(predicted) </a:t>
            </a:r>
            <a:r>
              <a:rPr lang="en-US" dirty="0"/>
              <a:t>transcription factor binding sites, 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smtClean="0"/>
              <a:t>predicted) </a:t>
            </a:r>
            <a:r>
              <a:rPr lang="en-US" dirty="0"/>
              <a:t>microRNA target sites </a:t>
            </a:r>
            <a:endParaRPr lang="en-US" dirty="0" smtClean="0"/>
          </a:p>
          <a:p>
            <a:r>
              <a:rPr lang="en-US" dirty="0" smtClean="0"/>
              <a:t>Especially </a:t>
            </a:r>
            <a:r>
              <a:rPr lang="en-US" dirty="0"/>
              <a:t>important for whole-genome sequencing </a:t>
            </a:r>
            <a:r>
              <a:rPr lang="en-US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13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Does the SNV affect a gene, a known enhancer, etc.?</a:t>
            </a:r>
            <a:endParaRPr lang="en-GB" dirty="0"/>
          </a:p>
        </p:txBody>
      </p:sp>
      <p:pic>
        <p:nvPicPr>
          <p:cNvPr id="4" name="Picture 3" descr="Screen Shot 2017-07-10 at 16.5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182"/>
            <a:ext cx="9144000" cy="456362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008099" y="2756744"/>
            <a:ext cx="0" cy="360000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8900" y="2756744"/>
            <a:ext cx="0" cy="3600000"/>
          </a:xfrm>
          <a:prstGeom prst="line">
            <a:avLst/>
          </a:prstGeom>
          <a:ln w="38100" cmpd="sng"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91150" y="2756744"/>
            <a:ext cx="0" cy="3600000"/>
          </a:xfrm>
          <a:prstGeom prst="line">
            <a:avLst/>
          </a:prstGeom>
          <a:ln w="38100" cmpd="sng">
            <a:solidFill>
              <a:srgbClr val="27FF0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69410" y="2756744"/>
            <a:ext cx="0" cy="3600000"/>
          </a:xfrm>
          <a:prstGeom prst="line">
            <a:avLst/>
          </a:prstGeom>
          <a:ln w="38100" cmpd="sng">
            <a:solidFill>
              <a:srgbClr val="27FF0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5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Gene-based annotation – </a:t>
            </a:r>
            <a:br>
              <a:rPr lang="en-GB" dirty="0" smtClean="0"/>
            </a:br>
            <a:r>
              <a:rPr lang="en-GB" dirty="0" smtClean="0"/>
              <a:t>distance to gene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9692" y="1148759"/>
            <a:ext cx="7844652" cy="1692733"/>
          </a:xfrm>
        </p:spPr>
        <p:txBody>
          <a:bodyPr>
            <a:normAutofit/>
          </a:bodyPr>
          <a:lstStyle/>
          <a:p>
            <a:r>
              <a:rPr lang="en-US" dirty="0" smtClean="0"/>
              <a:t>Annotate </a:t>
            </a:r>
            <a:r>
              <a:rPr lang="en-US" dirty="0"/>
              <a:t>variants </a:t>
            </a:r>
            <a:r>
              <a:rPr lang="en-US" dirty="0" smtClean="0"/>
              <a:t>to distinguish between </a:t>
            </a:r>
            <a:r>
              <a:rPr lang="en-US" dirty="0" err="1" smtClean="0"/>
              <a:t>intergenic</a:t>
            </a:r>
            <a:r>
              <a:rPr lang="en-US" dirty="0" smtClean="0"/>
              <a:t>, </a:t>
            </a:r>
            <a:r>
              <a:rPr lang="en-US" dirty="0" err="1" smtClean="0"/>
              <a:t>exonic</a:t>
            </a:r>
            <a:r>
              <a:rPr lang="en-US" dirty="0" smtClean="0"/>
              <a:t>, </a:t>
            </a:r>
            <a:r>
              <a:rPr lang="en-US" dirty="0" err="1" smtClean="0"/>
              <a:t>intronic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variants  </a:t>
            </a:r>
          </a:p>
        </p:txBody>
      </p:sp>
      <p:pic>
        <p:nvPicPr>
          <p:cNvPr id="2" name="Picture 1" descr="Screen Shot 2017-07-17 at 20.30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67" y="2304008"/>
            <a:ext cx="4146302" cy="43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Gene-based annotation – </a:t>
            </a:r>
            <a:br>
              <a:rPr lang="en-GB" dirty="0" smtClean="0"/>
            </a:br>
            <a:r>
              <a:rPr lang="en-GB" dirty="0" smtClean="0"/>
              <a:t>effect on coding region</a:t>
            </a:r>
            <a:endParaRPr lang="en-GB" dirty="0"/>
          </a:p>
        </p:txBody>
      </p:sp>
      <p:pic>
        <p:nvPicPr>
          <p:cNvPr id="5" name="Picture 4" descr="Screen Shot 2017-07-17 at 20.3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83" y="1478503"/>
            <a:ext cx="486523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0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GB" dirty="0" smtClean="0"/>
              <a:t>Filter-based annotation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0471" y="1324125"/>
            <a:ext cx="7863058" cy="3258603"/>
          </a:xfrm>
        </p:spPr>
        <p:txBody>
          <a:bodyPr>
            <a:normAutofit/>
          </a:bodyPr>
          <a:lstStyle/>
          <a:p>
            <a:r>
              <a:rPr lang="en-GB" dirty="0" smtClean="0"/>
              <a:t>Identify exact variant (with same start position, end position and alleles) in databases of …</a:t>
            </a:r>
          </a:p>
          <a:p>
            <a:pPr lvl="1"/>
            <a:r>
              <a:rPr lang="en-GB" dirty="0"/>
              <a:t>K</a:t>
            </a:r>
            <a:r>
              <a:rPr lang="en-GB" dirty="0" smtClean="0"/>
              <a:t>nown (disease-related or common) variants</a:t>
            </a:r>
          </a:p>
          <a:p>
            <a:pPr lvl="1"/>
            <a:r>
              <a:rPr lang="en-GB" dirty="0" smtClean="0"/>
              <a:t>Predicted functional effect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4" y="3770807"/>
            <a:ext cx="3877949" cy="810844"/>
          </a:xfrm>
          <a:prstGeom prst="rect">
            <a:avLst/>
          </a:prstGeom>
        </p:spPr>
      </p:pic>
      <p:pic>
        <p:nvPicPr>
          <p:cNvPr id="5" name="Picture 4" descr="Screen Shot 2017-07-17 at 20.57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4" y="4866011"/>
            <a:ext cx="5456116" cy="641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684" y="3770807"/>
            <a:ext cx="3825542" cy="977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892" y="5228676"/>
            <a:ext cx="2407901" cy="8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396</Words>
  <Application>Microsoft Macintosh PowerPoint</Application>
  <PresentationFormat>On-screen Show (4:3)</PresentationFormat>
  <Paragraphs>51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Annotating and prioritizing SNVs</vt:lpstr>
      <vt:lpstr>What to do with all the SNVs?</vt:lpstr>
      <vt:lpstr>Prioritizing</vt:lpstr>
      <vt:lpstr>Tools for annotating SNVs/SNPs</vt:lpstr>
      <vt:lpstr>Region-based annotation</vt:lpstr>
      <vt:lpstr>Does the SNV affect a gene, a known enhancer, etc.?</vt:lpstr>
      <vt:lpstr>Gene-based annotation –  distance to gene</vt:lpstr>
      <vt:lpstr>Gene-based annotation –  effect on coding region</vt:lpstr>
      <vt:lpstr>Filter-based annotation</vt:lpstr>
      <vt:lpstr>Predicted functional effect – SIFT score</vt:lpstr>
      <vt:lpstr>Predicted functional effect – PolyPhen</vt:lpstr>
      <vt:lpstr>Cohort-Based Prioritization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and prioritizing SNVs</dc:title>
  <dc:subject/>
  <dc:creator>Juliane Perner</dc:creator>
  <cp:keywords/>
  <dc:description/>
  <cp:lastModifiedBy>Juliane Perner</cp:lastModifiedBy>
  <cp:revision>119</cp:revision>
  <dcterms:created xsi:type="dcterms:W3CDTF">2017-07-05T13:29:10Z</dcterms:created>
  <dcterms:modified xsi:type="dcterms:W3CDTF">2017-07-20T17:28:02Z</dcterms:modified>
  <cp:category/>
</cp:coreProperties>
</file>