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8" r:id="rId6"/>
    <p:sldId id="283" r:id="rId7"/>
    <p:sldId id="279" r:id="rId8"/>
    <p:sldId id="276" r:id="rId9"/>
    <p:sldId id="280" r:id="rId10"/>
    <p:sldId id="277" r:id="rId11"/>
    <p:sldId id="281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C5"/>
    <a:srgbClr val="27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0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F27FD-F2E6-DC45-B007-E9D2EAAF4503}" type="datetimeFigureOut">
              <a:rPr lang="en-US" smtClean="0"/>
              <a:t>21/07/17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B2709-641C-C047-840B-622E3A2D0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09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Other </a:t>
            </a:r>
            <a:r>
              <a:rPr lang="en-GB" baseline="0" dirty="0" smtClean="0"/>
              <a:t>command line parameters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transcript_function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transcript name rather than gene name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hgvs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(c.122C&gt;T rather than c.C122T)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--separate: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separately print out all functions of a variant in several lines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B2709-641C-C047-840B-622E3A2D04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6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</a:t>
            </a:r>
            <a:r>
              <a:rPr lang="en-GB" baseline="0" dirty="0" smtClean="0"/>
              <a:t> the impact of the command line parameters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transcript_function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transcript name rather than gene name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hgvs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(c.122C&gt;T rather than c.C122T)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--separate: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separately print out all functions of a variant in several lines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B2709-641C-C047-840B-622E3A2D04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</a:t>
            </a:r>
            <a:r>
              <a:rPr lang="en-GB" baseline="0" dirty="0" smtClean="0"/>
              <a:t> the impact of the command line parameters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transcript_function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transcript name rather than gene name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hgvs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(c.122C&gt;T rather than c.C122T)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--separate: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separately print out all functions of a variant in several lines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B2709-641C-C047-840B-622E3A2D04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6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micrornas</a:t>
            </a:r>
            <a:endParaRPr lang="en-GB" dirty="0" smtClean="0"/>
          </a:p>
          <a:p>
            <a:r>
              <a:rPr lang="en-GB" dirty="0" err="1" smtClean="0"/>
              <a:t>phastCons</a:t>
            </a:r>
            <a:r>
              <a:rPr lang="en-GB" dirty="0" smtClean="0"/>
              <a:t> 46-way alignments for</a:t>
            </a:r>
            <a:r>
              <a:rPr lang="en-GB" baseline="0" dirty="0" smtClean="0"/>
              <a:t> evolutionary conserved regions</a:t>
            </a:r>
          </a:p>
          <a:p>
            <a:r>
              <a:rPr lang="en-GB" baseline="0" dirty="0" smtClean="0"/>
              <a:t>Conserved transcription factor binding site in </a:t>
            </a:r>
            <a:r>
              <a:rPr lang="en-GB" dirty="0" smtClean="0"/>
              <a:t>he human/mouse/rat alignment;</a:t>
            </a:r>
            <a:r>
              <a:rPr lang="en-GB" baseline="0" dirty="0" smtClean="0"/>
              <a:t> score based on TRANSFAC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B2709-641C-C047-840B-622E3A2D04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7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Dropped</a:t>
            </a:r>
            <a:r>
              <a:rPr lang="en-GB" baseline="0" dirty="0" smtClean="0"/>
              <a:t> has been found in the database</a:t>
            </a:r>
          </a:p>
          <a:p>
            <a:r>
              <a:rPr lang="en-GB" baseline="0" dirty="0" smtClean="0"/>
              <a:t>Filtered was not found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B2709-641C-C047-840B-622E3A2D04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89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21/07/17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21/07/17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4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21/07/17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6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21/07/17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6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21/07/17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21/07/17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27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21/07/17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2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21/07/17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5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21/07/17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4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21/07/17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94A8-44D6-A24A-B7E3-DD43079A85BD}" type="datetimeFigureOut">
              <a:rPr lang="en-US" smtClean="0"/>
              <a:t>21/07/17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12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6130"/>
            <a:ext cx="8229600" cy="484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94A8-44D6-A24A-B7E3-DD43079A85BD}" type="datetimeFigureOut">
              <a:rPr lang="en-US" smtClean="0"/>
              <a:t>21/07/17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943F-ADB2-2B47-BF2E-9121A8394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6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800" b="1" kern="1200">
          <a:solidFill>
            <a:srgbClr val="1100C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1100C5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1100C5"/>
        </a:buClr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nnovar.openbioinformatics.org/en/latest/user-guide/regio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Annotating and prioritizing SNVs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Practical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04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Filter-based annotation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675"/>
            <a:ext cx="8229600" cy="4840034"/>
          </a:xfrm>
        </p:spPr>
        <p:txBody>
          <a:bodyPr/>
          <a:lstStyle/>
          <a:p>
            <a:r>
              <a:rPr lang="en-GB" dirty="0"/>
              <a:t>Uses same script but we need to </a:t>
            </a:r>
            <a:r>
              <a:rPr lang="en-GB" dirty="0" smtClean="0"/>
              <a:t>change two parameters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Output: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56618" y="2255524"/>
            <a:ext cx="5230764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$ software/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annovar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annotate_variation.pl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smtClean="0">
                <a:solidFill>
                  <a:srgbClr val="1100C5"/>
                </a:solidFill>
              </a:rPr>
              <a:t>-</a:t>
            </a:r>
            <a:r>
              <a:rPr lang="en-GB" sz="2200" dirty="0">
                <a:solidFill>
                  <a:srgbClr val="1100C5"/>
                </a:solidFill>
              </a:rPr>
              <a:t>filter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-build hg19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>
                <a:solidFill>
                  <a:srgbClr val="1100C5"/>
                </a:solidFill>
              </a:rPr>
              <a:t>-</a:t>
            </a:r>
            <a:r>
              <a:rPr lang="en-GB" sz="2200" dirty="0" err="1">
                <a:solidFill>
                  <a:srgbClr val="1100C5"/>
                </a:solidFill>
              </a:rPr>
              <a:t>dbtype</a:t>
            </a:r>
            <a:r>
              <a:rPr lang="en-GB" sz="2200" dirty="0">
                <a:solidFill>
                  <a:srgbClr val="1100C5"/>
                </a:solidFill>
              </a:rPr>
              <a:t> </a:t>
            </a:r>
            <a:r>
              <a:rPr lang="en-GB" sz="2200" dirty="0" err="1" smtClean="0">
                <a:solidFill>
                  <a:srgbClr val="1100C5"/>
                </a:solidFill>
              </a:rPr>
              <a:t>filter_dbname</a:t>
            </a:r>
            <a:r>
              <a:rPr lang="en-GB" sz="2200" dirty="0" smtClean="0">
                <a:solidFill>
                  <a:srgbClr val="1100C5"/>
                </a:solidFill>
              </a:rPr>
              <a:t> \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path_to_your_annovar_file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.avinput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 \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path_to_your_db_folder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Screen Shot 2017-07-21 at 16.02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2" y="5275870"/>
            <a:ext cx="5829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7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</a:t>
            </a:r>
            <a:r>
              <a:rPr lang="en-GB" dirty="0" smtClean="0"/>
              <a:t>w many SNVs would you filter based on </a:t>
            </a:r>
            <a:r>
              <a:rPr lang="en-GB" dirty="0" err="1" smtClean="0"/>
              <a:t>dbSNP</a:t>
            </a:r>
            <a:r>
              <a:rPr lang="en-GB" dirty="0" smtClean="0"/>
              <a:t>?</a:t>
            </a:r>
          </a:p>
          <a:p>
            <a:r>
              <a:rPr lang="en-GB" dirty="0" smtClean="0"/>
              <a:t>How many based on Cosmic?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37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at once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675"/>
            <a:ext cx="8229600" cy="484003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4605" y="1649846"/>
            <a:ext cx="7053386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2400" dirty="0" err="1">
                <a:solidFill>
                  <a:schemeClr val="bg1">
                    <a:lumMod val="50000"/>
                  </a:schemeClr>
                </a:solidFill>
              </a:rPr>
              <a:t>annovar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2400" dirty="0" err="1">
                <a:solidFill>
                  <a:schemeClr val="bg1">
                    <a:lumMod val="50000"/>
                  </a:schemeClr>
                </a:solidFill>
              </a:rPr>
              <a:t>table_annovar.pl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GB" sz="2400" dirty="0" err="1" smtClean="0">
                <a:solidFill>
                  <a:schemeClr val="bg1">
                    <a:lumMod val="50000"/>
                  </a:schemeClr>
                </a:solidFill>
              </a:rPr>
              <a:t>path_to_your_annovar_file.avinput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GB" sz="2400" dirty="0" err="1">
                <a:solidFill>
                  <a:schemeClr val="bg1">
                    <a:lumMod val="50000"/>
                  </a:schemeClr>
                </a:solidFill>
              </a:rPr>
              <a:t>dbtype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1">
                    <a:lumMod val="50000"/>
                  </a:schemeClr>
                </a:solidFill>
              </a:rPr>
              <a:t>region_dbname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buildver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hg19 \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out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path_to_outfile.annovar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\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-remove \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-protocol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refGene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,cytoBand,gwasCatalog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, genomicSuperDups,dgvMerged,snp129,esp6500si_all, cosmic70,nci60,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ljb23_sift \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-operation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g,r,r,r,r,f,f,f,f,f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nastring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NA \</a:t>
            </a:r>
          </a:p>
          <a:p>
            <a:r>
              <a:rPr lang="hu-HU" sz="2400" dirty="0">
                <a:solidFill>
                  <a:schemeClr val="bg1">
                    <a:lumMod val="50000"/>
                  </a:schemeClr>
                </a:solidFill>
              </a:rPr>
              <a:t>        -csvout;</a:t>
            </a:r>
          </a:p>
        </p:txBody>
      </p:sp>
    </p:spTree>
    <p:extLst>
      <p:ext uri="{BB962C8B-B14F-4D97-AF65-F5344CB8AC3E}">
        <p14:creationId xmlns:p14="http://schemas.microsoft.com/office/powerpoint/2010/main" val="10792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Check your folder for </a:t>
            </a:r>
            <a:r>
              <a:rPr lang="en-GB" dirty="0" err="1" smtClean="0"/>
              <a:t>annovar</a:t>
            </a:r>
            <a:r>
              <a:rPr lang="en-GB" dirty="0" smtClean="0"/>
              <a:t>, we will need the following scripts:</a:t>
            </a:r>
          </a:p>
          <a:p>
            <a:pPr lvl="1"/>
            <a:r>
              <a:rPr lang="en-GB" dirty="0" smtClean="0"/>
              <a:t>convert2annovar.pl</a:t>
            </a:r>
          </a:p>
          <a:p>
            <a:pPr lvl="1"/>
            <a:r>
              <a:rPr lang="en-GB" dirty="0" err="1" smtClean="0"/>
              <a:t>annotate_variation.pl</a:t>
            </a:r>
            <a:endParaRPr lang="en-GB" dirty="0" smtClean="0"/>
          </a:p>
          <a:p>
            <a:pPr lvl="1"/>
            <a:r>
              <a:rPr lang="en-GB" dirty="0" err="1" smtClean="0"/>
              <a:t>table_annovar.pl</a:t>
            </a:r>
            <a:endParaRPr lang="en-GB" dirty="0" smtClean="0"/>
          </a:p>
          <a:p>
            <a:r>
              <a:rPr lang="en-GB" dirty="0" smtClean="0"/>
              <a:t>There should be a database folder </a:t>
            </a:r>
            <a:r>
              <a:rPr lang="en-GB" dirty="0" err="1" smtClean="0"/>
              <a:t>humandb</a:t>
            </a:r>
            <a:r>
              <a:rPr lang="en-GB" dirty="0" smtClean="0"/>
              <a:t> that should contain the following databases (Note: these have been downloaded for you with </a:t>
            </a:r>
            <a:r>
              <a:rPr lang="en-GB" dirty="0" err="1" smtClean="0"/>
              <a:t>annovar_commands.sh</a:t>
            </a:r>
            <a:r>
              <a:rPr lang="en-GB" dirty="0" smtClean="0"/>
              <a:t>):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You should have your filtered </a:t>
            </a:r>
            <a:r>
              <a:rPr lang="en-GB" dirty="0" err="1" smtClean="0"/>
              <a:t>vcf</a:t>
            </a:r>
            <a:r>
              <a:rPr lang="en-GB" dirty="0" smtClean="0"/>
              <a:t> file from the mutation caller ready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0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21 at 15.05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4454767"/>
            <a:ext cx="8089900" cy="199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206"/>
            <a:ext cx="8229600" cy="3168637"/>
          </a:xfrm>
          <a:solidFill>
            <a:schemeClr val="bg1"/>
          </a:solidFill>
        </p:spPr>
        <p:txBody>
          <a:bodyPr/>
          <a:lstStyle/>
          <a:p>
            <a:r>
              <a:rPr lang="en-GB" dirty="0" err="1" smtClean="0"/>
              <a:t>Annovar</a:t>
            </a:r>
            <a:r>
              <a:rPr lang="en-GB" dirty="0" smtClean="0"/>
              <a:t> uses their own format for the input files</a:t>
            </a:r>
          </a:p>
          <a:p>
            <a:r>
              <a:rPr lang="en-GB" dirty="0" smtClean="0"/>
              <a:t>Generate this file from the </a:t>
            </a:r>
            <a:r>
              <a:rPr lang="en-GB" dirty="0" err="1" smtClean="0"/>
              <a:t>vcf</a:t>
            </a:r>
            <a:r>
              <a:rPr lang="en-GB" dirty="0" smtClean="0"/>
              <a:t> using: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Output: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56618" y="2410995"/>
            <a:ext cx="5230764" cy="1446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$ software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annovar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/convert2annovar.pl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-format vcf4old 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path_to_your_input.vcf.gz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path_to_your_output.avinput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8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Gene-based annotation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0055"/>
            <a:ext cx="8229600" cy="4840034"/>
          </a:xfrm>
        </p:spPr>
        <p:txBody>
          <a:bodyPr/>
          <a:lstStyle/>
          <a:p>
            <a:r>
              <a:rPr lang="en-GB" dirty="0" err="1" smtClean="0"/>
              <a:t>Annovar</a:t>
            </a:r>
            <a:r>
              <a:rPr lang="en-GB" dirty="0" smtClean="0"/>
              <a:t> performs gene-based annotation as default</a:t>
            </a:r>
          </a:p>
          <a:p>
            <a:r>
              <a:rPr lang="en-GB" dirty="0" smtClean="0"/>
              <a:t>Will generate at once annotation </a:t>
            </a:r>
          </a:p>
          <a:p>
            <a:pPr lvl="1"/>
            <a:r>
              <a:rPr lang="en-GB" dirty="0" smtClean="0"/>
              <a:t>with respect to genes and </a:t>
            </a:r>
          </a:p>
          <a:p>
            <a:pPr lvl="1"/>
            <a:r>
              <a:rPr lang="en-GB" dirty="0" smtClean="0"/>
              <a:t>with respect to functional effect on coding sequence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Output: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54310" y="3055147"/>
            <a:ext cx="5230764" cy="1446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$ software/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annovar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annotate_variation.pl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buildver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hg19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path_to_your_annovar_file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.avinput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 \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path_to_your_db_folder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Screen Shot 2017-07-21 at 15.27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42" y="5078535"/>
            <a:ext cx="5829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8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Gene-based annotation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023"/>
            <a:ext cx="8229600" cy="3316103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 smtClean="0"/>
              <a:t>Output:</a:t>
            </a:r>
          </a:p>
          <a:p>
            <a:pPr lvl="1"/>
            <a:r>
              <a:rPr lang="en-GB" dirty="0" err="1"/>
              <a:t>variant_function</a:t>
            </a:r>
            <a:r>
              <a:rPr lang="en-GB" dirty="0"/>
              <a:t> </a:t>
            </a:r>
            <a:r>
              <a:rPr lang="en-GB" dirty="0" smtClean="0"/>
              <a:t>file: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5" name="Picture 4" descr="Screen Shot 2017-07-21 at 15.26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6546"/>
            <a:ext cx="8312727" cy="15843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412" y="4514200"/>
            <a:ext cx="1113622" cy="709833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Variant regions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6076" y="4488793"/>
            <a:ext cx="1934308" cy="916951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Distant to closest gene or overlapping gene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972" y="4553276"/>
            <a:ext cx="1113622" cy="709833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Variant details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6459826" y="2103561"/>
            <a:ext cx="425916" cy="4473514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Brace 10"/>
          <p:cNvSpPr/>
          <p:nvPr/>
        </p:nvSpPr>
        <p:spPr>
          <a:xfrm rot="16200000">
            <a:off x="2667250" y="3072455"/>
            <a:ext cx="371961" cy="2460623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/>
          <p:cNvSpPr/>
          <p:nvPr/>
        </p:nvSpPr>
        <p:spPr>
          <a:xfrm rot="16200000">
            <a:off x="668243" y="3827049"/>
            <a:ext cx="371962" cy="972588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8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21 at 15.25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6217"/>
            <a:ext cx="12170664" cy="2017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Gene-based annotation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024"/>
            <a:ext cx="8229600" cy="126573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 smtClean="0"/>
              <a:t>Output:</a:t>
            </a:r>
          </a:p>
          <a:p>
            <a:pPr lvl="1"/>
            <a:r>
              <a:rPr lang="en-GB" dirty="0" err="1" smtClean="0"/>
              <a:t>exonic_variant_function</a:t>
            </a:r>
            <a:r>
              <a:rPr lang="en-GB" dirty="0" smtClean="0"/>
              <a:t> </a:t>
            </a:r>
            <a:r>
              <a:rPr lang="en-GB" dirty="0" smtClean="0"/>
              <a:t>file: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95102" y="4944036"/>
            <a:ext cx="910154" cy="891544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Line of input file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0572" y="4977243"/>
            <a:ext cx="1220539" cy="916951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Type of </a:t>
            </a:r>
            <a:r>
              <a:rPr lang="en-GB" dirty="0" err="1" smtClean="0">
                <a:solidFill>
                  <a:srgbClr val="FF0000"/>
                </a:solidFill>
              </a:rPr>
              <a:t>exonic</a:t>
            </a:r>
            <a:r>
              <a:rPr lang="en-GB" dirty="0" smtClean="0">
                <a:solidFill>
                  <a:srgbClr val="FF0000"/>
                </a:solidFill>
              </a:rPr>
              <a:t> variant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1359" y="4997586"/>
            <a:ext cx="1386797" cy="837994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Gene and effect details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4251979" y="3451706"/>
            <a:ext cx="425915" cy="2636896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Brace 10"/>
          <p:cNvSpPr/>
          <p:nvPr/>
        </p:nvSpPr>
        <p:spPr>
          <a:xfrm rot="16200000">
            <a:off x="1790691" y="4264653"/>
            <a:ext cx="436491" cy="1000425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/>
          <p:cNvSpPr/>
          <p:nvPr/>
        </p:nvSpPr>
        <p:spPr>
          <a:xfrm rot="16200000">
            <a:off x="668242" y="4389836"/>
            <a:ext cx="371962" cy="706685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720703" y="5003459"/>
            <a:ext cx="1302031" cy="70005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Variant details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7154768" y="3370436"/>
            <a:ext cx="420046" cy="2793567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2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600" dirty="0" smtClean="0"/>
          </a:p>
          <a:p>
            <a:r>
              <a:rPr lang="en-GB" sz="2600" dirty="0" smtClean="0"/>
              <a:t>Check </a:t>
            </a:r>
            <a:r>
              <a:rPr lang="en-GB" sz="2600" dirty="0"/>
              <a:t>how many variants/what percentage of variants fall in </a:t>
            </a:r>
            <a:r>
              <a:rPr lang="en-GB" sz="2600" dirty="0" err="1"/>
              <a:t>intergenic</a:t>
            </a:r>
            <a:r>
              <a:rPr lang="en-GB" sz="2600" dirty="0"/>
              <a:t> or </a:t>
            </a:r>
            <a:r>
              <a:rPr lang="en-GB" sz="2600" dirty="0" err="1"/>
              <a:t>exonic</a:t>
            </a:r>
            <a:r>
              <a:rPr lang="en-GB" sz="2600" dirty="0"/>
              <a:t> regions?</a:t>
            </a:r>
          </a:p>
          <a:p>
            <a:r>
              <a:rPr lang="en-GB" sz="2600" dirty="0"/>
              <a:t>What is the most common </a:t>
            </a:r>
            <a:r>
              <a:rPr lang="en-GB" sz="2600" dirty="0" err="1"/>
              <a:t>exonic</a:t>
            </a:r>
            <a:r>
              <a:rPr lang="en-GB" sz="2600" dirty="0"/>
              <a:t> variant type?</a:t>
            </a:r>
          </a:p>
          <a:p>
            <a:r>
              <a:rPr lang="en-GB" sz="2600" dirty="0" smtClean="0"/>
              <a:t>Which variants </a:t>
            </a:r>
            <a:r>
              <a:rPr lang="en-GB" sz="2600" dirty="0"/>
              <a:t>affect your favourite gene (e.g. TP53</a:t>
            </a:r>
            <a:r>
              <a:rPr lang="en-GB" sz="2600" dirty="0" smtClean="0"/>
              <a:t>)?</a:t>
            </a:r>
            <a:endParaRPr lang="en-GB" sz="2600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8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Region-based annotation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158"/>
            <a:ext cx="8229600" cy="546848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Uses same script but we need to set two more parameters: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Options for region databases, are for example:</a:t>
            </a:r>
          </a:p>
          <a:p>
            <a:pPr lvl="1"/>
            <a:r>
              <a:rPr lang="en-GB" dirty="0" err="1"/>
              <a:t>c</a:t>
            </a:r>
            <a:r>
              <a:rPr lang="en-GB" dirty="0" err="1" smtClean="0"/>
              <a:t>ytoband</a:t>
            </a:r>
            <a:r>
              <a:rPr lang="en-GB" dirty="0" smtClean="0"/>
              <a:t>, </a:t>
            </a:r>
            <a:r>
              <a:rPr lang="en-GB" dirty="0" err="1" smtClean="0"/>
              <a:t>wgRna</a:t>
            </a:r>
            <a:r>
              <a:rPr lang="en-GB" dirty="0" smtClean="0"/>
              <a:t>, phastConsElements46way, </a:t>
            </a:r>
            <a:r>
              <a:rPr lang="en-GB" dirty="0" err="1" smtClean="0"/>
              <a:t>tfbsConsSites</a:t>
            </a:r>
            <a:r>
              <a:rPr lang="en-GB" dirty="0" smtClean="0"/>
              <a:t>, </a:t>
            </a:r>
            <a:r>
              <a:rPr lang="en-GB" dirty="0" err="1" smtClean="0"/>
              <a:t>gwasCatalog</a:t>
            </a:r>
            <a:r>
              <a:rPr lang="en-GB" dirty="0" smtClean="0"/>
              <a:t>, </a:t>
            </a:r>
            <a:r>
              <a:rPr lang="en-GB" dirty="0" err="1" smtClean="0"/>
              <a:t>genomicSuperDups</a:t>
            </a:r>
            <a:endParaRPr lang="en-GB" dirty="0" smtClean="0"/>
          </a:p>
          <a:p>
            <a:pPr lvl="1"/>
            <a:r>
              <a:rPr lang="en-GB" dirty="0" smtClean="0"/>
              <a:t>See also</a:t>
            </a:r>
            <a:r>
              <a:rPr lang="en-GB" dirty="0"/>
              <a:t>: </a:t>
            </a:r>
            <a:r>
              <a:rPr lang="en-GB" sz="2200" dirty="0">
                <a:hlinkClick r:id="rId3"/>
              </a:rPr>
              <a:t>http://annovar.openbioinformatics.org/en/latest/user-guide/</a:t>
            </a:r>
            <a:r>
              <a:rPr lang="en-GB" sz="2200" dirty="0" smtClean="0">
                <a:hlinkClick r:id="rId3"/>
              </a:rPr>
              <a:t>region/</a:t>
            </a:r>
            <a:r>
              <a:rPr lang="en-GB" sz="2200" dirty="0" smtClean="0"/>
              <a:t> </a:t>
            </a:r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956618" y="2190112"/>
            <a:ext cx="5230764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$ software/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annovar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annotate_variation.pl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>
                <a:solidFill>
                  <a:srgbClr val="1100C5"/>
                </a:solidFill>
              </a:rPr>
              <a:t>-</a:t>
            </a:r>
            <a:r>
              <a:rPr lang="en-GB" sz="2200" dirty="0" err="1">
                <a:solidFill>
                  <a:srgbClr val="1100C5"/>
                </a:solidFill>
              </a:rPr>
              <a:t>regionanno</a:t>
            </a:r>
            <a:r>
              <a:rPr lang="en-GB" sz="2200" dirty="0">
                <a:solidFill>
                  <a:srgbClr val="1100C5"/>
                </a:solidFill>
              </a:rPr>
              <a:t>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-build hg19 \</a:t>
            </a: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>
                <a:solidFill>
                  <a:srgbClr val="1100C5"/>
                </a:solidFill>
              </a:rPr>
              <a:t>-</a:t>
            </a:r>
            <a:r>
              <a:rPr lang="en-GB" sz="2200" dirty="0" err="1">
                <a:solidFill>
                  <a:srgbClr val="1100C5"/>
                </a:solidFill>
              </a:rPr>
              <a:t>dbtype</a:t>
            </a:r>
            <a:r>
              <a:rPr lang="en-GB" sz="2200" dirty="0">
                <a:solidFill>
                  <a:srgbClr val="1100C5"/>
                </a:solidFill>
              </a:rPr>
              <a:t> </a:t>
            </a:r>
            <a:r>
              <a:rPr lang="en-GB" sz="2200" dirty="0" err="1" smtClean="0">
                <a:solidFill>
                  <a:srgbClr val="1100C5"/>
                </a:solidFill>
              </a:rPr>
              <a:t>region_dbname</a:t>
            </a:r>
            <a:r>
              <a:rPr lang="en-GB" sz="2200" dirty="0" smtClean="0">
                <a:solidFill>
                  <a:srgbClr val="1100C5"/>
                </a:solidFill>
              </a:rPr>
              <a:t> \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path_to_your_annovar_file</a:t>
            </a:r>
            <a:r>
              <a:rPr lang="en-GB" sz="2200" dirty="0" err="1">
                <a:solidFill>
                  <a:schemeClr val="bg1">
                    <a:lumMod val="50000"/>
                  </a:schemeClr>
                </a:solidFill>
              </a:rPr>
              <a:t>.avinput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 \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bg1">
                    <a:lumMod val="50000"/>
                  </a:schemeClr>
                </a:solidFill>
              </a:rPr>
              <a:t>path_to_your_db_folder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9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there a transcription factor whose binding sites are often hit by mutations?</a:t>
            </a:r>
          </a:p>
          <a:p>
            <a:r>
              <a:rPr lang="en-GB" dirty="0" smtClean="0"/>
              <a:t>Has any of the variants been found </a:t>
            </a:r>
            <a:r>
              <a:rPr lang="en-GB" dirty="0" smtClean="0"/>
              <a:t>as being associated with the cancer?</a:t>
            </a:r>
          </a:p>
          <a:p>
            <a:r>
              <a:rPr lang="en-GB" dirty="0" smtClean="0"/>
              <a:t>How many variant should we treat we caution because they fall into segmental duplications?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59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557</Words>
  <Application>Microsoft Macintosh PowerPoint</Application>
  <PresentationFormat>On-screen Show (4:3)</PresentationFormat>
  <Paragraphs>120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Annotating and prioritizing SNVs</vt:lpstr>
      <vt:lpstr>Pre-requisites</vt:lpstr>
      <vt:lpstr>Preparation</vt:lpstr>
      <vt:lpstr>Gene-based annotation</vt:lpstr>
      <vt:lpstr>Gene-based annotation</vt:lpstr>
      <vt:lpstr>Gene-based annotation</vt:lpstr>
      <vt:lpstr>Exercises</vt:lpstr>
      <vt:lpstr>Region-based annotation</vt:lpstr>
      <vt:lpstr>Exercises</vt:lpstr>
      <vt:lpstr>Filter-based annotation</vt:lpstr>
      <vt:lpstr>Exercises</vt:lpstr>
      <vt:lpstr>All at once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and prioritizing SNVs</dc:title>
  <dc:subject/>
  <dc:creator>Juliane Perner</dc:creator>
  <cp:keywords/>
  <dc:description/>
  <cp:lastModifiedBy>Juliane Perner</cp:lastModifiedBy>
  <cp:revision>144</cp:revision>
  <dcterms:created xsi:type="dcterms:W3CDTF">2017-07-05T13:29:10Z</dcterms:created>
  <dcterms:modified xsi:type="dcterms:W3CDTF">2017-07-21T15:10:45Z</dcterms:modified>
  <cp:category/>
</cp:coreProperties>
</file>