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24" r:id="rId4"/>
    <p:sldId id="325" r:id="rId5"/>
    <p:sldId id="257" r:id="rId6"/>
    <p:sldId id="350" r:id="rId7"/>
    <p:sldId id="349" r:id="rId8"/>
    <p:sldId id="357" r:id="rId9"/>
    <p:sldId id="351" r:id="rId10"/>
    <p:sldId id="359" r:id="rId11"/>
    <p:sldId id="358" r:id="rId12"/>
    <p:sldId id="361" r:id="rId13"/>
    <p:sldId id="360" r:id="rId14"/>
    <p:sldId id="362" r:id="rId15"/>
    <p:sldId id="352" r:id="rId16"/>
    <p:sldId id="364" r:id="rId17"/>
    <p:sldId id="365" r:id="rId18"/>
    <p:sldId id="3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1A728"/>
    <a:srgbClr val="8AC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6" autoAdjust="0"/>
    <p:restoredTop sz="96860"/>
  </p:normalViewPr>
  <p:slideViewPr>
    <p:cSldViewPr snapToGrid="0" snapToObjects="1">
      <p:cViewPr varScale="1">
        <p:scale>
          <a:sx n="150" d="100"/>
          <a:sy n="150" d="100"/>
        </p:scale>
        <p:origin x="4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Image courtesy of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087F431-96F2-5C45-AB86-0108780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4494E-AEE8-4249-B9E7-3001EFB60628}" type="datetime1">
              <a:rPr lang="en-US" smtClean="0"/>
              <a:t>8/5/20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B425DA-7B00-894A-BB7B-3684D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E96568-D33D-1A43-A908-5D006BCC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CC4FB-8D41-3B4D-8E07-DC97EDCC28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C921B0-4180-3944-8761-867620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278"/>
            <a:ext cx="8229600" cy="682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501-F139-4F46-AA0E-7922050862A6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4BE0-6040-0546-A6A9-D86D64066F6F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35A-A9F2-1A47-895C-BF129996287C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76FE-CD0B-B349-823B-279359543214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EFE-52E4-3749-80E0-C8C335780E0E}" type="datetime1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117D-F452-474E-BAA7-11774850649E}" type="datetime1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A690-4C3F-4B42-B8C1-F08C2F246B66}" type="datetime1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3A-2E1D-194C-ACF6-BDA0DA51EF2D}" type="datetime1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6CD89-0100-024B-906E-D05A5A35377A}" type="datetime1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80E7-2899-EC42-9278-CCA06E4B4348}" type="datetime1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565898-C8F4-E148-A4C5-6D4AB9312921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s://sbolcanva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03" y="1114337"/>
            <a:ext cx="4385790" cy="17829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9891" y="2784665"/>
            <a:ext cx="6251137" cy="820423"/>
          </a:xfrm>
        </p:spPr>
        <p:txBody>
          <a:bodyPr>
            <a:normAutofit fontScale="25000" lnSpcReduction="20000"/>
          </a:bodyPr>
          <a:lstStyle/>
          <a:p>
            <a:pPr algn="l" fontAlgn="base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Thomas </a:t>
            </a:r>
            <a:r>
              <a:rPr lang="en-US" sz="1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Gorochowski</a:t>
            </a:r>
            <a:endParaRPr lang="en-US" sz="1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/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Biocompute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Lab, University of Bristol,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chofski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014"/>
            <a:ext cx="8229600" cy="1283137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8ACA30"/>
                </a:solidFill>
              </a:rPr>
              <a:t>SBOL Visual: </a:t>
            </a:r>
            <a:br>
              <a:rPr lang="en-US" sz="3600" b="1" dirty="0">
                <a:solidFill>
                  <a:srgbClr val="8ACA30"/>
                </a:solidFill>
              </a:rPr>
            </a:br>
            <a:r>
              <a:rPr lang="en-US" sz="3600" b="1" dirty="0">
                <a:solidFill>
                  <a:srgbClr val="8ACA30"/>
                </a:solidFill>
              </a:rPr>
              <a:t>Diagrams for Synthetic Biology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10F25-B585-9D42-A0E9-575B192D3779}"/>
              </a:ext>
            </a:extLst>
          </p:cNvPr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document does not contain technology or technical data controlled under either U.S. International Traffic in Arms Regulation or U.S. Export Administration Regulations.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1F46E-35A2-B445-90E7-A3297E81E85D}"/>
              </a:ext>
            </a:extLst>
          </p:cNvPr>
          <p:cNvSpPr txBox="1"/>
          <p:nvPr/>
        </p:nvSpPr>
        <p:spPr>
          <a:xfrm>
            <a:off x="4073237" y="6519446"/>
            <a:ext cx="512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Jake Beal for providing an initial set of these slides</a:t>
            </a:r>
          </a:p>
        </p:txBody>
      </p:sp>
      <p:pic>
        <p:nvPicPr>
          <p:cNvPr id="13" name="Picture 1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C3A5DC7-BDA9-B44F-8F1E-A04C7554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2" y="3634324"/>
            <a:ext cx="1192077" cy="128313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8BE8AEC-2808-9F4A-9886-970DEB0083E3}"/>
              </a:ext>
            </a:extLst>
          </p:cNvPr>
          <p:cNvSpPr txBox="1">
            <a:spLocks/>
          </p:cNvSpPr>
          <p:nvPr/>
        </p:nvSpPr>
        <p:spPr bwMode="auto">
          <a:xfrm>
            <a:off x="221672" y="5837020"/>
            <a:ext cx="8700655" cy="6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sz="8000" i="1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 International Workshop of Bio-Design Automation (IWBDA)</a:t>
            </a:r>
          </a:p>
          <a:p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8000" i="1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 August 2020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4EF762-94DD-A64E-B018-5DBAB56C4CBC}"/>
              </a:ext>
            </a:extLst>
          </p:cNvPr>
          <p:cNvSpPr txBox="1">
            <a:spLocks/>
          </p:cNvSpPr>
          <p:nvPr/>
        </p:nvSpPr>
        <p:spPr bwMode="auto">
          <a:xfrm>
            <a:off x="2119891" y="3963863"/>
            <a:ext cx="5580974" cy="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James Scott-Brown</a:t>
            </a:r>
          </a:p>
          <a:p>
            <a:pPr algn="l"/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Oxford,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jamesscottbrown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3FB4637-C8B5-F944-AD3A-A80738C60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42" y="2487237"/>
            <a:ext cx="1192076" cy="12165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0868EC-DE85-2C4F-B66E-3884915C54C5}"/>
              </a:ext>
            </a:extLst>
          </p:cNvPr>
          <p:cNvGrpSpPr/>
          <p:nvPr/>
        </p:nvGrpSpPr>
        <p:grpSpPr>
          <a:xfrm>
            <a:off x="905770" y="5048932"/>
            <a:ext cx="7332457" cy="584775"/>
            <a:chOff x="734602" y="5067061"/>
            <a:chExt cx="7332457" cy="58477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41AF718-531F-5445-B7BD-C7755EF559C6}"/>
                </a:ext>
              </a:extLst>
            </p:cNvPr>
            <p:cNvSpPr/>
            <p:nvPr/>
          </p:nvSpPr>
          <p:spPr>
            <a:xfrm>
              <a:off x="734602" y="5067061"/>
              <a:ext cx="7332457" cy="58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FB1C52-84FF-654E-AFDF-8E4CB9494059}"/>
                </a:ext>
              </a:extLst>
            </p:cNvPr>
            <p:cNvSpPr/>
            <p:nvPr/>
          </p:nvSpPr>
          <p:spPr>
            <a:xfrm>
              <a:off x="734602" y="5067061"/>
              <a:ext cx="73324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Slides and code: </a:t>
              </a:r>
              <a:r>
                <a:rPr lang="en-GB" sz="3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</a:t>
              </a:r>
              <a:r>
                <a:rPr lang="en-GB" sz="32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bit.ly</a:t>
              </a:r>
              <a:r>
                <a:rPr lang="en-GB" sz="3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/33v9Q5i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5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" y="1319777"/>
            <a:ext cx="863735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1296754"/>
            <a:ext cx="8966962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43"/>
            <a:ext cx="9144000" cy="5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1A728"/>
                </a:solidFill>
                <a:latin typeface="Courier"/>
                <a:cs typeface="Courier"/>
              </a:rPr>
              <a:t>http://</a:t>
            </a:r>
            <a:r>
              <a:rPr lang="en-US" b="1" dirty="0" err="1">
                <a:solidFill>
                  <a:srgbClr val="61A728"/>
                </a:solidFill>
                <a:latin typeface="Courier"/>
                <a:cs typeface="Courier"/>
              </a:rPr>
              <a:t>sbolstandard.org</a:t>
            </a:r>
            <a:endParaRPr lang="en-US" b="1" dirty="0">
              <a:solidFill>
                <a:srgbClr val="61A728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 dirty="0"/>
              <a:t>Use the symbols in your papers &amp; talks</a:t>
            </a:r>
          </a:p>
          <a:p>
            <a:r>
              <a:rPr lang="en-US" dirty="0"/>
              <a:t>Contribute opinions, use cases, new symbols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272439" cy="33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900847-96C1-AB45-BC88-4D77E0B6965F}"/>
              </a:ext>
            </a:extLst>
          </p:cNvPr>
          <p:cNvSpPr txBox="1">
            <a:spLocks/>
          </p:cNvSpPr>
          <p:nvPr/>
        </p:nvSpPr>
        <p:spPr>
          <a:xfrm>
            <a:off x="150829" y="1166569"/>
            <a:ext cx="8842342" cy="5313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1A728"/>
                </a:solidFill>
              </a:rPr>
              <a:t>Alignment with SBOL3 data model</a:t>
            </a:r>
            <a:endParaRPr lang="en-US" dirty="0"/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Expand to other synthetic biology domains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RNA parts and devices</a:t>
            </a:r>
          </a:p>
          <a:p>
            <a:pPr lvl="1"/>
            <a:r>
              <a:rPr lang="en-US" dirty="0"/>
              <a:t>Protein design language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Machine readable geometry &amp; customizations</a:t>
            </a:r>
            <a:endParaRPr lang="en-US" sz="2400" dirty="0"/>
          </a:p>
          <a:p>
            <a:pPr lvl="1"/>
            <a:r>
              <a:rPr lang="en-US" dirty="0"/>
              <a:t>Formalize allowable changes in the shape of symbols</a:t>
            </a:r>
          </a:p>
          <a:p>
            <a:pPr lvl="1"/>
            <a:r>
              <a:rPr lang="en-US" dirty="0"/>
              <a:t>Integration of parametric SVG 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21FCDE-F679-244B-AA8D-3F4C811AEB7D}"/>
              </a:ext>
            </a:extLst>
          </p:cNvPr>
          <p:cNvSpPr/>
          <p:nvPr/>
        </p:nvSpPr>
        <p:spPr>
          <a:xfrm>
            <a:off x="3183955" y="5083423"/>
            <a:ext cx="5051416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244" h="845765">
                <a:moveTo>
                  <a:pt x="891" y="0"/>
                </a:moveTo>
                <a:lnTo>
                  <a:pt x="1465550" y="0"/>
                </a:lnTo>
                <a:lnTo>
                  <a:pt x="1878244" y="412694"/>
                </a:lnTo>
                <a:lnTo>
                  <a:pt x="1474534" y="837376"/>
                </a:lnTo>
                <a:lnTo>
                  <a:pt x="0" y="845765"/>
                </a:lnTo>
                <a:lnTo>
                  <a:pt x="8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3219D9-4B9D-F644-B759-D24545FDAA2F}"/>
              </a:ext>
            </a:extLst>
          </p:cNvPr>
          <p:cNvSpPr/>
          <p:nvPr/>
        </p:nvSpPr>
        <p:spPr>
          <a:xfrm>
            <a:off x="3191757" y="5887743"/>
            <a:ext cx="5043613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  <a:gd name="connsiteX0" fmla="*/ 0 w 6101881"/>
              <a:gd name="connsiteY0" fmla="*/ 20769 h 845765"/>
              <a:gd name="connsiteX1" fmla="*/ 5689187 w 6101881"/>
              <a:gd name="connsiteY1" fmla="*/ 0 h 845765"/>
              <a:gd name="connsiteX2" fmla="*/ 6101881 w 6101881"/>
              <a:gd name="connsiteY2" fmla="*/ 412694 h 845765"/>
              <a:gd name="connsiteX3" fmla="*/ 5698171 w 6101881"/>
              <a:gd name="connsiteY3" fmla="*/ 837376 h 845765"/>
              <a:gd name="connsiteX4" fmla="*/ 4223637 w 6101881"/>
              <a:gd name="connsiteY4" fmla="*/ 845765 h 845765"/>
              <a:gd name="connsiteX5" fmla="*/ 0 w 6101881"/>
              <a:gd name="connsiteY5" fmla="*/ 20769 h 845765"/>
              <a:gd name="connsiteX0" fmla="*/ 889 w 6102770"/>
              <a:gd name="connsiteY0" fmla="*/ 20769 h 845765"/>
              <a:gd name="connsiteX1" fmla="*/ 5690076 w 6102770"/>
              <a:gd name="connsiteY1" fmla="*/ 0 h 845765"/>
              <a:gd name="connsiteX2" fmla="*/ 6102770 w 6102770"/>
              <a:gd name="connsiteY2" fmla="*/ 412694 h 845765"/>
              <a:gd name="connsiteX3" fmla="*/ 5699060 w 6102770"/>
              <a:gd name="connsiteY3" fmla="*/ 837376 h 845765"/>
              <a:gd name="connsiteX4" fmla="*/ 0 w 6102770"/>
              <a:gd name="connsiteY4" fmla="*/ 845765 h 845765"/>
              <a:gd name="connsiteX5" fmla="*/ 889 w 6102770"/>
              <a:gd name="connsiteY5" fmla="*/ 20769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2770" h="845765">
                <a:moveTo>
                  <a:pt x="889" y="20769"/>
                </a:moveTo>
                <a:lnTo>
                  <a:pt x="5690076" y="0"/>
                </a:lnTo>
                <a:lnTo>
                  <a:pt x="6102770" y="412694"/>
                </a:lnTo>
                <a:lnTo>
                  <a:pt x="5699060" y="837376"/>
                </a:lnTo>
                <a:lnTo>
                  <a:pt x="0" y="845765"/>
                </a:lnTo>
                <a:cubicBezTo>
                  <a:pt x="296" y="570766"/>
                  <a:pt x="593" y="295768"/>
                  <a:pt x="889" y="207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239934-12F4-EF4E-98B4-FE3CFE65E4BA}"/>
              </a:ext>
            </a:extLst>
          </p:cNvPr>
          <p:cNvGrpSpPr/>
          <p:nvPr/>
        </p:nvGrpSpPr>
        <p:grpSpPr>
          <a:xfrm>
            <a:off x="8385141" y="5199276"/>
            <a:ext cx="332509" cy="332509"/>
            <a:chOff x="8575964" y="2064327"/>
            <a:chExt cx="332509" cy="33250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AD143D-D650-934A-9308-BCC2A2895342}"/>
                </a:ext>
              </a:extLst>
            </p:cNvPr>
            <p:cNvCxnSpPr/>
            <p:nvPr/>
          </p:nvCxnSpPr>
          <p:spPr>
            <a:xfrm>
              <a:off x="8575964" y="2064327"/>
              <a:ext cx="332509" cy="332509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BE8042-0DB2-3249-AB43-E3416FA8E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64" y="2064327"/>
              <a:ext cx="332509" cy="332509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0CD2E-FFC6-224C-9400-CE57AA7918A7}"/>
              </a:ext>
            </a:extLst>
          </p:cNvPr>
          <p:cNvGrpSpPr/>
          <p:nvPr/>
        </p:nvGrpSpPr>
        <p:grpSpPr>
          <a:xfrm>
            <a:off x="8370501" y="5993659"/>
            <a:ext cx="483338" cy="332509"/>
            <a:chOff x="8993171" y="2245663"/>
            <a:chExt cx="483338" cy="332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FF2C59-1EF9-BE48-B251-28028ACE8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000" y="2245663"/>
              <a:ext cx="332509" cy="332509"/>
            </a:xfrm>
            <a:prstGeom prst="line">
              <a:avLst/>
            </a:prstGeom>
            <a:ln w="63500">
              <a:solidFill>
                <a:srgbClr val="61A7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2B4E92-F065-6048-90AC-08648CDCD05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171" y="2397277"/>
              <a:ext cx="180895" cy="180895"/>
            </a:xfrm>
            <a:prstGeom prst="line">
              <a:avLst/>
            </a:prstGeom>
            <a:ln w="63500">
              <a:solidFill>
                <a:srgbClr val="61A7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D6FCFE9-3E64-BA46-BB42-74E135111A73}"/>
              </a:ext>
            </a:extLst>
          </p:cNvPr>
          <p:cNvSpPr/>
          <p:nvPr/>
        </p:nvSpPr>
        <p:spPr>
          <a:xfrm>
            <a:off x="1801090" y="5459827"/>
            <a:ext cx="1331649" cy="645036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8F603AE-C54F-1641-8AF5-D279CA3A1B1E}"/>
              </a:ext>
            </a:extLst>
          </p:cNvPr>
          <p:cNvSpPr/>
          <p:nvPr/>
        </p:nvSpPr>
        <p:spPr>
          <a:xfrm>
            <a:off x="401779" y="5500237"/>
            <a:ext cx="1552268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244" h="845765">
                <a:moveTo>
                  <a:pt x="891" y="0"/>
                </a:moveTo>
                <a:lnTo>
                  <a:pt x="1465550" y="0"/>
                </a:lnTo>
                <a:lnTo>
                  <a:pt x="1878244" y="412694"/>
                </a:lnTo>
                <a:lnTo>
                  <a:pt x="1474534" y="837376"/>
                </a:lnTo>
                <a:lnTo>
                  <a:pt x="0" y="845765"/>
                </a:lnTo>
                <a:lnTo>
                  <a:pt x="8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12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5BC16-4B85-7D48-9D07-11FD9C94E11E}"/>
              </a:ext>
            </a:extLst>
          </p:cNvPr>
          <p:cNvSpPr/>
          <p:nvPr/>
        </p:nvSpPr>
        <p:spPr>
          <a:xfrm>
            <a:off x="871307" y="2659559"/>
            <a:ext cx="7401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Parametric SVG for </a:t>
            </a:r>
            <a:r>
              <a:rPr lang="en-US" sz="4400" b="1" dirty="0" err="1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SBOLv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ECAD93F-6434-A344-8FEF-6BB06BEA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9" y="3429000"/>
            <a:ext cx="1192077" cy="128313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592210-AA99-A54F-8343-01EDCE43F633}"/>
              </a:ext>
            </a:extLst>
          </p:cNvPr>
          <p:cNvSpPr txBox="1">
            <a:spLocks/>
          </p:cNvSpPr>
          <p:nvPr/>
        </p:nvSpPr>
        <p:spPr bwMode="auto">
          <a:xfrm>
            <a:off x="2691718" y="3758539"/>
            <a:ext cx="5580974" cy="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James Scott-Brown</a:t>
            </a:r>
          </a:p>
          <a:p>
            <a:pPr algn="l"/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Oxford,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jamesscottbrown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1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5BC16-4B85-7D48-9D07-11FD9C94E11E}"/>
              </a:ext>
            </a:extLst>
          </p:cNvPr>
          <p:cNvSpPr/>
          <p:nvPr/>
        </p:nvSpPr>
        <p:spPr>
          <a:xfrm>
            <a:off x="871307" y="3044279"/>
            <a:ext cx="7401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ParaSBOLv</a:t>
            </a:r>
            <a:r>
              <a:rPr lang="en-US" sz="4400" b="1" dirty="0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library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134EC-EAFA-3744-8FD4-53E668E1D830}"/>
              </a:ext>
            </a:extLst>
          </p:cNvPr>
          <p:cNvSpPr/>
          <p:nvPr/>
        </p:nvSpPr>
        <p:spPr>
          <a:xfrm>
            <a:off x="291820" y="3773260"/>
            <a:ext cx="8560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creation and customization of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SBOLv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56A323-5241-964D-AEFC-FCBC290ED559}"/>
              </a:ext>
            </a:extLst>
          </p:cNvPr>
          <p:cNvSpPr txBox="1">
            <a:spLocks/>
          </p:cNvSpPr>
          <p:nvPr/>
        </p:nvSpPr>
        <p:spPr>
          <a:xfrm>
            <a:off x="150829" y="1166569"/>
            <a:ext cx="8842342" cy="5313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1A728"/>
                </a:solidFill>
              </a:rPr>
              <a:t>Introduction to SBOL Visual (</a:t>
            </a:r>
            <a:r>
              <a:rPr lang="en-US" b="1" dirty="0" err="1">
                <a:solidFill>
                  <a:srgbClr val="61A728"/>
                </a:solidFill>
              </a:rPr>
              <a:t>SBOLv</a:t>
            </a:r>
            <a:r>
              <a:rPr lang="en-US" b="1" dirty="0">
                <a:solidFill>
                  <a:srgbClr val="61A728"/>
                </a:solidFill>
              </a:rPr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(45 min, Tom)</a:t>
            </a:r>
          </a:p>
          <a:p>
            <a:pPr lvl="1"/>
            <a:r>
              <a:rPr lang="en-US" dirty="0"/>
              <a:t>Rationale and guiding principles </a:t>
            </a:r>
          </a:p>
          <a:p>
            <a:pPr lvl="1"/>
            <a:r>
              <a:rPr lang="en-US" dirty="0"/>
              <a:t>Examples of key features</a:t>
            </a:r>
          </a:p>
          <a:p>
            <a:pPr lvl="1"/>
            <a:r>
              <a:rPr lang="en-US" dirty="0"/>
              <a:t>Getting involved and future directions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Parametric SVG for </a:t>
            </a:r>
            <a:r>
              <a:rPr lang="en-US" b="1" dirty="0" err="1">
                <a:solidFill>
                  <a:srgbClr val="61A728"/>
                </a:solidFill>
              </a:rPr>
              <a:t>SBOLv</a:t>
            </a:r>
            <a:r>
              <a:rPr lang="en-US" b="1" dirty="0">
                <a:solidFill>
                  <a:srgbClr val="61A728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(30 min, James)</a:t>
            </a:r>
          </a:p>
          <a:p>
            <a:pPr lvl="1"/>
            <a:r>
              <a:rPr lang="en-US" dirty="0"/>
              <a:t>What is SVG, parametric SVG and why use in </a:t>
            </a:r>
            <a:r>
              <a:rPr lang="en-US" dirty="0" err="1"/>
              <a:t>SBOLv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Examples of parametric SVG in action</a:t>
            </a:r>
          </a:p>
          <a:p>
            <a:pPr lvl="1"/>
            <a:r>
              <a:rPr lang="en-US" dirty="0"/>
              <a:t>Future integration and next steps</a:t>
            </a:r>
          </a:p>
          <a:p>
            <a:endParaRPr lang="en-US" sz="800" dirty="0"/>
          </a:p>
          <a:p>
            <a:r>
              <a:rPr lang="en-US" b="1" dirty="0" err="1">
                <a:solidFill>
                  <a:srgbClr val="61A728"/>
                </a:solidFill>
              </a:rPr>
              <a:t>ParaSBOLv</a:t>
            </a:r>
            <a:r>
              <a:rPr lang="en-US" b="1" dirty="0">
                <a:solidFill>
                  <a:srgbClr val="61A728"/>
                </a:solidFill>
              </a:rPr>
              <a:t> Python library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(30 min, Tom)</a:t>
            </a:r>
            <a:endParaRPr lang="en-US" sz="2400" dirty="0"/>
          </a:p>
          <a:p>
            <a:pPr lvl="1"/>
            <a:r>
              <a:rPr lang="en-US" dirty="0"/>
              <a:t>Lightweight Python library introduction</a:t>
            </a:r>
          </a:p>
          <a:p>
            <a:pPr lvl="1"/>
            <a:r>
              <a:rPr lang="en-US" dirty="0"/>
              <a:t>Basic examples of programmable diagram creation </a:t>
            </a:r>
          </a:p>
        </p:txBody>
      </p:sp>
    </p:spTree>
    <p:extLst>
      <p:ext uri="{BB962C8B-B14F-4D97-AF65-F5344CB8AC3E}">
        <p14:creationId xmlns:p14="http://schemas.microsoft.com/office/powerpoint/2010/main" val="30133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13076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029199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61A728"/>
                </a:solidFill>
              </a:rPr>
              <a:t>Inspiration: Standard Electronic Symbols:</a:t>
            </a: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 algn="ctr">
              <a:buNone/>
            </a:pPr>
            <a:r>
              <a:rPr lang="en-US" i="1" dirty="0">
                <a:solidFill>
                  <a:srgbClr val="61A728"/>
                </a:solidFill>
              </a:rPr>
              <a:t>What is the equivalent for synthetic biology?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2" y="274638"/>
            <a:ext cx="8229600" cy="682625"/>
          </a:xfrm>
        </p:spPr>
        <p:txBody>
          <a:bodyPr/>
          <a:lstStyle/>
          <a:p>
            <a:r>
              <a:rPr lang="en-US" dirty="0"/>
              <a:t>Standards simplify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143993"/>
            <a:ext cx="50800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2789" y="5420593"/>
            <a:ext cx="401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… and many others in IEEE Std. 91/91a; IEEE Std. 315</a:t>
            </a:r>
          </a:p>
        </p:txBody>
      </p:sp>
    </p:spTree>
    <p:extLst>
      <p:ext uri="{BB962C8B-B14F-4D97-AF65-F5344CB8AC3E}">
        <p14:creationId xmlns:p14="http://schemas.microsoft.com/office/powerpoint/2010/main" val="31552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</p:spTree>
    <p:extLst>
      <p:ext uri="{BB962C8B-B14F-4D97-AF65-F5344CB8AC3E}">
        <p14:creationId xmlns:p14="http://schemas.microsoft.com/office/powerpoint/2010/main" val="1421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874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rgbClr val="61A728"/>
                </a:solidFill>
              </a:rPr>
              <a:t>Color, Text, Scaling, Strands, Styling: 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6" y="149484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866446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6" y="149484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86644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866446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28682" y="1494846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866446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316" y="2409246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269" y="3780846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Simple Chemical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17424" y="1493641"/>
            <a:ext cx="1710158" cy="1223382"/>
            <a:chOff x="3070486" y="1598995"/>
            <a:chExt cx="1710158" cy="1223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6" y="1600200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244" y="1598995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16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780846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00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111" y="21882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2662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206811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518951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518951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518951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518951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518951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1427" y="2212920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557347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1701" y="2182018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A0A7C-D28F-D14F-8078-0DCAA9308D4C}"/>
              </a:ext>
            </a:extLst>
          </p:cNvPr>
          <p:cNvSpPr/>
          <p:nvPr/>
        </p:nvSpPr>
        <p:spPr>
          <a:xfrm>
            <a:off x="5001934" y="3040743"/>
            <a:ext cx="200568" cy="20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3C2DAA1-CE3E-EA41-8DF9-B48AE84042EB}"/>
              </a:ext>
            </a:extLst>
          </p:cNvPr>
          <p:cNvSpPr/>
          <p:nvPr/>
        </p:nvSpPr>
        <p:spPr>
          <a:xfrm>
            <a:off x="5388429" y="3040743"/>
            <a:ext cx="232659" cy="2005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>
            <a:extLst>
              <a:ext uri="{FF2B5EF4-FFF2-40B4-BE49-F238E27FC236}">
                <a16:creationId xmlns:a16="http://schemas.microsoft.com/office/drawing/2014/main" id="{1A50F263-DC0D-FF40-8A65-77B39D350EB8}"/>
              </a:ext>
            </a:extLst>
          </p:cNvPr>
          <p:cNvSpPr/>
          <p:nvPr/>
        </p:nvSpPr>
        <p:spPr>
          <a:xfrm>
            <a:off x="5001933" y="3387951"/>
            <a:ext cx="200568" cy="19101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DF25B32-E2A3-B94A-912A-935A9EED78C9}"/>
              </a:ext>
            </a:extLst>
          </p:cNvPr>
          <p:cNvSpPr/>
          <p:nvPr/>
        </p:nvSpPr>
        <p:spPr>
          <a:xfrm>
            <a:off x="5388429" y="3383175"/>
            <a:ext cx="232659" cy="2005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1F83AC-CD89-C648-860C-EEEF7161BBD8}"/>
              </a:ext>
            </a:extLst>
          </p:cNvPr>
          <p:cNvSpPr txBox="1"/>
          <p:nvPr/>
        </p:nvSpPr>
        <p:spPr>
          <a:xfrm>
            <a:off x="4938177" y="358464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alternates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7044ACF-5FD4-9049-BC0F-8000D83DA7C3}"/>
              </a:ext>
            </a:extLst>
          </p:cNvPr>
          <p:cNvGrpSpPr/>
          <p:nvPr/>
        </p:nvGrpSpPr>
        <p:grpSpPr>
          <a:xfrm>
            <a:off x="2464730" y="5862464"/>
            <a:ext cx="513603" cy="468382"/>
            <a:chOff x="2595357" y="6109202"/>
            <a:chExt cx="513603" cy="4683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7FE708-7291-4B44-8103-D9E81874ACDB}"/>
                </a:ext>
              </a:extLst>
            </p:cNvPr>
            <p:cNvSpPr/>
            <p:nvPr/>
          </p:nvSpPr>
          <p:spPr>
            <a:xfrm>
              <a:off x="2691379" y="6230112"/>
              <a:ext cx="232658" cy="232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280948-7458-5A49-98D9-C38F8D96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357" y="645667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AE0E96-E754-6042-B768-A46E4B705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3645" y="610920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56B6A20-0106-0049-9C8A-DDC1F6276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38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1E7492-474B-B440-B98C-063368F38C8E}"/>
              </a:ext>
            </a:extLst>
          </p:cNvPr>
          <p:cNvGrpSpPr/>
          <p:nvPr/>
        </p:nvGrpSpPr>
        <p:grpSpPr>
          <a:xfrm>
            <a:off x="3654911" y="5642503"/>
            <a:ext cx="914400" cy="914400"/>
            <a:chOff x="3654911" y="5889241"/>
            <a:chExt cx="914400" cy="9144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86F9754-2F9D-9840-BFCF-5D05704C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4911" y="5889241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9284EC-7607-9D4C-90DF-2EEBE3F6E8BF}"/>
                </a:ext>
              </a:extLst>
            </p:cNvPr>
            <p:cNvCxnSpPr/>
            <p:nvPr/>
          </p:nvCxnSpPr>
          <p:spPr>
            <a:xfrm>
              <a:off x="4210797" y="646277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26DC54-E344-814C-A9A6-D6427BB1D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85" y="611529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27428B-CEA6-4645-92DC-D0ADAD278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126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D8B96F-117B-8648-A22F-A5DE69ED7997}"/>
              </a:ext>
            </a:extLst>
          </p:cNvPr>
          <p:cNvGrpSpPr/>
          <p:nvPr/>
        </p:nvGrpSpPr>
        <p:grpSpPr>
          <a:xfrm>
            <a:off x="5238311" y="5890344"/>
            <a:ext cx="501885" cy="417678"/>
            <a:chOff x="5252825" y="6137082"/>
            <a:chExt cx="501885" cy="417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EFBDA1-6E13-3845-BCEB-EB2D1D9AA75C}"/>
                </a:ext>
              </a:extLst>
            </p:cNvPr>
            <p:cNvSpPr/>
            <p:nvPr/>
          </p:nvSpPr>
          <p:spPr>
            <a:xfrm>
              <a:off x="5388429" y="6230112"/>
              <a:ext cx="232659" cy="232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3CCF5-790E-5748-97E6-C21CC62B8F10}"/>
                </a:ext>
              </a:extLst>
            </p:cNvPr>
            <p:cNvCxnSpPr/>
            <p:nvPr/>
          </p:nvCxnSpPr>
          <p:spPr>
            <a:xfrm>
              <a:off x="5615512" y="642879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8B8008-E5EA-884B-B9C5-A9688657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00" y="613708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86FD1-D61E-654A-AD9A-7F7C750F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825" y="643385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FA004F0-FE60-1140-8783-AC84526C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6599" y="614213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FF14E8-B27C-5247-9324-76D4832BBAF2}"/>
              </a:ext>
            </a:extLst>
          </p:cNvPr>
          <p:cNvSpPr txBox="1"/>
          <p:nvPr/>
        </p:nvSpPr>
        <p:spPr>
          <a:xfrm>
            <a:off x="5016447" y="645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090BA-D530-A34D-B9AC-D37A26025235}"/>
              </a:ext>
            </a:extLst>
          </p:cNvPr>
          <p:cNvSpPr txBox="1"/>
          <p:nvPr/>
        </p:nvSpPr>
        <p:spPr>
          <a:xfrm>
            <a:off x="3568922" y="6456958"/>
            <a:ext cx="106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Dissociation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3B9A1-B438-1543-B8B1-540B3C78FCE5}"/>
              </a:ext>
            </a:extLst>
          </p:cNvPr>
          <p:cNvSpPr txBox="1"/>
          <p:nvPr/>
        </p:nvSpPr>
        <p:spPr>
          <a:xfrm>
            <a:off x="2221367" y="6456958"/>
            <a:ext cx="101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Association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B20353-D77C-CB40-8CFA-3285DA4E88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61843" y="147966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2D3B5B0-7C8B-1D45-A51F-FD9143A24B9A}"/>
              </a:ext>
            </a:extLst>
          </p:cNvPr>
          <p:cNvSpPr txBox="1"/>
          <p:nvPr/>
        </p:nvSpPr>
        <p:spPr>
          <a:xfrm>
            <a:off x="4854648" y="240924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319859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solidFill>
                  <a:srgbClr val="61A7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http://sbolstandard.org/visual/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http://visbol.org</a:t>
            </a:r>
            <a:endParaRPr lang="en-US" dirty="0">
              <a:solidFill>
                <a:srgbClr val="61A728"/>
              </a:solidFill>
            </a:endParaRPr>
          </a:p>
          <a:p>
            <a:pPr lvl="1"/>
            <a:r>
              <a:rPr lang="en-US" dirty="0" err="1"/>
              <a:t>SBOLCanvas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https://sbolcanvas.org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https://github.com/VoigtLab/dnaplotlib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15F357-1704-104F-86C3-6048486053A6}"/>
              </a:ext>
            </a:extLst>
          </p:cNvPr>
          <p:cNvSpPr/>
          <p:nvPr/>
        </p:nvSpPr>
        <p:spPr>
          <a:xfrm>
            <a:off x="3431116" y="3091523"/>
            <a:ext cx="2281767" cy="6749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DEMO!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54EF6F-AD8A-0245-A2BE-1BF2A564932F}"/>
              </a:ext>
            </a:extLst>
          </p:cNvPr>
          <p:cNvSpPr/>
          <p:nvPr/>
        </p:nvSpPr>
        <p:spPr>
          <a:xfrm>
            <a:off x="3431115" y="5814087"/>
            <a:ext cx="2281767" cy="6749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19838</TotalTime>
  <Words>524</Words>
  <Application>Microsoft Macintosh PowerPoint</Application>
  <PresentationFormat>On-screen Show (4:3)</PresentationFormat>
  <Paragraphs>134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bbn_template</vt:lpstr>
      <vt:lpstr>SBOL Visual:  Diagrams for Synthetic Biology</vt:lpstr>
      <vt:lpstr>Schedule</vt:lpstr>
      <vt:lpstr>Problem: Communicating Gene Constructs</vt:lpstr>
      <vt:lpstr>Standards simplify communication</vt:lpstr>
      <vt:lpstr>Diagram Elements</vt:lpstr>
      <vt:lpstr>Flexibility of Style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  <vt:lpstr>Future developments</vt:lpstr>
      <vt:lpstr>PART II</vt:lpstr>
      <vt:lpstr>PART III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Thomas Gorochowski</cp:lastModifiedBy>
  <cp:revision>256</cp:revision>
  <dcterms:created xsi:type="dcterms:W3CDTF">2014-09-25T19:50:53Z</dcterms:created>
  <dcterms:modified xsi:type="dcterms:W3CDTF">2020-08-05T16:50:29Z</dcterms:modified>
</cp:coreProperties>
</file>