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363" r:id="rId3"/>
    <p:sldId id="324" r:id="rId4"/>
    <p:sldId id="325" r:id="rId5"/>
    <p:sldId id="257" r:id="rId6"/>
    <p:sldId id="350" r:id="rId7"/>
    <p:sldId id="349" r:id="rId8"/>
    <p:sldId id="357" r:id="rId9"/>
    <p:sldId id="351" r:id="rId10"/>
    <p:sldId id="359" r:id="rId11"/>
    <p:sldId id="358" r:id="rId12"/>
    <p:sldId id="361" r:id="rId13"/>
    <p:sldId id="360" r:id="rId14"/>
    <p:sldId id="362" r:id="rId15"/>
    <p:sldId id="352" r:id="rId16"/>
    <p:sldId id="364" r:id="rId17"/>
    <p:sldId id="365" r:id="rId18"/>
    <p:sldId id="36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61A728"/>
    <a:srgbClr val="8ACA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64" autoAdjust="0"/>
    <p:restoredTop sz="96860"/>
  </p:normalViewPr>
  <p:slideViewPr>
    <p:cSldViewPr snapToGrid="0" snapToObjects="1">
      <p:cViewPr>
        <p:scale>
          <a:sx n="92" d="100"/>
          <a:sy n="92" d="100"/>
        </p:scale>
        <p:origin x="1088" y="1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CAD-939A-534B-BD3C-7263FE43D5A1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946E9-57C7-6848-8394-4EAE9B68D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677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68E1-02D2-4C4B-B9A7-6C361D2976BF}" type="datetimeFigureOut">
              <a:rPr lang="en-US" smtClean="0"/>
              <a:pPr/>
              <a:t>8/3/20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EBDFA-F686-8442-832D-72D2A1F29B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4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9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I'm not picking on anybody - I just took the most recent 5 "just</a:t>
            </a:r>
            <a:r>
              <a:rPr lang="en-US" baseline="0"/>
              <a:t> publishable" </a:t>
            </a:r>
            <a:r>
              <a:rPr lang="en-US"/>
              <a:t>papers</a:t>
            </a:r>
            <a:r>
              <a:rPr lang="en-US" baseline="0"/>
              <a:t> with constructs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0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Image courtesy of Wikipedia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1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087F431-96F2-5C45-AB86-0108780F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C4494E-AEE8-4249-B9E7-3001EFB60628}" type="datetime1">
              <a:rPr lang="en-US" smtClean="0"/>
              <a:t>8/3/20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4B425DA-7B00-894A-BB7B-3684DF50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7E96568-D33D-1A43-A908-5D006BCC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CC4FB-8D41-3B4D-8E07-DC97EDCC28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0C921B0-4180-3944-8761-8676200E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85278"/>
            <a:ext cx="8229600" cy="6826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AF501-F139-4F46-AA0E-7922050862A6}" type="datetime1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34BE0-6040-0546-A6A9-D86D64066F6F}" type="datetime1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3035A-A9F2-1A47-895C-BF129996287C}" type="datetime1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176FE-CD0B-B349-823B-279359543214}" type="datetime1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77EFE-52E4-3749-80E0-C8C335780E0E}" type="datetime1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F117D-F452-474E-BAA7-11774850649E}" type="datetime1">
              <a:rPr lang="en-US" smtClean="0"/>
              <a:t>8/3/20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CA690-4C3F-4B42-B8C1-F08C2F246B66}" type="datetime1">
              <a:rPr lang="en-US" smtClean="0"/>
              <a:t>8/3/20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1163A-2E1D-194C-ACF6-BDA0DA51EF2D}" type="datetime1">
              <a:rPr lang="en-US" smtClean="0"/>
              <a:t>8/3/20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6CD89-0100-024B-906E-D05A5A35377A}" type="datetime1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A80E7-2899-EC42-9278-CCA06E4B4348}" type="datetime1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C565898-C8F4-E148-A4C5-6D4AB9312921}" type="datetime1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342556" y="168045"/>
            <a:ext cx="1655064" cy="6277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17" Type="http://schemas.openxmlformats.org/officeDocument/2006/relationships/image" Target="../media/image34.emf"/><Relationship Id="rId2" Type="http://schemas.openxmlformats.org/officeDocument/2006/relationships/image" Target="../media/image19.emf"/><Relationship Id="rId16" Type="http://schemas.openxmlformats.org/officeDocument/2006/relationships/image" Target="../media/image3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5" Type="http://schemas.openxmlformats.org/officeDocument/2006/relationships/image" Target="../media/image3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image" Target="../media/image3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visbol.org/" TargetMode="External"/><Relationship Id="rId2" Type="http://schemas.openxmlformats.org/officeDocument/2006/relationships/hyperlink" Target="http://sbolstandard.org/visu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oigtLab/dnaplotlib" TargetMode="External"/><Relationship Id="rId4" Type="http://schemas.openxmlformats.org/officeDocument/2006/relationships/hyperlink" Target="https://sbolcanva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07-12 at 8.4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104" y="1398170"/>
            <a:ext cx="4385790" cy="178291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9891" y="3318918"/>
            <a:ext cx="6251137" cy="820423"/>
          </a:xfrm>
        </p:spPr>
        <p:txBody>
          <a:bodyPr>
            <a:normAutofit fontScale="25000" lnSpcReduction="20000"/>
          </a:bodyPr>
          <a:lstStyle/>
          <a:p>
            <a:pPr algn="l" fontAlgn="base"/>
            <a:r>
              <a:rPr lang="en-US" sz="1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Thomas </a:t>
            </a:r>
            <a:r>
              <a:rPr lang="en-US" sz="1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Gorochowski</a:t>
            </a:r>
            <a:endParaRPr lang="en-US" sz="1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 fontAlgn="base"/>
            <a:r>
              <a:rPr lang="en-US" sz="8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Biocompute</a:t>
            </a:r>
            <a:r>
              <a:rPr lang="en-US" sz="8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Lab, University of Bristol, UK (@</a:t>
            </a:r>
            <a:r>
              <a:rPr lang="en-US" sz="8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chofski</a:t>
            </a:r>
            <a:r>
              <a:rPr lang="en-US" sz="8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467"/>
            <a:ext cx="8229600" cy="1283137"/>
          </a:xfrm>
        </p:spPr>
        <p:txBody>
          <a:bodyPr anchor="t">
            <a:noAutofit/>
          </a:bodyPr>
          <a:lstStyle/>
          <a:p>
            <a:pPr algn="ctr"/>
            <a:r>
              <a:rPr lang="en-US" sz="4000" b="1" dirty="0">
                <a:solidFill>
                  <a:srgbClr val="8ACA30"/>
                </a:solidFill>
              </a:rPr>
              <a:t>SBOL Visual: </a:t>
            </a:r>
            <a:br>
              <a:rPr lang="en-US" sz="4000" b="1" dirty="0">
                <a:solidFill>
                  <a:srgbClr val="8ACA30"/>
                </a:solidFill>
              </a:rPr>
            </a:br>
            <a:r>
              <a:rPr lang="en-US" sz="4000" b="1" dirty="0">
                <a:solidFill>
                  <a:srgbClr val="8ACA30"/>
                </a:solidFill>
              </a:rPr>
              <a:t>Diagrams for Synthetic Biology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10F25-B585-9D42-A0E9-575B192D3779}"/>
              </a:ext>
            </a:extLst>
          </p:cNvPr>
          <p:cNvSpPr/>
          <p:nvPr/>
        </p:nvSpPr>
        <p:spPr>
          <a:xfrm>
            <a:off x="0" y="651944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document does not contain technology or technical data controlled under either U.S. International Traffic in Arms Regulation or U.S. Export Administration Regulations.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1F46E-35A2-B445-90E7-A3297E81E85D}"/>
              </a:ext>
            </a:extLst>
          </p:cNvPr>
          <p:cNvSpPr txBox="1"/>
          <p:nvPr/>
        </p:nvSpPr>
        <p:spPr>
          <a:xfrm>
            <a:off x="4073237" y="6519446"/>
            <a:ext cx="5124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to Jake Beal for providing an initial set of these slides</a:t>
            </a:r>
          </a:p>
        </p:txBody>
      </p:sp>
      <p:pic>
        <p:nvPicPr>
          <p:cNvPr id="13" name="Picture 1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8C3A5DC7-BDA9-B44F-8F1E-A04C75544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42" y="4168577"/>
            <a:ext cx="1192077" cy="1283138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78BE8AEC-2808-9F4A-9886-970DEB0083E3}"/>
              </a:ext>
            </a:extLst>
          </p:cNvPr>
          <p:cNvSpPr txBox="1">
            <a:spLocks/>
          </p:cNvSpPr>
          <p:nvPr/>
        </p:nvSpPr>
        <p:spPr bwMode="auto">
          <a:xfrm>
            <a:off x="221672" y="5703458"/>
            <a:ext cx="8700655" cy="62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i="1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en-US" sz="8000" i="1" baseline="30000" dirty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0" i="1" dirty="0">
                <a:solidFill>
                  <a:schemeClr val="bg1">
                    <a:lumMod val="65000"/>
                  </a:schemeClr>
                </a:solidFill>
              </a:rPr>
              <a:t> International Workshop of Bio-Design Automation (IWBDA)</a:t>
            </a:r>
          </a:p>
          <a:p>
            <a:r>
              <a:rPr lang="en-US" sz="8000" i="1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sz="8000" i="1" baseline="30000" dirty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0" i="1" dirty="0">
                <a:solidFill>
                  <a:schemeClr val="bg1">
                    <a:lumMod val="65000"/>
                  </a:schemeClr>
                </a:solidFill>
              </a:rPr>
              <a:t> August 2020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04EF762-94DD-A64E-B018-5DBAB56C4CBC}"/>
              </a:ext>
            </a:extLst>
          </p:cNvPr>
          <p:cNvSpPr txBox="1">
            <a:spLocks/>
          </p:cNvSpPr>
          <p:nvPr/>
        </p:nvSpPr>
        <p:spPr bwMode="auto">
          <a:xfrm>
            <a:off x="2119891" y="4498116"/>
            <a:ext cx="5580974" cy="83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James Scott-Brown</a:t>
            </a:r>
          </a:p>
          <a:p>
            <a:pPr algn="l"/>
            <a:r>
              <a:rPr lang="en-US" sz="8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University of Oxford, UK (@</a:t>
            </a:r>
            <a:r>
              <a:rPr lang="en-US" sz="8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jamesscottbrown</a:t>
            </a:r>
            <a:r>
              <a:rPr lang="en-US" sz="8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pic>
        <p:nvPicPr>
          <p:cNvPr id="11" name="Picture 10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D3FB4637-C8B5-F944-AD3A-A80738C60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442" y="3021490"/>
            <a:ext cx="1192076" cy="121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51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2A3C-6943-8146-AC2D-9FECA326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CRISPR Device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08D8A-352C-0446-A75A-6ED974ED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21" y="1319777"/>
            <a:ext cx="8637357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7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728-0A14-3745-AD90-50FB668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CRISPR Circuit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3BC70-875E-C142-8588-E5FB25C1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9" y="1296754"/>
            <a:ext cx="8966962" cy="475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14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728-0A14-3745-AD90-50FB668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Rule 30 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E0903-80B6-6B47-8F0F-C512CDC9B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352"/>
            <a:ext cx="9144000" cy="5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3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728-0A14-3745-AD90-50FB668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Pathway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D4EA9-2CE4-0441-B93D-B970B1067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843"/>
            <a:ext cx="9144000" cy="55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53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728-0A14-3745-AD90-50FB668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Genome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E19D0-A047-CC43-B533-0383E6AA6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8810"/>
            <a:ext cx="9144000" cy="497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3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1A728"/>
                </a:solidFill>
                <a:latin typeface="Courier"/>
                <a:cs typeface="Courier"/>
              </a:rPr>
              <a:t>http://</a:t>
            </a:r>
            <a:r>
              <a:rPr lang="en-US" b="1" dirty="0" err="1">
                <a:solidFill>
                  <a:srgbClr val="61A728"/>
                </a:solidFill>
                <a:latin typeface="Courier"/>
                <a:cs typeface="Courier"/>
              </a:rPr>
              <a:t>sbolstandard.org</a:t>
            </a:r>
            <a:endParaRPr lang="en-US" b="1" dirty="0">
              <a:solidFill>
                <a:srgbClr val="61A728"/>
              </a:solidFill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970463"/>
          </a:xfrm>
        </p:spPr>
        <p:txBody>
          <a:bodyPr/>
          <a:lstStyle/>
          <a:p>
            <a:r>
              <a:rPr lang="en-US" dirty="0"/>
              <a:t>Use the symbols in your papers &amp; talks</a:t>
            </a:r>
          </a:p>
          <a:p>
            <a:r>
              <a:rPr lang="en-US" dirty="0"/>
              <a:t>Contribute opinions, use cases, new symbols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Community is open for anyone to join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0" y="2263131"/>
            <a:ext cx="6272439" cy="3377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05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728-0A14-3745-AD90-50FB668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900847-96C1-AB45-BC88-4D77E0B6965F}"/>
              </a:ext>
            </a:extLst>
          </p:cNvPr>
          <p:cNvSpPr txBox="1">
            <a:spLocks/>
          </p:cNvSpPr>
          <p:nvPr/>
        </p:nvSpPr>
        <p:spPr>
          <a:xfrm>
            <a:off x="150829" y="1166569"/>
            <a:ext cx="8842342" cy="53131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61A728"/>
                </a:solidFill>
              </a:rPr>
              <a:t>Alignment with SBOL3 data model</a:t>
            </a:r>
            <a:endParaRPr lang="en-US" dirty="0"/>
          </a:p>
          <a:p>
            <a:endParaRPr lang="en-US" sz="800" dirty="0"/>
          </a:p>
          <a:p>
            <a:r>
              <a:rPr lang="en-US" b="1" dirty="0">
                <a:solidFill>
                  <a:srgbClr val="61A728"/>
                </a:solidFill>
              </a:rPr>
              <a:t>Expand to other synthetic biology domains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/>
              <a:t>RNA parts and devices</a:t>
            </a:r>
          </a:p>
          <a:p>
            <a:pPr lvl="1"/>
            <a:r>
              <a:rPr lang="en-US" dirty="0"/>
              <a:t>Protein design language</a:t>
            </a:r>
          </a:p>
          <a:p>
            <a:endParaRPr lang="en-US" sz="800" dirty="0"/>
          </a:p>
          <a:p>
            <a:r>
              <a:rPr lang="en-US" b="1" dirty="0">
                <a:solidFill>
                  <a:srgbClr val="61A728"/>
                </a:solidFill>
              </a:rPr>
              <a:t>Machine readable geometry &amp; customizations</a:t>
            </a:r>
            <a:endParaRPr lang="en-US" sz="2400" dirty="0"/>
          </a:p>
          <a:p>
            <a:pPr lvl="1"/>
            <a:r>
              <a:rPr lang="en-US" dirty="0"/>
              <a:t>Formalize allowable changes in the shape of symbols</a:t>
            </a:r>
          </a:p>
          <a:p>
            <a:pPr lvl="1"/>
            <a:r>
              <a:rPr lang="en-US" dirty="0"/>
              <a:t>Integration of parametric SVG 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821FCDE-F679-244B-AA8D-3F4C811AEB7D}"/>
              </a:ext>
            </a:extLst>
          </p:cNvPr>
          <p:cNvSpPr/>
          <p:nvPr/>
        </p:nvSpPr>
        <p:spPr>
          <a:xfrm>
            <a:off x="3183955" y="5083423"/>
            <a:ext cx="5051416" cy="564216"/>
          </a:xfrm>
          <a:custGeom>
            <a:avLst/>
            <a:gdLst>
              <a:gd name="connsiteX0" fmla="*/ 0 w 1877353"/>
              <a:gd name="connsiteY0" fmla="*/ 0 h 841571"/>
              <a:gd name="connsiteX1" fmla="*/ 1464659 w 1877353"/>
              <a:gd name="connsiteY1" fmla="*/ 0 h 841571"/>
              <a:gd name="connsiteX2" fmla="*/ 1877353 w 1877353"/>
              <a:gd name="connsiteY2" fmla="*/ 412694 h 841571"/>
              <a:gd name="connsiteX3" fmla="*/ 1448476 w 1877353"/>
              <a:gd name="connsiteY3" fmla="*/ 841571 h 841571"/>
              <a:gd name="connsiteX4" fmla="*/ 24276 w 1877353"/>
              <a:gd name="connsiteY4" fmla="*/ 841571 h 841571"/>
              <a:gd name="connsiteX5" fmla="*/ 0 w 1877353"/>
              <a:gd name="connsiteY5" fmla="*/ 0 h 841571"/>
              <a:gd name="connsiteX0" fmla="*/ 0 w 1877353"/>
              <a:gd name="connsiteY0" fmla="*/ 0 h 841571"/>
              <a:gd name="connsiteX1" fmla="*/ 1464659 w 1877353"/>
              <a:gd name="connsiteY1" fmla="*/ 0 h 841571"/>
              <a:gd name="connsiteX2" fmla="*/ 1877353 w 1877353"/>
              <a:gd name="connsiteY2" fmla="*/ 412694 h 841571"/>
              <a:gd name="connsiteX3" fmla="*/ 1473643 w 1877353"/>
              <a:gd name="connsiteY3" fmla="*/ 837376 h 841571"/>
              <a:gd name="connsiteX4" fmla="*/ 24276 w 1877353"/>
              <a:gd name="connsiteY4" fmla="*/ 841571 h 841571"/>
              <a:gd name="connsiteX5" fmla="*/ 0 w 1877353"/>
              <a:gd name="connsiteY5" fmla="*/ 0 h 841571"/>
              <a:gd name="connsiteX0" fmla="*/ 891 w 1878244"/>
              <a:gd name="connsiteY0" fmla="*/ 0 h 845765"/>
              <a:gd name="connsiteX1" fmla="*/ 1465550 w 1878244"/>
              <a:gd name="connsiteY1" fmla="*/ 0 h 845765"/>
              <a:gd name="connsiteX2" fmla="*/ 1878244 w 1878244"/>
              <a:gd name="connsiteY2" fmla="*/ 412694 h 845765"/>
              <a:gd name="connsiteX3" fmla="*/ 1474534 w 1878244"/>
              <a:gd name="connsiteY3" fmla="*/ 837376 h 845765"/>
              <a:gd name="connsiteX4" fmla="*/ 0 w 1878244"/>
              <a:gd name="connsiteY4" fmla="*/ 845765 h 845765"/>
              <a:gd name="connsiteX5" fmla="*/ 891 w 1878244"/>
              <a:gd name="connsiteY5" fmla="*/ 0 h 84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8244" h="845765">
                <a:moveTo>
                  <a:pt x="891" y="0"/>
                </a:moveTo>
                <a:lnTo>
                  <a:pt x="1465550" y="0"/>
                </a:lnTo>
                <a:lnTo>
                  <a:pt x="1878244" y="412694"/>
                </a:lnTo>
                <a:lnTo>
                  <a:pt x="1474534" y="837376"/>
                </a:lnTo>
                <a:lnTo>
                  <a:pt x="0" y="845765"/>
                </a:lnTo>
                <a:lnTo>
                  <a:pt x="891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63219D9-4B9D-F644-B759-D24545FDAA2F}"/>
              </a:ext>
            </a:extLst>
          </p:cNvPr>
          <p:cNvSpPr/>
          <p:nvPr/>
        </p:nvSpPr>
        <p:spPr>
          <a:xfrm>
            <a:off x="3191757" y="5887743"/>
            <a:ext cx="5043613" cy="564216"/>
          </a:xfrm>
          <a:custGeom>
            <a:avLst/>
            <a:gdLst>
              <a:gd name="connsiteX0" fmla="*/ 0 w 1877353"/>
              <a:gd name="connsiteY0" fmla="*/ 0 h 841571"/>
              <a:gd name="connsiteX1" fmla="*/ 1464659 w 1877353"/>
              <a:gd name="connsiteY1" fmla="*/ 0 h 841571"/>
              <a:gd name="connsiteX2" fmla="*/ 1877353 w 1877353"/>
              <a:gd name="connsiteY2" fmla="*/ 412694 h 841571"/>
              <a:gd name="connsiteX3" fmla="*/ 1448476 w 1877353"/>
              <a:gd name="connsiteY3" fmla="*/ 841571 h 841571"/>
              <a:gd name="connsiteX4" fmla="*/ 24276 w 1877353"/>
              <a:gd name="connsiteY4" fmla="*/ 841571 h 841571"/>
              <a:gd name="connsiteX5" fmla="*/ 0 w 1877353"/>
              <a:gd name="connsiteY5" fmla="*/ 0 h 841571"/>
              <a:gd name="connsiteX0" fmla="*/ 0 w 1877353"/>
              <a:gd name="connsiteY0" fmla="*/ 0 h 841571"/>
              <a:gd name="connsiteX1" fmla="*/ 1464659 w 1877353"/>
              <a:gd name="connsiteY1" fmla="*/ 0 h 841571"/>
              <a:gd name="connsiteX2" fmla="*/ 1877353 w 1877353"/>
              <a:gd name="connsiteY2" fmla="*/ 412694 h 841571"/>
              <a:gd name="connsiteX3" fmla="*/ 1473643 w 1877353"/>
              <a:gd name="connsiteY3" fmla="*/ 837376 h 841571"/>
              <a:gd name="connsiteX4" fmla="*/ 24276 w 1877353"/>
              <a:gd name="connsiteY4" fmla="*/ 841571 h 841571"/>
              <a:gd name="connsiteX5" fmla="*/ 0 w 1877353"/>
              <a:gd name="connsiteY5" fmla="*/ 0 h 841571"/>
              <a:gd name="connsiteX0" fmla="*/ 891 w 1878244"/>
              <a:gd name="connsiteY0" fmla="*/ 0 h 845765"/>
              <a:gd name="connsiteX1" fmla="*/ 1465550 w 1878244"/>
              <a:gd name="connsiteY1" fmla="*/ 0 h 845765"/>
              <a:gd name="connsiteX2" fmla="*/ 1878244 w 1878244"/>
              <a:gd name="connsiteY2" fmla="*/ 412694 h 845765"/>
              <a:gd name="connsiteX3" fmla="*/ 1474534 w 1878244"/>
              <a:gd name="connsiteY3" fmla="*/ 837376 h 845765"/>
              <a:gd name="connsiteX4" fmla="*/ 0 w 1878244"/>
              <a:gd name="connsiteY4" fmla="*/ 845765 h 845765"/>
              <a:gd name="connsiteX5" fmla="*/ 891 w 1878244"/>
              <a:gd name="connsiteY5" fmla="*/ 0 h 845765"/>
              <a:gd name="connsiteX0" fmla="*/ 0 w 6101881"/>
              <a:gd name="connsiteY0" fmla="*/ 20769 h 845765"/>
              <a:gd name="connsiteX1" fmla="*/ 5689187 w 6101881"/>
              <a:gd name="connsiteY1" fmla="*/ 0 h 845765"/>
              <a:gd name="connsiteX2" fmla="*/ 6101881 w 6101881"/>
              <a:gd name="connsiteY2" fmla="*/ 412694 h 845765"/>
              <a:gd name="connsiteX3" fmla="*/ 5698171 w 6101881"/>
              <a:gd name="connsiteY3" fmla="*/ 837376 h 845765"/>
              <a:gd name="connsiteX4" fmla="*/ 4223637 w 6101881"/>
              <a:gd name="connsiteY4" fmla="*/ 845765 h 845765"/>
              <a:gd name="connsiteX5" fmla="*/ 0 w 6101881"/>
              <a:gd name="connsiteY5" fmla="*/ 20769 h 845765"/>
              <a:gd name="connsiteX0" fmla="*/ 889 w 6102770"/>
              <a:gd name="connsiteY0" fmla="*/ 20769 h 845765"/>
              <a:gd name="connsiteX1" fmla="*/ 5690076 w 6102770"/>
              <a:gd name="connsiteY1" fmla="*/ 0 h 845765"/>
              <a:gd name="connsiteX2" fmla="*/ 6102770 w 6102770"/>
              <a:gd name="connsiteY2" fmla="*/ 412694 h 845765"/>
              <a:gd name="connsiteX3" fmla="*/ 5699060 w 6102770"/>
              <a:gd name="connsiteY3" fmla="*/ 837376 h 845765"/>
              <a:gd name="connsiteX4" fmla="*/ 0 w 6102770"/>
              <a:gd name="connsiteY4" fmla="*/ 845765 h 845765"/>
              <a:gd name="connsiteX5" fmla="*/ 889 w 6102770"/>
              <a:gd name="connsiteY5" fmla="*/ 20769 h 84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02770" h="845765">
                <a:moveTo>
                  <a:pt x="889" y="20769"/>
                </a:moveTo>
                <a:lnTo>
                  <a:pt x="5690076" y="0"/>
                </a:lnTo>
                <a:lnTo>
                  <a:pt x="6102770" y="412694"/>
                </a:lnTo>
                <a:lnTo>
                  <a:pt x="5699060" y="837376"/>
                </a:lnTo>
                <a:lnTo>
                  <a:pt x="0" y="845765"/>
                </a:lnTo>
                <a:cubicBezTo>
                  <a:pt x="296" y="570766"/>
                  <a:pt x="593" y="295768"/>
                  <a:pt x="889" y="20769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239934-12F4-EF4E-98B4-FE3CFE65E4BA}"/>
              </a:ext>
            </a:extLst>
          </p:cNvPr>
          <p:cNvGrpSpPr/>
          <p:nvPr/>
        </p:nvGrpSpPr>
        <p:grpSpPr>
          <a:xfrm>
            <a:off x="8385141" y="5199276"/>
            <a:ext cx="332509" cy="332509"/>
            <a:chOff x="8575964" y="2064327"/>
            <a:chExt cx="332509" cy="33250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AD143D-D650-934A-9308-BCC2A2895342}"/>
                </a:ext>
              </a:extLst>
            </p:cNvPr>
            <p:cNvCxnSpPr/>
            <p:nvPr/>
          </p:nvCxnSpPr>
          <p:spPr>
            <a:xfrm>
              <a:off x="8575964" y="2064327"/>
              <a:ext cx="332509" cy="332509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6BE8042-0DB2-3249-AB43-E3416FA8E8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5964" y="2064327"/>
              <a:ext cx="332509" cy="332509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C0CD2E-FFC6-224C-9400-CE57AA7918A7}"/>
              </a:ext>
            </a:extLst>
          </p:cNvPr>
          <p:cNvGrpSpPr/>
          <p:nvPr/>
        </p:nvGrpSpPr>
        <p:grpSpPr>
          <a:xfrm>
            <a:off x="8370501" y="5993659"/>
            <a:ext cx="483338" cy="332509"/>
            <a:chOff x="8993171" y="2245663"/>
            <a:chExt cx="483338" cy="33250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1FF2C59-1EF9-BE48-B251-28028ACE87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4000" y="2245663"/>
              <a:ext cx="332509" cy="332509"/>
            </a:xfrm>
            <a:prstGeom prst="line">
              <a:avLst/>
            </a:prstGeom>
            <a:ln w="63500">
              <a:solidFill>
                <a:srgbClr val="61A72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F2B4E92-F065-6048-90AC-08648CDCD056}"/>
                </a:ext>
              </a:extLst>
            </p:cNvPr>
            <p:cNvCxnSpPr>
              <a:cxnSpLocks/>
            </p:cNvCxnSpPr>
            <p:nvPr/>
          </p:nvCxnSpPr>
          <p:spPr>
            <a:xfrm>
              <a:off x="8993171" y="2397277"/>
              <a:ext cx="180895" cy="180895"/>
            </a:xfrm>
            <a:prstGeom prst="line">
              <a:avLst/>
            </a:prstGeom>
            <a:ln w="63500">
              <a:solidFill>
                <a:srgbClr val="61A72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ight Arrow 20">
            <a:extLst>
              <a:ext uri="{FF2B5EF4-FFF2-40B4-BE49-F238E27FC236}">
                <a16:creationId xmlns:a16="http://schemas.microsoft.com/office/drawing/2014/main" id="{BD6FCFE9-3E64-BA46-BB42-74E135111A73}"/>
              </a:ext>
            </a:extLst>
          </p:cNvPr>
          <p:cNvSpPr/>
          <p:nvPr/>
        </p:nvSpPr>
        <p:spPr>
          <a:xfrm>
            <a:off x="1801090" y="5459827"/>
            <a:ext cx="1331649" cy="645036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8F603AE-C54F-1641-8AF5-D279CA3A1B1E}"/>
              </a:ext>
            </a:extLst>
          </p:cNvPr>
          <p:cNvSpPr/>
          <p:nvPr/>
        </p:nvSpPr>
        <p:spPr>
          <a:xfrm>
            <a:off x="401779" y="5500237"/>
            <a:ext cx="1552268" cy="564216"/>
          </a:xfrm>
          <a:custGeom>
            <a:avLst/>
            <a:gdLst>
              <a:gd name="connsiteX0" fmla="*/ 0 w 1877353"/>
              <a:gd name="connsiteY0" fmla="*/ 0 h 841571"/>
              <a:gd name="connsiteX1" fmla="*/ 1464659 w 1877353"/>
              <a:gd name="connsiteY1" fmla="*/ 0 h 841571"/>
              <a:gd name="connsiteX2" fmla="*/ 1877353 w 1877353"/>
              <a:gd name="connsiteY2" fmla="*/ 412694 h 841571"/>
              <a:gd name="connsiteX3" fmla="*/ 1448476 w 1877353"/>
              <a:gd name="connsiteY3" fmla="*/ 841571 h 841571"/>
              <a:gd name="connsiteX4" fmla="*/ 24276 w 1877353"/>
              <a:gd name="connsiteY4" fmla="*/ 841571 h 841571"/>
              <a:gd name="connsiteX5" fmla="*/ 0 w 1877353"/>
              <a:gd name="connsiteY5" fmla="*/ 0 h 841571"/>
              <a:gd name="connsiteX0" fmla="*/ 0 w 1877353"/>
              <a:gd name="connsiteY0" fmla="*/ 0 h 841571"/>
              <a:gd name="connsiteX1" fmla="*/ 1464659 w 1877353"/>
              <a:gd name="connsiteY1" fmla="*/ 0 h 841571"/>
              <a:gd name="connsiteX2" fmla="*/ 1877353 w 1877353"/>
              <a:gd name="connsiteY2" fmla="*/ 412694 h 841571"/>
              <a:gd name="connsiteX3" fmla="*/ 1473643 w 1877353"/>
              <a:gd name="connsiteY3" fmla="*/ 837376 h 841571"/>
              <a:gd name="connsiteX4" fmla="*/ 24276 w 1877353"/>
              <a:gd name="connsiteY4" fmla="*/ 841571 h 841571"/>
              <a:gd name="connsiteX5" fmla="*/ 0 w 1877353"/>
              <a:gd name="connsiteY5" fmla="*/ 0 h 841571"/>
              <a:gd name="connsiteX0" fmla="*/ 891 w 1878244"/>
              <a:gd name="connsiteY0" fmla="*/ 0 h 845765"/>
              <a:gd name="connsiteX1" fmla="*/ 1465550 w 1878244"/>
              <a:gd name="connsiteY1" fmla="*/ 0 h 845765"/>
              <a:gd name="connsiteX2" fmla="*/ 1878244 w 1878244"/>
              <a:gd name="connsiteY2" fmla="*/ 412694 h 845765"/>
              <a:gd name="connsiteX3" fmla="*/ 1474534 w 1878244"/>
              <a:gd name="connsiteY3" fmla="*/ 837376 h 845765"/>
              <a:gd name="connsiteX4" fmla="*/ 0 w 1878244"/>
              <a:gd name="connsiteY4" fmla="*/ 845765 h 845765"/>
              <a:gd name="connsiteX5" fmla="*/ 891 w 1878244"/>
              <a:gd name="connsiteY5" fmla="*/ 0 h 84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8244" h="845765">
                <a:moveTo>
                  <a:pt x="891" y="0"/>
                </a:moveTo>
                <a:lnTo>
                  <a:pt x="1465550" y="0"/>
                </a:lnTo>
                <a:lnTo>
                  <a:pt x="1878244" y="412694"/>
                </a:lnTo>
                <a:lnTo>
                  <a:pt x="1474534" y="837376"/>
                </a:lnTo>
                <a:lnTo>
                  <a:pt x="0" y="845765"/>
                </a:lnTo>
                <a:lnTo>
                  <a:pt x="891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4128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728-0A14-3745-AD90-50FB668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F5BC16-4B85-7D48-9D07-11FD9C94E11E}"/>
              </a:ext>
            </a:extLst>
          </p:cNvPr>
          <p:cNvSpPr/>
          <p:nvPr/>
        </p:nvSpPr>
        <p:spPr>
          <a:xfrm>
            <a:off x="871307" y="2659559"/>
            <a:ext cx="74013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61A7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Parametric SVG for </a:t>
            </a:r>
            <a:r>
              <a:rPr lang="en-US" sz="4400" b="1" dirty="0" err="1">
                <a:solidFill>
                  <a:srgbClr val="61A7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SBOLv</a:t>
            </a:r>
            <a:endParaRPr lang="en-GB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CECAD93F-6434-A344-8FEF-6BB06BEA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69" y="3429000"/>
            <a:ext cx="1192077" cy="1283138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B592210-AA99-A54F-8343-01EDCE43F633}"/>
              </a:ext>
            </a:extLst>
          </p:cNvPr>
          <p:cNvSpPr txBox="1">
            <a:spLocks/>
          </p:cNvSpPr>
          <p:nvPr/>
        </p:nvSpPr>
        <p:spPr bwMode="auto">
          <a:xfrm>
            <a:off x="2691718" y="3758539"/>
            <a:ext cx="5580974" cy="83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Arial" charset="0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James Scott-Brown</a:t>
            </a:r>
          </a:p>
          <a:p>
            <a:pPr algn="l"/>
            <a:r>
              <a:rPr lang="en-US" sz="8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University of Oxford, UK (@</a:t>
            </a:r>
            <a:r>
              <a:rPr lang="en-US" sz="8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jamesscottbrown</a:t>
            </a:r>
            <a:r>
              <a:rPr lang="en-US" sz="8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4119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728-0A14-3745-AD90-50FB668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F5BC16-4B85-7D48-9D07-11FD9C94E11E}"/>
              </a:ext>
            </a:extLst>
          </p:cNvPr>
          <p:cNvSpPr/>
          <p:nvPr/>
        </p:nvSpPr>
        <p:spPr>
          <a:xfrm>
            <a:off x="871307" y="3044279"/>
            <a:ext cx="74013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>
                <a:solidFill>
                  <a:srgbClr val="61A7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ParaSBOLv</a:t>
            </a:r>
            <a:r>
              <a:rPr lang="en-US" sz="4400" b="1" dirty="0">
                <a:solidFill>
                  <a:srgbClr val="61A7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 library</a:t>
            </a:r>
            <a:endParaRPr lang="en-GB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A134EC-EAFA-3744-8FD4-53E668E1D830}"/>
              </a:ext>
            </a:extLst>
          </p:cNvPr>
          <p:cNvSpPr/>
          <p:nvPr/>
        </p:nvSpPr>
        <p:spPr>
          <a:xfrm>
            <a:off x="291820" y="3773260"/>
            <a:ext cx="85603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Programmable creation and customization of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SBOLv</a:t>
            </a:r>
            <a:endParaRPr lang="en-GB" sz="2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84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728-0A14-3745-AD90-50FB668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56A323-5241-964D-AEFC-FCBC290ED559}"/>
              </a:ext>
            </a:extLst>
          </p:cNvPr>
          <p:cNvSpPr txBox="1">
            <a:spLocks/>
          </p:cNvSpPr>
          <p:nvPr/>
        </p:nvSpPr>
        <p:spPr>
          <a:xfrm>
            <a:off x="150829" y="1166569"/>
            <a:ext cx="8842342" cy="53131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61A728"/>
                </a:solidFill>
              </a:rPr>
              <a:t>Introduction to SBOL Visual (</a:t>
            </a:r>
            <a:r>
              <a:rPr lang="en-US" b="1" dirty="0" err="1">
                <a:solidFill>
                  <a:srgbClr val="61A728"/>
                </a:solidFill>
              </a:rPr>
              <a:t>SBOLv</a:t>
            </a:r>
            <a:r>
              <a:rPr lang="en-US" b="1" dirty="0">
                <a:solidFill>
                  <a:srgbClr val="61A728"/>
                </a:solidFill>
              </a:rPr>
              <a:t>)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(45 min, Tom)</a:t>
            </a:r>
          </a:p>
          <a:p>
            <a:pPr lvl="1"/>
            <a:r>
              <a:rPr lang="en-US" dirty="0"/>
              <a:t>Rationale and guiding principles </a:t>
            </a:r>
          </a:p>
          <a:p>
            <a:pPr lvl="1"/>
            <a:r>
              <a:rPr lang="en-US" dirty="0"/>
              <a:t>Examples of key features</a:t>
            </a:r>
          </a:p>
          <a:p>
            <a:pPr lvl="1"/>
            <a:r>
              <a:rPr lang="en-US" dirty="0"/>
              <a:t>Getting involved and future directions</a:t>
            </a:r>
          </a:p>
          <a:p>
            <a:endParaRPr lang="en-US" sz="800" dirty="0"/>
          </a:p>
          <a:p>
            <a:r>
              <a:rPr lang="en-US" b="1" dirty="0">
                <a:solidFill>
                  <a:srgbClr val="61A728"/>
                </a:solidFill>
              </a:rPr>
              <a:t>Parametric SVG for </a:t>
            </a:r>
            <a:r>
              <a:rPr lang="en-US" b="1" dirty="0" err="1">
                <a:solidFill>
                  <a:srgbClr val="61A728"/>
                </a:solidFill>
              </a:rPr>
              <a:t>SBOLv</a:t>
            </a:r>
            <a:r>
              <a:rPr lang="en-US" b="1" dirty="0">
                <a:solidFill>
                  <a:srgbClr val="61A728"/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(30 min, James)</a:t>
            </a:r>
          </a:p>
          <a:p>
            <a:pPr lvl="1"/>
            <a:r>
              <a:rPr lang="en-US" dirty="0"/>
              <a:t>What is SVG, parametric SVG and why use in </a:t>
            </a:r>
            <a:r>
              <a:rPr lang="en-US" dirty="0" err="1"/>
              <a:t>SBOLv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Examples of parametric SVG in action</a:t>
            </a:r>
          </a:p>
          <a:p>
            <a:pPr lvl="1"/>
            <a:r>
              <a:rPr lang="en-US" dirty="0"/>
              <a:t>Future integration and next steps</a:t>
            </a:r>
          </a:p>
          <a:p>
            <a:endParaRPr lang="en-US" sz="800" dirty="0"/>
          </a:p>
          <a:p>
            <a:r>
              <a:rPr lang="en-US" b="1" dirty="0" err="1">
                <a:solidFill>
                  <a:srgbClr val="61A728"/>
                </a:solidFill>
              </a:rPr>
              <a:t>ParaSBOLv</a:t>
            </a:r>
            <a:r>
              <a:rPr lang="en-US" b="1" dirty="0">
                <a:solidFill>
                  <a:srgbClr val="61A728"/>
                </a:solidFill>
              </a:rPr>
              <a:t> Python library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(30 min, Tom)</a:t>
            </a:r>
            <a:endParaRPr lang="en-US" sz="2400" dirty="0"/>
          </a:p>
          <a:p>
            <a:pPr lvl="1"/>
            <a:r>
              <a:rPr lang="en-US" dirty="0"/>
              <a:t>Lightweight Python library introduction</a:t>
            </a:r>
          </a:p>
          <a:p>
            <a:pPr lvl="1"/>
            <a:r>
              <a:rPr lang="en-US" dirty="0"/>
              <a:t>Basic examples of programmable diagram creation </a:t>
            </a:r>
          </a:p>
        </p:txBody>
      </p:sp>
    </p:spTree>
    <p:extLst>
      <p:ext uri="{BB962C8B-B14F-4D97-AF65-F5344CB8AC3E}">
        <p14:creationId xmlns:p14="http://schemas.microsoft.com/office/powerpoint/2010/main" val="301331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52" y="1763714"/>
            <a:ext cx="3517848" cy="35750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Problem: Communicating Gene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83300"/>
            <a:ext cx="8229600" cy="546099"/>
          </a:xfrm>
        </p:spPr>
        <p:txBody>
          <a:bodyPr/>
          <a:lstStyle/>
          <a:p>
            <a:pPr algn="ctr">
              <a:buNone/>
            </a:pPr>
            <a:r>
              <a:rPr lang="en-US" i="1" dirty="0">
                <a:solidFill>
                  <a:srgbClr val="000090"/>
                </a:solidFill>
              </a:rPr>
              <a:t>Well, they're sort of similar…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rcRect l="11300" t="54720" r="37130" b="30240"/>
          <a:stretch>
            <a:fillRect/>
          </a:stretch>
        </p:blipFill>
        <p:spPr>
          <a:xfrm>
            <a:off x="1485900" y="2537495"/>
            <a:ext cx="2920978" cy="955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rcRect b="87197"/>
          <a:stretch>
            <a:fillRect/>
          </a:stretch>
        </p:blipFill>
        <p:spPr>
          <a:xfrm>
            <a:off x="241300" y="1803401"/>
            <a:ext cx="6350000" cy="469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rcRect t="36000" r="8657" b="46080"/>
          <a:stretch>
            <a:fillRect/>
          </a:stretch>
        </p:blipFill>
        <p:spPr>
          <a:xfrm>
            <a:off x="457200" y="3539806"/>
            <a:ext cx="5214620" cy="10250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rcRect l="2880" r="2880" b="75963"/>
          <a:stretch>
            <a:fillRect/>
          </a:stretch>
        </p:blipFill>
        <p:spPr>
          <a:xfrm>
            <a:off x="241300" y="4729975"/>
            <a:ext cx="5984240" cy="13309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1092200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i="1" dirty="0">
                <a:solidFill>
                  <a:srgbClr val="000090"/>
                </a:solidFill>
              </a:rPr>
              <a:t>Construct diagrams from some recent ACS Syn.Bio. papers:</a:t>
            </a:r>
          </a:p>
        </p:txBody>
      </p:sp>
    </p:spTree>
    <p:extLst>
      <p:ext uri="{BB962C8B-B14F-4D97-AF65-F5344CB8AC3E}">
        <p14:creationId xmlns:p14="http://schemas.microsoft.com/office/powerpoint/2010/main" val="130763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5029199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61A728"/>
                </a:solidFill>
              </a:rPr>
              <a:t>Inspiration: Standard Electronic Symbols:</a:t>
            </a:r>
          </a:p>
          <a:p>
            <a:pPr>
              <a:buNone/>
            </a:pPr>
            <a:endParaRPr lang="en-US" dirty="0">
              <a:solidFill>
                <a:srgbClr val="61A728"/>
              </a:solidFill>
            </a:endParaRPr>
          </a:p>
          <a:p>
            <a:pPr>
              <a:buNone/>
            </a:pPr>
            <a:endParaRPr lang="en-US" dirty="0">
              <a:solidFill>
                <a:srgbClr val="61A728"/>
              </a:solidFill>
            </a:endParaRPr>
          </a:p>
          <a:p>
            <a:pPr>
              <a:buNone/>
            </a:pPr>
            <a:endParaRPr lang="en-US" dirty="0">
              <a:solidFill>
                <a:srgbClr val="61A728"/>
              </a:solidFill>
            </a:endParaRPr>
          </a:p>
          <a:p>
            <a:pPr>
              <a:buNone/>
            </a:pPr>
            <a:endParaRPr lang="en-US" dirty="0">
              <a:solidFill>
                <a:srgbClr val="61A728"/>
              </a:solidFill>
            </a:endParaRPr>
          </a:p>
          <a:p>
            <a:pPr>
              <a:buNone/>
            </a:pPr>
            <a:endParaRPr lang="en-US" dirty="0">
              <a:solidFill>
                <a:srgbClr val="61A728"/>
              </a:solidFill>
            </a:endParaRPr>
          </a:p>
          <a:p>
            <a:pPr>
              <a:buNone/>
            </a:pPr>
            <a:endParaRPr lang="en-US" dirty="0">
              <a:solidFill>
                <a:srgbClr val="61A728"/>
              </a:solidFill>
            </a:endParaRPr>
          </a:p>
          <a:p>
            <a:pPr>
              <a:buNone/>
            </a:pPr>
            <a:endParaRPr lang="en-US" dirty="0">
              <a:solidFill>
                <a:srgbClr val="61A728"/>
              </a:solidFill>
            </a:endParaRPr>
          </a:p>
          <a:p>
            <a:pPr>
              <a:buNone/>
            </a:pPr>
            <a:endParaRPr lang="en-US" dirty="0">
              <a:solidFill>
                <a:srgbClr val="61A728"/>
              </a:solidFill>
            </a:endParaRPr>
          </a:p>
          <a:p>
            <a:pPr algn="ctr">
              <a:buNone/>
            </a:pPr>
            <a:r>
              <a:rPr lang="en-US" i="1" dirty="0">
                <a:solidFill>
                  <a:srgbClr val="61A728"/>
                </a:solidFill>
              </a:rPr>
              <a:t>What is the equivalent for synthetic biology?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2" y="274638"/>
            <a:ext cx="8229600" cy="682625"/>
          </a:xfrm>
        </p:spPr>
        <p:txBody>
          <a:bodyPr/>
          <a:lstStyle/>
          <a:p>
            <a:r>
              <a:rPr lang="en-US" dirty="0"/>
              <a:t>Standards simplify communication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00" y="2143993"/>
            <a:ext cx="5080000" cy="330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112789" y="5420593"/>
            <a:ext cx="4011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… and many others in IEEE Std. 91/91a; IEEE Std. 315</a:t>
            </a:r>
          </a:p>
        </p:txBody>
      </p:sp>
    </p:spTree>
    <p:extLst>
      <p:ext uri="{BB962C8B-B14F-4D97-AF65-F5344CB8AC3E}">
        <p14:creationId xmlns:p14="http://schemas.microsoft.com/office/powerpoint/2010/main" val="315529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16FF8C63-F984-9B4A-86AB-B1F6815EA535}"/>
              </a:ext>
            </a:extLst>
          </p:cNvPr>
          <p:cNvSpPr/>
          <p:nvPr/>
        </p:nvSpPr>
        <p:spPr>
          <a:xfrm>
            <a:off x="1123615" y="3572445"/>
            <a:ext cx="264024" cy="2128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F1A4255-EC71-574C-A8F2-80C83297C7AE}"/>
              </a:ext>
            </a:extLst>
          </p:cNvPr>
          <p:cNvSpPr/>
          <p:nvPr/>
        </p:nvSpPr>
        <p:spPr>
          <a:xfrm>
            <a:off x="6415938" y="3771096"/>
            <a:ext cx="264024" cy="2128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DB20450-ECD9-9C40-8786-2E2287E6B5E6}"/>
              </a:ext>
            </a:extLst>
          </p:cNvPr>
          <p:cNvCxnSpPr/>
          <p:nvPr/>
        </p:nvCxnSpPr>
        <p:spPr>
          <a:xfrm>
            <a:off x="843697" y="3658259"/>
            <a:ext cx="813605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ight Arrow 64">
            <a:extLst>
              <a:ext uri="{FF2B5EF4-FFF2-40B4-BE49-F238E27FC236}">
                <a16:creationId xmlns:a16="http://schemas.microsoft.com/office/drawing/2014/main" id="{5FFA063D-261F-C143-87CE-C6B95BD56CD6}"/>
              </a:ext>
            </a:extLst>
          </p:cNvPr>
          <p:cNvSpPr/>
          <p:nvPr/>
        </p:nvSpPr>
        <p:spPr>
          <a:xfrm>
            <a:off x="2926428" y="3484876"/>
            <a:ext cx="1120534" cy="335796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67" name="Chord 66">
            <a:extLst>
              <a:ext uri="{FF2B5EF4-FFF2-40B4-BE49-F238E27FC236}">
                <a16:creationId xmlns:a16="http://schemas.microsoft.com/office/drawing/2014/main" id="{1F774EED-76E4-5E4F-A119-BD74B35B4348}"/>
              </a:ext>
            </a:extLst>
          </p:cNvPr>
          <p:cNvSpPr/>
          <p:nvPr/>
        </p:nvSpPr>
        <p:spPr>
          <a:xfrm>
            <a:off x="2064348" y="3317226"/>
            <a:ext cx="606306" cy="6063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Bent Arrow 68">
            <a:extLst>
              <a:ext uri="{FF2B5EF4-FFF2-40B4-BE49-F238E27FC236}">
                <a16:creationId xmlns:a16="http://schemas.microsoft.com/office/drawing/2014/main" id="{E0608C44-39F5-884A-B3C6-8154E38C1A86}"/>
              </a:ext>
            </a:extLst>
          </p:cNvPr>
          <p:cNvSpPr/>
          <p:nvPr/>
        </p:nvSpPr>
        <p:spPr>
          <a:xfrm>
            <a:off x="1139950" y="2873336"/>
            <a:ext cx="852580" cy="786445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Left-Right-Up Arrow 69">
            <a:extLst>
              <a:ext uri="{FF2B5EF4-FFF2-40B4-BE49-F238E27FC236}">
                <a16:creationId xmlns:a16="http://schemas.microsoft.com/office/drawing/2014/main" id="{80667D8B-34AD-9B4F-83D8-643B24E212FE}"/>
              </a:ext>
            </a:extLst>
          </p:cNvPr>
          <p:cNvSpPr/>
          <p:nvPr/>
        </p:nvSpPr>
        <p:spPr>
          <a:xfrm rot="10800000">
            <a:off x="4196962" y="3051891"/>
            <a:ext cx="742963" cy="60375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F6B55FAD-F14D-C74C-A97C-50B686F461A8}"/>
              </a:ext>
            </a:extLst>
          </p:cNvPr>
          <p:cNvSpPr/>
          <p:nvPr/>
        </p:nvSpPr>
        <p:spPr>
          <a:xfrm rot="10800000">
            <a:off x="5931824" y="3492132"/>
            <a:ext cx="1120534" cy="335796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hord 71">
            <a:extLst>
              <a:ext uri="{FF2B5EF4-FFF2-40B4-BE49-F238E27FC236}">
                <a16:creationId xmlns:a16="http://schemas.microsoft.com/office/drawing/2014/main" id="{2B799AC6-3CDB-BF48-A5C1-E9C829B92ABC}"/>
              </a:ext>
            </a:extLst>
          </p:cNvPr>
          <p:cNvSpPr/>
          <p:nvPr/>
        </p:nvSpPr>
        <p:spPr>
          <a:xfrm rot="10800000">
            <a:off x="7211875" y="3389271"/>
            <a:ext cx="606306" cy="6063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Bent Arrow 72">
            <a:extLst>
              <a:ext uri="{FF2B5EF4-FFF2-40B4-BE49-F238E27FC236}">
                <a16:creationId xmlns:a16="http://schemas.microsoft.com/office/drawing/2014/main" id="{AD68F9FF-68DF-BD4F-AAB0-34E8F05A0820}"/>
              </a:ext>
            </a:extLst>
          </p:cNvPr>
          <p:cNvSpPr/>
          <p:nvPr/>
        </p:nvSpPr>
        <p:spPr>
          <a:xfrm rot="10800000">
            <a:off x="7976002" y="3659782"/>
            <a:ext cx="852580" cy="786445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Left-Right-Up Arrow 73">
            <a:extLst>
              <a:ext uri="{FF2B5EF4-FFF2-40B4-BE49-F238E27FC236}">
                <a16:creationId xmlns:a16="http://schemas.microsoft.com/office/drawing/2014/main" id="{A3EB03F8-277A-BF49-B0CC-C1BEE59AA701}"/>
              </a:ext>
            </a:extLst>
          </p:cNvPr>
          <p:cNvSpPr/>
          <p:nvPr/>
        </p:nvSpPr>
        <p:spPr>
          <a:xfrm>
            <a:off x="5103603" y="3659782"/>
            <a:ext cx="742963" cy="60375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2CF6C7E-EEC6-954C-8A1E-E644A5E0BC8C}"/>
              </a:ext>
            </a:extLst>
          </p:cNvPr>
          <p:cNvSpPr txBox="1"/>
          <p:nvPr/>
        </p:nvSpPr>
        <p:spPr>
          <a:xfrm>
            <a:off x="6272502" y="3488930"/>
            <a:ext cx="547106" cy="35420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err="1"/>
              <a:t>tetR</a:t>
            </a:r>
            <a:endParaRPr lang="en-US" i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4C0D55-377F-DC41-9F2B-E8F9E250C218}"/>
              </a:ext>
            </a:extLst>
          </p:cNvPr>
          <p:cNvGrpSpPr/>
          <p:nvPr/>
        </p:nvGrpSpPr>
        <p:grpSpPr>
          <a:xfrm>
            <a:off x="32773" y="2263737"/>
            <a:ext cx="1401346" cy="1335823"/>
            <a:chOff x="32773" y="2263737"/>
            <a:chExt cx="1401346" cy="1335823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B5B23D0-74EA-1945-945D-D8E73F3B42EC}"/>
                </a:ext>
              </a:extLst>
            </p:cNvPr>
            <p:cNvCxnSpPr>
              <a:cxnSpLocks/>
            </p:cNvCxnSpPr>
            <p:nvPr/>
          </p:nvCxnSpPr>
          <p:spPr>
            <a:xfrm>
              <a:off x="611734" y="2859059"/>
              <a:ext cx="276251" cy="740501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5FD4442-586C-7342-91CD-511CB5203282}"/>
                </a:ext>
              </a:extLst>
            </p:cNvPr>
            <p:cNvSpPr txBox="1"/>
            <p:nvPr/>
          </p:nvSpPr>
          <p:spPr>
            <a:xfrm>
              <a:off x="32773" y="2263737"/>
              <a:ext cx="1401346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Nucleic Acid </a:t>
              </a:r>
            </a:p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Backbone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B63A40B-8B78-2842-9D36-CBBDA8014D91}"/>
              </a:ext>
            </a:extLst>
          </p:cNvPr>
          <p:cNvGrpSpPr/>
          <p:nvPr/>
        </p:nvGrpSpPr>
        <p:grpSpPr>
          <a:xfrm>
            <a:off x="895869" y="1678560"/>
            <a:ext cx="2484821" cy="1710711"/>
            <a:chOff x="895869" y="1678560"/>
            <a:chExt cx="2484821" cy="1710711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F0752ED-0C6C-E24F-A952-82C538ACA854}"/>
                </a:ext>
              </a:extLst>
            </p:cNvPr>
            <p:cNvSpPr txBox="1"/>
            <p:nvPr/>
          </p:nvSpPr>
          <p:spPr>
            <a:xfrm>
              <a:off x="895869" y="1678560"/>
              <a:ext cx="2484821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Sequence Feature Glyphs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69F4455-8DC2-6748-8FD0-A52E0BCD00BD}"/>
                </a:ext>
              </a:extLst>
            </p:cNvPr>
            <p:cNvCxnSpPr>
              <a:stCxn id="78" idx="2"/>
            </p:cNvCxnSpPr>
            <p:nvPr/>
          </p:nvCxnSpPr>
          <p:spPr>
            <a:xfrm flipH="1">
              <a:off x="1741154" y="2032761"/>
              <a:ext cx="397127" cy="840575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3693758-9598-BB42-8249-EA7F91920D9C}"/>
                </a:ext>
              </a:extLst>
            </p:cNvPr>
            <p:cNvCxnSpPr>
              <a:stCxn id="78" idx="2"/>
            </p:cNvCxnSpPr>
            <p:nvPr/>
          </p:nvCxnSpPr>
          <p:spPr>
            <a:xfrm>
              <a:off x="2138280" y="2032761"/>
              <a:ext cx="264422" cy="1187028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A023814-C334-0146-9839-28185CABC6FA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>
              <a:off x="2138280" y="2032762"/>
              <a:ext cx="1051615" cy="1356509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F8AB762-89FC-6C40-A659-8146A2BF0335}"/>
              </a:ext>
            </a:extLst>
          </p:cNvPr>
          <p:cNvSpPr txBox="1"/>
          <p:nvPr/>
        </p:nvSpPr>
        <p:spPr>
          <a:xfrm>
            <a:off x="1358014" y="3593643"/>
            <a:ext cx="564725" cy="35420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905C1D-D730-2342-AFEC-F53014832F4C}"/>
              </a:ext>
            </a:extLst>
          </p:cNvPr>
          <p:cNvGrpSpPr/>
          <p:nvPr/>
        </p:nvGrpSpPr>
        <p:grpSpPr>
          <a:xfrm>
            <a:off x="1891152" y="3655642"/>
            <a:ext cx="1298743" cy="786036"/>
            <a:chOff x="1891152" y="3655642"/>
            <a:chExt cx="1298743" cy="786036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D6100D5-280F-124D-B096-0C86F8A57B12}"/>
                </a:ext>
              </a:extLst>
            </p:cNvPr>
            <p:cNvCxnSpPr/>
            <p:nvPr/>
          </p:nvCxnSpPr>
          <p:spPr>
            <a:xfrm>
              <a:off x="1891152" y="3862638"/>
              <a:ext cx="438470" cy="292313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966DBD0-C27A-CF49-9153-61C815CA5FF7}"/>
                </a:ext>
              </a:extLst>
            </p:cNvPr>
            <p:cNvSpPr txBox="1"/>
            <p:nvPr/>
          </p:nvSpPr>
          <p:spPr>
            <a:xfrm>
              <a:off x="1966099" y="4087476"/>
              <a:ext cx="750527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Labels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26EA305-D74E-FB4F-A368-B55D38840D3E}"/>
                </a:ext>
              </a:extLst>
            </p:cNvPr>
            <p:cNvCxnSpPr/>
            <p:nvPr/>
          </p:nvCxnSpPr>
          <p:spPr>
            <a:xfrm flipH="1">
              <a:off x="2329623" y="3655642"/>
              <a:ext cx="860272" cy="499310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653B946-740E-6C41-9769-F53468AACC2E}"/>
              </a:ext>
            </a:extLst>
          </p:cNvPr>
          <p:cNvGrpSpPr/>
          <p:nvPr/>
        </p:nvGrpSpPr>
        <p:grpSpPr>
          <a:xfrm>
            <a:off x="5774608" y="3857313"/>
            <a:ext cx="2484575" cy="1420725"/>
            <a:chOff x="5774608" y="3857313"/>
            <a:chExt cx="2484575" cy="142072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DA2DF60-1365-E841-928D-92E6AD118FA6}"/>
                </a:ext>
              </a:extLst>
            </p:cNvPr>
            <p:cNvSpPr txBox="1"/>
            <p:nvPr/>
          </p:nvSpPr>
          <p:spPr>
            <a:xfrm>
              <a:off x="5774608" y="4658185"/>
              <a:ext cx="2484575" cy="61985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Reverse Complement 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Sequence Feature Glyphs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093D075-0FB2-2342-9897-EA29277FE70D}"/>
                </a:ext>
              </a:extLst>
            </p:cNvPr>
            <p:cNvCxnSpPr/>
            <p:nvPr/>
          </p:nvCxnSpPr>
          <p:spPr>
            <a:xfrm>
              <a:off x="6823401" y="3857313"/>
              <a:ext cx="193844" cy="854532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176B52A-FEBB-0148-A812-836C69ABC1E1}"/>
                </a:ext>
              </a:extLst>
            </p:cNvPr>
            <p:cNvCxnSpPr/>
            <p:nvPr/>
          </p:nvCxnSpPr>
          <p:spPr>
            <a:xfrm flipH="1">
              <a:off x="7016891" y="4088977"/>
              <a:ext cx="485764" cy="628326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B65AB6-ACD4-864C-B80A-9A0B625384C0}"/>
                </a:ext>
              </a:extLst>
            </p:cNvPr>
            <p:cNvCxnSpPr/>
            <p:nvPr/>
          </p:nvCxnSpPr>
          <p:spPr>
            <a:xfrm flipH="1">
              <a:off x="7016892" y="4354046"/>
              <a:ext cx="959110" cy="363257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21420B9-C3DC-3D4D-A209-254E490B50C7}"/>
              </a:ext>
            </a:extLst>
          </p:cNvPr>
          <p:cNvCxnSpPr/>
          <p:nvPr/>
        </p:nvCxnSpPr>
        <p:spPr>
          <a:xfrm>
            <a:off x="1122540" y="3785275"/>
            <a:ext cx="241714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34A56-702E-4A4D-947A-89B9B0FA2C7A}"/>
              </a:ext>
            </a:extLst>
          </p:cNvPr>
          <p:cNvGrpSpPr/>
          <p:nvPr/>
        </p:nvGrpSpPr>
        <p:grpSpPr>
          <a:xfrm>
            <a:off x="5033448" y="1978796"/>
            <a:ext cx="4022300" cy="3482797"/>
            <a:chOff x="5033448" y="1978796"/>
            <a:chExt cx="4022300" cy="3482797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3A0C0C6-FEFC-B34C-8849-E1E01FB8F2B7}"/>
                </a:ext>
              </a:extLst>
            </p:cNvPr>
            <p:cNvSpPr/>
            <p:nvPr/>
          </p:nvSpPr>
          <p:spPr>
            <a:xfrm>
              <a:off x="5033448" y="3171263"/>
              <a:ext cx="4022300" cy="229033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07F6021-FD02-4941-83EC-51D0236D5AA3}"/>
                </a:ext>
              </a:extLst>
            </p:cNvPr>
            <p:cNvSpPr txBox="1"/>
            <p:nvPr/>
          </p:nvSpPr>
          <p:spPr>
            <a:xfrm>
              <a:off x="7530791" y="1978796"/>
              <a:ext cx="890423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Module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803D574-05BC-7046-A85E-A2BAF46C5E5F}"/>
                </a:ext>
              </a:extLst>
            </p:cNvPr>
            <p:cNvCxnSpPr>
              <a:cxnSpLocks/>
              <a:endCxn id="104" idx="2"/>
            </p:cNvCxnSpPr>
            <p:nvPr/>
          </p:nvCxnSpPr>
          <p:spPr>
            <a:xfrm flipV="1">
              <a:off x="7818181" y="2332998"/>
              <a:ext cx="157820" cy="780242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CAF0493-E159-9540-8D6F-FA810C3E8774}"/>
              </a:ext>
            </a:extLst>
          </p:cNvPr>
          <p:cNvGrpSpPr/>
          <p:nvPr/>
        </p:nvGrpSpPr>
        <p:grpSpPr>
          <a:xfrm>
            <a:off x="1605345" y="2714574"/>
            <a:ext cx="3310944" cy="2570597"/>
            <a:chOff x="1605345" y="2714574"/>
            <a:chExt cx="3310944" cy="257059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977BDA9-104A-A244-AB09-D3C34259FAB8}"/>
                </a:ext>
              </a:extLst>
            </p:cNvPr>
            <p:cNvSpPr txBox="1"/>
            <p:nvPr/>
          </p:nvSpPr>
          <p:spPr>
            <a:xfrm>
              <a:off x="3636849" y="3912177"/>
              <a:ext cx="1279440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Interactions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C8FBAD1-9B4E-9D48-89FD-CE2A041C3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7704" y="4229597"/>
              <a:ext cx="517047" cy="375999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65C73C9-19A2-504D-8A3A-4898FB4F0E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0951" y="2714574"/>
              <a:ext cx="92612" cy="1233271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71FCA04-92E1-BA49-B5DE-CB9B756417ED}"/>
                </a:ext>
              </a:extLst>
            </p:cNvPr>
            <p:cNvSpPr txBox="1"/>
            <p:nvPr/>
          </p:nvSpPr>
          <p:spPr>
            <a:xfrm>
              <a:off x="1605345" y="4930969"/>
              <a:ext cx="1723288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Interaction Node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1295DC0-A3E2-C748-82A6-29FDD18F6C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786" y="4770433"/>
              <a:ext cx="528415" cy="290867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E1BF38A-715F-2C42-9D37-2B8504167D5C}"/>
              </a:ext>
            </a:extLst>
          </p:cNvPr>
          <p:cNvGrpSpPr/>
          <p:nvPr/>
        </p:nvGrpSpPr>
        <p:grpSpPr>
          <a:xfrm>
            <a:off x="3708941" y="1665513"/>
            <a:ext cx="3637374" cy="770062"/>
            <a:chOff x="3708941" y="1665513"/>
            <a:chExt cx="3637374" cy="770062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CCEA94A-1DFF-B04F-9A98-0536B98B8F9E}"/>
                </a:ext>
              </a:extLst>
            </p:cNvPr>
            <p:cNvSpPr txBox="1"/>
            <p:nvPr/>
          </p:nvSpPr>
          <p:spPr>
            <a:xfrm>
              <a:off x="4837081" y="1665513"/>
              <a:ext cx="2509234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Molecular Species Glyph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EAC5E19-A4EA-4D42-B40A-419B5B12B27E}"/>
                </a:ext>
              </a:extLst>
            </p:cNvPr>
            <p:cNvCxnSpPr>
              <a:cxnSpLocks/>
              <a:stCxn id="95" idx="2"/>
            </p:cNvCxnSpPr>
            <p:nvPr/>
          </p:nvCxnSpPr>
          <p:spPr>
            <a:xfrm flipH="1">
              <a:off x="5442757" y="2019715"/>
              <a:ext cx="648941" cy="324243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9FF8910-A6E8-CE43-9D89-8F9024A36F14}"/>
                </a:ext>
              </a:extLst>
            </p:cNvPr>
            <p:cNvCxnSpPr>
              <a:cxnSpLocks/>
              <a:stCxn id="95" idx="2"/>
            </p:cNvCxnSpPr>
            <p:nvPr/>
          </p:nvCxnSpPr>
          <p:spPr>
            <a:xfrm flipH="1">
              <a:off x="3708941" y="2019715"/>
              <a:ext cx="2382758" cy="415860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2E69B7F-493F-4F42-8877-1B64E3A8FAED}"/>
              </a:ext>
            </a:extLst>
          </p:cNvPr>
          <p:cNvGrpSpPr/>
          <p:nvPr/>
        </p:nvGrpSpPr>
        <p:grpSpPr>
          <a:xfrm>
            <a:off x="1255629" y="2100384"/>
            <a:ext cx="5290425" cy="3709716"/>
            <a:chOff x="1255629" y="2100384"/>
            <a:chExt cx="5290425" cy="3709716"/>
          </a:xfrm>
        </p:grpSpPr>
        <p:cxnSp>
          <p:nvCxnSpPr>
            <p:cNvPr id="54" name="Elbow Connector 51">
              <a:extLst>
                <a:ext uri="{FF2B5EF4-FFF2-40B4-BE49-F238E27FC236}">
                  <a16:creationId xmlns:a16="http://schemas.microsoft.com/office/drawing/2014/main" id="{F3E4379E-2CFD-C64B-B435-6B5A068064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2762" y="4861983"/>
              <a:ext cx="0" cy="39886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non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07F0650-5A90-C74D-8BC5-317DD6823EBA}"/>
                </a:ext>
              </a:extLst>
            </p:cNvPr>
            <p:cNvSpPr/>
            <p:nvPr/>
          </p:nvSpPr>
          <p:spPr>
            <a:xfrm>
              <a:off x="3815788" y="4547368"/>
              <a:ext cx="233655" cy="2339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629A95DF-30F4-C44D-B18D-6F2E1EC9EA65}"/>
                </a:ext>
              </a:extLst>
            </p:cNvPr>
            <p:cNvCxnSpPr>
              <a:stCxn id="75" idx="2"/>
            </p:cNvCxnSpPr>
            <p:nvPr/>
          </p:nvCxnSpPr>
          <p:spPr>
            <a:xfrm rot="5400000" flipH="1">
              <a:off x="3871915" y="1168992"/>
              <a:ext cx="57854" cy="5290425"/>
            </a:xfrm>
            <a:prstGeom prst="bentConnector4">
              <a:avLst>
                <a:gd name="adj1" fmla="val -1430225"/>
                <a:gd name="adj2" fmla="val 100174"/>
              </a:avLst>
            </a:prstGeom>
            <a:ln w="38100">
              <a:solidFill>
                <a:srgbClr val="FF0000"/>
              </a:solidFill>
              <a:headEnd type="none"/>
              <a:tailEnd type="non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21">
              <a:extLst>
                <a:ext uri="{FF2B5EF4-FFF2-40B4-BE49-F238E27FC236}">
                  <a16:creationId xmlns:a16="http://schemas.microsoft.com/office/drawing/2014/main" id="{24C7576B-230E-7040-99D4-FC22641FE9F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10702" y="3092143"/>
              <a:ext cx="757407" cy="2268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D0CAB06-809D-1043-A873-62F890B375A4}"/>
                </a:ext>
              </a:extLst>
            </p:cNvPr>
            <p:cNvGrpSpPr/>
            <p:nvPr/>
          </p:nvGrpSpPr>
          <p:grpSpPr>
            <a:xfrm>
              <a:off x="4868575" y="2397793"/>
              <a:ext cx="684839" cy="354202"/>
              <a:chOff x="6268139" y="2034316"/>
              <a:chExt cx="714093" cy="369332"/>
            </a:xfrm>
          </p:grpSpPr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B6E4833E-B8DD-A344-9C78-9CE929F195C0}"/>
                  </a:ext>
                </a:extLst>
              </p:cNvPr>
              <p:cNvSpPr/>
              <p:nvPr/>
            </p:nvSpPr>
            <p:spPr>
              <a:xfrm>
                <a:off x="6268139" y="2045844"/>
                <a:ext cx="714093" cy="337457"/>
              </a:xfrm>
              <a:prstGeom prst="roundRect">
                <a:avLst>
                  <a:gd name="adj" fmla="val 4247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3FFD21A-5A56-EE4E-808B-32515B17F979}"/>
                  </a:ext>
                </a:extLst>
              </p:cNvPr>
              <p:cNvSpPr/>
              <p:nvPr/>
            </p:nvSpPr>
            <p:spPr>
              <a:xfrm>
                <a:off x="6344499" y="2034316"/>
                <a:ext cx="561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3">
                        <a:lumMod val="50000"/>
                      </a:schemeClr>
                    </a:solidFill>
                  </a:rPr>
                  <a:t>GFP</a:t>
                </a:r>
              </a:p>
            </p:txBody>
          </p:sp>
        </p:grp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F10152C8-FDF9-484E-8B55-6D41F14F5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920815" y="2100384"/>
              <a:ext cx="962191" cy="962191"/>
            </a:xfrm>
            <a:prstGeom prst="rect">
              <a:avLst/>
            </a:prstGeom>
          </p:spPr>
        </p:pic>
        <p:cxnSp>
          <p:nvCxnSpPr>
            <p:cNvPr id="102" name="Straight Connector 21">
              <a:extLst>
                <a:ext uri="{FF2B5EF4-FFF2-40B4-BE49-F238E27FC236}">
                  <a16:creationId xmlns:a16="http://schemas.microsoft.com/office/drawing/2014/main" id="{B05C1724-9E84-304D-9F5A-963848DB9DFE}"/>
                </a:ext>
              </a:extLst>
            </p:cNvPr>
            <p:cNvCxnSpPr>
              <a:cxnSpLocks/>
              <a:stCxn id="101" idx="3"/>
            </p:cNvCxnSpPr>
            <p:nvPr/>
          </p:nvCxnSpPr>
          <p:spPr>
            <a:xfrm flipV="1">
              <a:off x="3883005" y="2574894"/>
              <a:ext cx="991899" cy="6585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967B5A4-FD8E-7C45-8731-EC00536E439A}"/>
                </a:ext>
              </a:extLst>
            </p:cNvPr>
            <p:cNvCxnSpPr>
              <a:cxnSpLocks/>
            </p:cNvCxnSpPr>
            <p:nvPr/>
          </p:nvCxnSpPr>
          <p:spPr>
            <a:xfrm>
              <a:off x="3825111" y="4861983"/>
              <a:ext cx="196911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F510C4F-73D0-7D45-8210-E112CB30D7CD}"/>
                </a:ext>
              </a:extLst>
            </p:cNvPr>
            <p:cNvSpPr/>
            <p:nvPr/>
          </p:nvSpPr>
          <p:spPr>
            <a:xfrm>
              <a:off x="3686337" y="5455898"/>
              <a:ext cx="465443" cy="3542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aTc</a:t>
              </a:r>
              <a:endParaRPr lang="en-US" dirty="0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22A55DEA-EDA8-1D46-BAE1-FA376918E094}"/>
                </a:ext>
              </a:extLst>
            </p:cNvPr>
            <p:cNvSpPr/>
            <p:nvPr/>
          </p:nvSpPr>
          <p:spPr>
            <a:xfrm>
              <a:off x="3782605" y="5262712"/>
              <a:ext cx="287188" cy="247576"/>
            </a:xfrm>
            <a:prstGeom prst="hexagon">
              <a:avLst>
                <a:gd name="adj" fmla="val 32143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F31A6240-1C9F-5946-97AA-FF0F766B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Elements</a:t>
            </a:r>
          </a:p>
        </p:txBody>
      </p:sp>
    </p:spTree>
    <p:extLst>
      <p:ext uri="{BB962C8B-B14F-4D97-AF65-F5344CB8AC3E}">
        <p14:creationId xmlns:p14="http://schemas.microsoft.com/office/powerpoint/2010/main" val="142161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G_20140923_165221_874.jpg"/>
          <p:cNvPicPr>
            <a:picLocks noChangeAspect="1"/>
          </p:cNvPicPr>
          <p:nvPr/>
        </p:nvPicPr>
        <p:blipFill>
          <a:blip r:embed="rId3">
            <a:lum bright="39000" contrast="57000"/>
          </a:blip>
          <a:stretch>
            <a:fillRect/>
          </a:stretch>
        </p:blipFill>
        <p:spPr>
          <a:xfrm>
            <a:off x="5969002" y="977900"/>
            <a:ext cx="3174998" cy="1587499"/>
          </a:xfrm>
          <a:prstGeom prst="rect">
            <a:avLst/>
          </a:prstGeom>
        </p:spPr>
      </p:pic>
      <p:pic>
        <p:nvPicPr>
          <p:cNvPr id="8" name="Picture 7" descr="CRISPR-circuits.gif"/>
          <p:cNvPicPr>
            <a:picLocks noChangeAspect="1"/>
          </p:cNvPicPr>
          <p:nvPr/>
        </p:nvPicPr>
        <p:blipFill>
          <a:blip r:embed="rId4"/>
          <a:srcRect l="7024" t="10127" r="21073" b="53671"/>
          <a:stretch>
            <a:fillRect/>
          </a:stretch>
        </p:blipFill>
        <p:spPr>
          <a:xfrm>
            <a:off x="6148070" y="3714856"/>
            <a:ext cx="2843530" cy="2482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rcRect b="21356"/>
          <a:stretch>
            <a:fillRect/>
          </a:stretch>
        </p:blipFill>
        <p:spPr>
          <a:xfrm>
            <a:off x="1028700" y="4224294"/>
            <a:ext cx="2921000" cy="1831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Flexibility of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48749"/>
            <a:ext cx="8229600" cy="587173"/>
          </a:xfrm>
        </p:spPr>
        <p:txBody>
          <a:bodyPr/>
          <a:lstStyle/>
          <a:p>
            <a:pPr algn="ctr">
              <a:buNone/>
            </a:pPr>
            <a:r>
              <a:rPr lang="en-US" sz="2400" i="1" dirty="0">
                <a:solidFill>
                  <a:srgbClr val="61A728"/>
                </a:solidFill>
              </a:rPr>
              <a:t>Color, Text, Scaling, Strands, Styling: all your choice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rcRect l="16951" t="23677" r="36323" b="48430"/>
          <a:stretch>
            <a:fillRect/>
          </a:stretch>
        </p:blipFill>
        <p:spPr>
          <a:xfrm>
            <a:off x="450194" y="1384952"/>
            <a:ext cx="3849411" cy="1723394"/>
          </a:xfrm>
          <a:prstGeom prst="rect">
            <a:avLst/>
          </a:prstGeom>
        </p:spPr>
      </p:pic>
      <p:pic>
        <p:nvPicPr>
          <p:cNvPr id="10" name="Picture 9" descr="simplenot.pdf"/>
          <p:cNvPicPr>
            <a:picLocks noChangeAspect="1"/>
          </p:cNvPicPr>
          <p:nvPr/>
        </p:nvPicPr>
        <p:blipFill>
          <a:blip r:embed="rId7"/>
          <a:srcRect l="5688" t="15584" r="5688" b="15584"/>
          <a:stretch>
            <a:fillRect/>
          </a:stretch>
        </p:blipFill>
        <p:spPr>
          <a:xfrm>
            <a:off x="141369" y="3448501"/>
            <a:ext cx="5751431" cy="1164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2239529"/>
            <a:ext cx="3124200" cy="207366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368040" y="1981200"/>
            <a:ext cx="232283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68040" y="2070100"/>
            <a:ext cx="232283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4241492" y="1854200"/>
            <a:ext cx="1047095" cy="331788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3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>
            <a:off x="3717945" y="1274762"/>
            <a:ext cx="551795" cy="708025"/>
          </a:xfrm>
          <a:prstGeom prst="bentArrow">
            <a:avLst/>
          </a:prstGeom>
          <a:solidFill>
            <a:srgbClr val="9BBB59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41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Nucleic Acid Glyphs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445D7E-9A47-BE43-8E63-D5569573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7" b="37338"/>
          <a:stretch/>
        </p:blipFill>
        <p:spPr>
          <a:xfrm>
            <a:off x="241300" y="1458685"/>
            <a:ext cx="8731567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16" y="274638"/>
            <a:ext cx="8229600" cy="682625"/>
          </a:xfrm>
        </p:spPr>
        <p:txBody>
          <a:bodyPr/>
          <a:lstStyle/>
          <a:p>
            <a:r>
              <a:rPr lang="en-US" dirty="0"/>
              <a:t>Molecular Species &amp; Interaction Glyphs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626" y="1494846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87" y="2866446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026" y="1494846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87" y="2866446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87" y="2866446"/>
            <a:ext cx="914400" cy="91440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628682" y="1494846"/>
            <a:ext cx="1828800" cy="914400"/>
            <a:chOff x="685800" y="1600200"/>
            <a:chExt cx="1828800" cy="9144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" y="1600200"/>
              <a:ext cx="914400" cy="914400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685800" y="1600200"/>
              <a:ext cx="914400" cy="914400"/>
              <a:chOff x="352313" y="2618774"/>
              <a:chExt cx="914400" cy="91440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313" y="261877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313" y="2618774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87" y="2866446"/>
            <a:ext cx="914400" cy="914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84316" y="2409246"/>
            <a:ext cx="819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Complex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1269" y="3780846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Simple Chemical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17424" y="1493641"/>
            <a:ext cx="1710158" cy="1223382"/>
            <a:chOff x="3070486" y="1598995"/>
            <a:chExt cx="1710158" cy="122338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486" y="1600200"/>
              <a:ext cx="914400" cy="914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6244" y="1598995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429000" y="2514600"/>
              <a:ext cx="914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Macromolecule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301626" y="2409246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Nucleic Acid (Generic)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34787" y="3780846"/>
            <a:ext cx="1047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Unspecified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77187" y="3780846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Nucleic Acid (2-Strand)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8387" y="3780846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Nucleic Acid (1-Strand)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30026" y="2409246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 Glyph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111" y="2188290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superpose glyphs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111" y="1266246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Molecular Species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3111" y="4206811"/>
            <a:ext cx="122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Interaction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11" y="4518951"/>
            <a:ext cx="914400" cy="9144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11" y="4518951"/>
            <a:ext cx="914400" cy="9144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911" y="4518951"/>
            <a:ext cx="914400" cy="914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511" y="4518951"/>
            <a:ext cx="914400" cy="914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111" y="4518951"/>
            <a:ext cx="914400" cy="9144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11711" y="5360781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Control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26511" y="5360781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Process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54911" y="5360781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Inhibition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83311" y="5360781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Degradation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98111" y="5360781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Stimulation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21427" y="2212920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recommended       alternate 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77587" y="3557347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recommended       alternate 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631701" y="2182018"/>
            <a:ext cx="7409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/>
              <a:t>alternate </a:t>
            </a:r>
            <a:endParaRPr lang="en-US" sz="11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69A0A7C-D28F-D14F-8078-0DCAA9308D4C}"/>
              </a:ext>
            </a:extLst>
          </p:cNvPr>
          <p:cNvSpPr/>
          <p:nvPr/>
        </p:nvSpPr>
        <p:spPr>
          <a:xfrm>
            <a:off x="5001934" y="3040743"/>
            <a:ext cx="200568" cy="2005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13C2DAA1-CE3E-EA41-8DF9-B48AE84042EB}"/>
              </a:ext>
            </a:extLst>
          </p:cNvPr>
          <p:cNvSpPr/>
          <p:nvPr/>
        </p:nvSpPr>
        <p:spPr>
          <a:xfrm>
            <a:off x="5388429" y="3040743"/>
            <a:ext cx="232659" cy="20056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gular Pentagon 47">
            <a:extLst>
              <a:ext uri="{FF2B5EF4-FFF2-40B4-BE49-F238E27FC236}">
                <a16:creationId xmlns:a16="http://schemas.microsoft.com/office/drawing/2014/main" id="{1A50F263-DC0D-FF40-8A65-77B39D350EB8}"/>
              </a:ext>
            </a:extLst>
          </p:cNvPr>
          <p:cNvSpPr/>
          <p:nvPr/>
        </p:nvSpPr>
        <p:spPr>
          <a:xfrm>
            <a:off x="5001933" y="3387951"/>
            <a:ext cx="200568" cy="191017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DF25B32-E2A3-B94A-912A-935A9EED78C9}"/>
              </a:ext>
            </a:extLst>
          </p:cNvPr>
          <p:cNvSpPr/>
          <p:nvPr/>
        </p:nvSpPr>
        <p:spPr>
          <a:xfrm>
            <a:off x="5388429" y="3383175"/>
            <a:ext cx="232659" cy="200568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1F83AC-CD89-C648-860C-EEEF7161BBD8}"/>
              </a:ext>
            </a:extLst>
          </p:cNvPr>
          <p:cNvSpPr txBox="1"/>
          <p:nvPr/>
        </p:nvSpPr>
        <p:spPr>
          <a:xfrm>
            <a:off x="4938177" y="3584642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alternates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7044ACF-5FD4-9049-BC0F-8000D83DA7C3}"/>
              </a:ext>
            </a:extLst>
          </p:cNvPr>
          <p:cNvGrpSpPr/>
          <p:nvPr/>
        </p:nvGrpSpPr>
        <p:grpSpPr>
          <a:xfrm>
            <a:off x="2464730" y="5862464"/>
            <a:ext cx="513603" cy="468382"/>
            <a:chOff x="2595357" y="6109202"/>
            <a:chExt cx="513603" cy="468382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27FE708-7291-4B44-8103-D9E81874ACDB}"/>
                </a:ext>
              </a:extLst>
            </p:cNvPr>
            <p:cNvSpPr/>
            <p:nvPr/>
          </p:nvSpPr>
          <p:spPr>
            <a:xfrm>
              <a:off x="2691379" y="6230112"/>
              <a:ext cx="232658" cy="2326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A280948-7458-5A49-98D9-C38F8D967F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5357" y="6456674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FAE0E96-E754-6042-B768-A46E4B7059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3645" y="6109202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56B6A20-0106-0049-9C8A-DDC1F6276B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038" y="6346441"/>
              <a:ext cx="184922" cy="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1E7492-474B-B440-B98C-063368F38C8E}"/>
              </a:ext>
            </a:extLst>
          </p:cNvPr>
          <p:cNvGrpSpPr/>
          <p:nvPr/>
        </p:nvGrpSpPr>
        <p:grpSpPr>
          <a:xfrm>
            <a:off x="3654911" y="5642503"/>
            <a:ext cx="914400" cy="914400"/>
            <a:chOff x="3654911" y="5889241"/>
            <a:chExt cx="914400" cy="91440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86F9754-2F9D-9840-BFCF-5D05704C3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54911" y="5889241"/>
              <a:ext cx="914400" cy="914400"/>
            </a:xfrm>
            <a:prstGeom prst="rect">
              <a:avLst/>
            </a:prstGeom>
          </p:spPr>
        </p:pic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F9284EC-7607-9D4C-90DF-2EEBE3F6E8BF}"/>
                </a:ext>
              </a:extLst>
            </p:cNvPr>
            <p:cNvCxnSpPr/>
            <p:nvPr/>
          </p:nvCxnSpPr>
          <p:spPr>
            <a:xfrm>
              <a:off x="4210797" y="6462770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F26DC54-E344-814C-A9A6-D6427BB1D1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9085" y="6115298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327428B-CEA6-4645-92DC-D0ADAD278F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9126" y="6346441"/>
              <a:ext cx="184922" cy="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D8B96F-117B-8648-A22F-A5DE69ED7997}"/>
              </a:ext>
            </a:extLst>
          </p:cNvPr>
          <p:cNvGrpSpPr/>
          <p:nvPr/>
        </p:nvGrpSpPr>
        <p:grpSpPr>
          <a:xfrm>
            <a:off x="5238311" y="5890344"/>
            <a:ext cx="501885" cy="417678"/>
            <a:chOff x="5252825" y="6137082"/>
            <a:chExt cx="501885" cy="4176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CEFBDA1-6E13-3845-BCEB-EB2D1D9AA75C}"/>
                </a:ext>
              </a:extLst>
            </p:cNvPr>
            <p:cNvSpPr/>
            <p:nvPr/>
          </p:nvSpPr>
          <p:spPr>
            <a:xfrm>
              <a:off x="5388429" y="6230112"/>
              <a:ext cx="232659" cy="232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E83CCF5-790E-5748-97E6-C21CC62B8F10}"/>
                </a:ext>
              </a:extLst>
            </p:cNvPr>
            <p:cNvCxnSpPr/>
            <p:nvPr/>
          </p:nvCxnSpPr>
          <p:spPr>
            <a:xfrm>
              <a:off x="5615512" y="6428794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18B8008-E5EA-884B-B9C5-A9688657C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3800" y="6137082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D286FD1-D61E-654A-AD9A-7F7C750FE5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2825" y="6433850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FA004F0-FE60-1140-8783-AC84526CC2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56599" y="6142138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CDFF14E8-B27C-5247-9324-76D4832BBAF2}"/>
              </a:ext>
            </a:extLst>
          </p:cNvPr>
          <p:cNvSpPr txBox="1"/>
          <p:nvPr/>
        </p:nvSpPr>
        <p:spPr>
          <a:xfrm>
            <a:off x="5016447" y="645695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Process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D090BA-D530-A34D-B9AC-D37A26025235}"/>
              </a:ext>
            </a:extLst>
          </p:cNvPr>
          <p:cNvSpPr txBox="1"/>
          <p:nvPr/>
        </p:nvSpPr>
        <p:spPr>
          <a:xfrm>
            <a:off x="3568922" y="6456958"/>
            <a:ext cx="1066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Dissociation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63B9A1-B438-1543-B8B1-540B3C78FCE5}"/>
              </a:ext>
            </a:extLst>
          </p:cNvPr>
          <p:cNvSpPr txBox="1"/>
          <p:nvPr/>
        </p:nvSpPr>
        <p:spPr>
          <a:xfrm>
            <a:off x="2221367" y="6456958"/>
            <a:ext cx="1018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Association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7B20353-D77C-CB40-8CFA-3285DA4E88C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61843" y="1479664"/>
            <a:ext cx="914400" cy="9144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52D3B5B0-7C8B-1D45-A51F-FD9143A24B9A}"/>
              </a:ext>
            </a:extLst>
          </p:cNvPr>
          <p:cNvSpPr txBox="1"/>
          <p:nvPr/>
        </p:nvSpPr>
        <p:spPr>
          <a:xfrm>
            <a:off x="4854648" y="2409246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Protein</a:t>
            </a:r>
          </a:p>
        </p:txBody>
      </p:sp>
    </p:spTree>
    <p:extLst>
      <p:ext uri="{BB962C8B-B14F-4D97-AF65-F5344CB8AC3E}">
        <p14:creationId xmlns:p14="http://schemas.microsoft.com/office/powerpoint/2010/main" val="3198597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SBOL Visual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your favorite graphics editor:</a:t>
            </a:r>
          </a:p>
          <a:p>
            <a:pPr lvl="1"/>
            <a:r>
              <a:rPr lang="en-US" dirty="0"/>
              <a:t>Many glyphs can be drawn directly</a:t>
            </a:r>
          </a:p>
          <a:p>
            <a:pPr lvl="1"/>
            <a:r>
              <a:rPr lang="en-US" dirty="0"/>
              <a:t>Glyph set available: </a:t>
            </a:r>
            <a:r>
              <a:rPr lang="en-US" dirty="0">
                <a:solidFill>
                  <a:srgbClr val="61A728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http://sbolstandard.org/visual</a:t>
            </a:r>
            <a:r>
              <a:rPr lang="en-US" dirty="0">
                <a:solidFill>
                  <a:srgbClr val="61A728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>
                <a:solidFill>
                  <a:srgbClr val="61A728"/>
                </a:solidFill>
              </a:rPr>
              <a:t> </a:t>
            </a:r>
          </a:p>
          <a:p>
            <a:endParaRPr lang="en-US" dirty="0"/>
          </a:p>
          <a:p>
            <a:r>
              <a:rPr lang="en-US" dirty="0"/>
              <a:t>Specialized visualization tools:</a:t>
            </a:r>
          </a:p>
          <a:p>
            <a:pPr lvl="1"/>
            <a:r>
              <a:rPr lang="en-US" dirty="0" err="1"/>
              <a:t>VisBOL</a:t>
            </a:r>
            <a:r>
              <a:rPr lang="en-US" dirty="0"/>
              <a:t>: </a:t>
            </a:r>
            <a:r>
              <a:rPr lang="en-US" dirty="0">
                <a:solidFill>
                  <a:srgbClr val="61A7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http://visbol.org</a:t>
            </a:r>
            <a:endParaRPr lang="en-US" dirty="0">
              <a:solidFill>
                <a:srgbClr val="61A728"/>
              </a:solidFill>
            </a:endParaRPr>
          </a:p>
          <a:p>
            <a:pPr lvl="1"/>
            <a:r>
              <a:rPr lang="en-US" dirty="0" err="1"/>
              <a:t>SBOLCanvas</a:t>
            </a:r>
            <a:r>
              <a:rPr lang="en-US" dirty="0"/>
              <a:t>: </a:t>
            </a:r>
            <a:r>
              <a:rPr lang="en-US" dirty="0">
                <a:solidFill>
                  <a:srgbClr val="61A7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https://sbolcanvas.org</a:t>
            </a:r>
            <a:r>
              <a:rPr lang="en-US" dirty="0">
                <a:solidFill>
                  <a:srgbClr val="61A728"/>
                </a:solidFill>
              </a:rPr>
              <a:t> </a:t>
            </a:r>
          </a:p>
          <a:p>
            <a:pPr lvl="1"/>
            <a:r>
              <a:rPr lang="en-US" dirty="0" err="1"/>
              <a:t>dnaplotlib</a:t>
            </a:r>
            <a:r>
              <a:rPr lang="en-US" dirty="0"/>
              <a:t>: </a:t>
            </a:r>
            <a:r>
              <a:rPr lang="en-US" dirty="0">
                <a:solidFill>
                  <a:srgbClr val="61A7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https://github.com/VoigtLab/dnaplotlib</a:t>
            </a:r>
            <a:r>
              <a:rPr lang="en-US" dirty="0">
                <a:solidFill>
                  <a:srgbClr val="61A728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1333327"/>
      </p:ext>
    </p:extLst>
  </p:cSld>
  <p:clrMapOvr>
    <a:masterClrMapping/>
  </p:clrMapOvr>
</p:sld>
</file>

<file path=ppt/theme/theme1.xml><?xml version="1.0" encoding="utf-8"?>
<a:theme xmlns:a="http://schemas.openxmlformats.org/drawingml/2006/main" name="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bbn_template.potx</Template>
  <TotalTime>19826</TotalTime>
  <Words>509</Words>
  <Application>Microsoft Macintosh PowerPoint</Application>
  <PresentationFormat>On-screen Show (4:3)</PresentationFormat>
  <Paragraphs>130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</vt:lpstr>
      <vt:lpstr>bbn_template</vt:lpstr>
      <vt:lpstr>SBOL Visual:  Diagrams for Synthetic Biology</vt:lpstr>
      <vt:lpstr>Schedule</vt:lpstr>
      <vt:lpstr>Problem: Communicating Gene Constructs</vt:lpstr>
      <vt:lpstr>Standards simplify communication</vt:lpstr>
      <vt:lpstr>Diagram Elements</vt:lpstr>
      <vt:lpstr>Flexibility of Style</vt:lpstr>
      <vt:lpstr>Nucleic Acid Glyphs</vt:lpstr>
      <vt:lpstr>Molecular Species &amp; Interaction Glyphs</vt:lpstr>
      <vt:lpstr>Making SBOL Visual Diagrams</vt:lpstr>
      <vt:lpstr>Example: CRISPR Device</vt:lpstr>
      <vt:lpstr>Example: CRISPR Circuit</vt:lpstr>
      <vt:lpstr>Example: Rule 30 Circuit</vt:lpstr>
      <vt:lpstr>Example: Pathway Engineering</vt:lpstr>
      <vt:lpstr>Example: Genome Engineering</vt:lpstr>
      <vt:lpstr>http://sbolstandard.org</vt:lpstr>
      <vt:lpstr>Future developments</vt:lpstr>
      <vt:lpstr>PART II</vt:lpstr>
      <vt:lpstr>PART III</vt:lpstr>
    </vt:vector>
  </TitlesOfParts>
  <Company>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Thomas Gorochowski</cp:lastModifiedBy>
  <cp:revision>253</cp:revision>
  <dcterms:created xsi:type="dcterms:W3CDTF">2014-09-25T19:50:53Z</dcterms:created>
  <dcterms:modified xsi:type="dcterms:W3CDTF">2020-08-03T14:38:36Z</dcterms:modified>
</cp:coreProperties>
</file>