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4" r:id="rId9"/>
    <p:sldId id="263" r:id="rId10"/>
    <p:sldId id="265" r:id="rId11"/>
    <p:sldId id="266" r:id="rId12"/>
    <p:sldId id="309" r:id="rId13"/>
    <p:sldId id="274" r:id="rId14"/>
    <p:sldId id="267" r:id="rId15"/>
    <p:sldId id="275" r:id="rId16"/>
    <p:sldId id="276" r:id="rId17"/>
    <p:sldId id="277" r:id="rId18"/>
    <p:sldId id="278" r:id="rId19"/>
    <p:sldId id="279" r:id="rId20"/>
    <p:sldId id="282" r:id="rId21"/>
    <p:sldId id="280" r:id="rId22"/>
    <p:sldId id="317" r:id="rId23"/>
    <p:sldId id="283" r:id="rId24"/>
    <p:sldId id="281" r:id="rId25"/>
    <p:sldId id="284" r:id="rId26"/>
    <p:sldId id="285" r:id="rId27"/>
    <p:sldId id="289" r:id="rId28"/>
    <p:sldId id="290" r:id="rId29"/>
    <p:sldId id="287" r:id="rId30"/>
    <p:sldId id="291" r:id="rId31"/>
    <p:sldId id="292" r:id="rId32"/>
    <p:sldId id="293" r:id="rId33"/>
    <p:sldId id="305" r:id="rId34"/>
    <p:sldId id="306" r:id="rId35"/>
    <p:sldId id="307" r:id="rId36"/>
    <p:sldId id="308" r:id="rId37"/>
    <p:sldId id="310" r:id="rId38"/>
    <p:sldId id="311" r:id="rId39"/>
    <p:sldId id="312" r:id="rId40"/>
    <p:sldId id="313" r:id="rId41"/>
    <p:sldId id="314" r:id="rId42"/>
    <p:sldId id="315" r:id="rId43"/>
    <p:sldId id="318" r:id="rId44"/>
    <p:sldId id="319" r:id="rId45"/>
    <p:sldId id="320" r:id="rId46"/>
    <p:sldId id="321" r:id="rId47"/>
    <p:sldId id="316" r:id="rId4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C2ACE3-13D6-4C4C-B13F-EF70E8CD0112}">
          <p14:sldIdLst>
            <p14:sldId id="256"/>
            <p14:sldId id="258"/>
            <p14:sldId id="257"/>
            <p14:sldId id="259"/>
            <p14:sldId id="261"/>
            <p14:sldId id="262"/>
            <p14:sldId id="260"/>
            <p14:sldId id="264"/>
            <p14:sldId id="263"/>
            <p14:sldId id="265"/>
            <p14:sldId id="266"/>
            <p14:sldId id="309"/>
            <p14:sldId id="274"/>
            <p14:sldId id="267"/>
            <p14:sldId id="275"/>
            <p14:sldId id="276"/>
            <p14:sldId id="277"/>
            <p14:sldId id="278"/>
            <p14:sldId id="279"/>
            <p14:sldId id="282"/>
            <p14:sldId id="280"/>
            <p14:sldId id="317"/>
            <p14:sldId id="283"/>
            <p14:sldId id="281"/>
            <p14:sldId id="284"/>
            <p14:sldId id="285"/>
            <p14:sldId id="289"/>
            <p14:sldId id="290"/>
            <p14:sldId id="287"/>
            <p14:sldId id="291"/>
            <p14:sldId id="292"/>
            <p14:sldId id="293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8"/>
            <p14:sldId id="319"/>
            <p14:sldId id="320"/>
            <p14:sldId id="321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259-B2E2-4232-86D6-4B4774859866}" type="datetimeFigureOut">
              <a:rPr lang="fi-FI" smtClean="0"/>
              <a:t>11.7.2016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B02-2D01-4E5E-AE52-C3F8F483CF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10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259-B2E2-4232-86D6-4B4774859866}" type="datetimeFigureOut">
              <a:rPr lang="fi-FI" smtClean="0"/>
              <a:t>11.7.2016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B02-2D01-4E5E-AE52-C3F8F483CF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84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259-B2E2-4232-86D6-4B4774859866}" type="datetimeFigureOut">
              <a:rPr lang="fi-FI" smtClean="0"/>
              <a:t>11.7.2016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B02-2D01-4E5E-AE52-C3F8F483CF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44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929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500"/>
            <a:ext cx="7886700" cy="52959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0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259-B2E2-4232-86D6-4B4774859866}" type="datetimeFigureOut">
              <a:rPr lang="fi-FI" smtClean="0"/>
              <a:t>11.7.2016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B02-2D01-4E5E-AE52-C3F8F483CF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932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259-B2E2-4232-86D6-4B4774859866}" type="datetimeFigureOut">
              <a:rPr lang="fi-FI" smtClean="0"/>
              <a:t>11.7.2016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B02-2D01-4E5E-AE52-C3F8F483CF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885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259-B2E2-4232-86D6-4B4774859866}" type="datetimeFigureOut">
              <a:rPr lang="fi-FI" smtClean="0"/>
              <a:t>11.7.2016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B02-2D01-4E5E-AE52-C3F8F483CF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30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259-B2E2-4232-86D6-4B4774859866}" type="datetimeFigureOut">
              <a:rPr lang="fi-FI" smtClean="0"/>
              <a:t>11.7.2016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B02-2D01-4E5E-AE52-C3F8F483CF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72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259-B2E2-4232-86D6-4B4774859866}" type="datetimeFigureOut">
              <a:rPr lang="fi-FI" smtClean="0"/>
              <a:t>11.7.2016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B02-2D01-4E5E-AE52-C3F8F483CF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090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259-B2E2-4232-86D6-4B4774859866}" type="datetimeFigureOut">
              <a:rPr lang="fi-FI" smtClean="0"/>
              <a:t>11.7.2016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B02-2D01-4E5E-AE52-C3F8F483CF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527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F259-B2E2-4232-86D6-4B4774859866}" type="datetimeFigureOut">
              <a:rPr lang="fi-FI" smtClean="0"/>
              <a:t>11.7.2016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2B02-2D01-4E5E-AE52-C3F8F483CF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794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1F259-B2E2-4232-86D6-4B4774859866}" type="datetimeFigureOut">
              <a:rPr lang="fi-FI" smtClean="0"/>
              <a:t>11.7.2016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2B02-2D01-4E5E-AE52-C3F8F483CF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13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High-throughout 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sequencing</a:t>
            </a:r>
            <a:b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and using short-read aligners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fi-FI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Anders</a:t>
            </a:r>
            <a:endParaRPr lang="fi-FI" dirty="0"/>
          </a:p>
        </p:txBody>
      </p:sp>
      <p:pic>
        <p:nvPicPr>
          <p:cNvPr id="4" name="Kuva 25" descr="logo_2ro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47" y="5355919"/>
            <a:ext cx="1943100" cy="1052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1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reads and longer reads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Pacific Biosystems: SMRT sequencing</a:t>
            </a:r>
            <a:endParaRPr lang="fi-FI" dirty="0"/>
          </a:p>
        </p:txBody>
      </p:sp>
      <p:pic>
        <p:nvPicPr>
          <p:cNvPr id="2050" name="Picture 2" descr="http://decodingdna.yolasite.com/resources/ZMW.jpg.opt860x258o0,0s860x2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8" y="2140560"/>
            <a:ext cx="8191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acb.com/wp-content/uploads/2015/08/SMRT_Technology_Read_Lengths.Spotlight.Read_leng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615" y="4879455"/>
            <a:ext cx="2908001" cy="18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9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158" y="237177"/>
            <a:ext cx="7886700" cy="5023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Droplet-based sequencing</a:t>
            </a:r>
            <a:endParaRPr lang="fi-FI" dirty="0"/>
          </a:p>
        </p:txBody>
      </p:sp>
      <p:pic>
        <p:nvPicPr>
          <p:cNvPr id="3074" name="Picture 2" descr="Haplotype resolution using linked read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91" y="1169377"/>
            <a:ext cx="5907926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8708" y="390769"/>
            <a:ext cx="177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10X Genomics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927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43704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Next hot topic: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Single-cell sequencing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4108"/>
            <a:ext cx="7886700" cy="4605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Each read gets barcoded to indicate which cell it came from,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clever use of microfluidics.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130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2" y="862277"/>
            <a:ext cx="7886700" cy="243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Practical part: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Getting started with </a:t>
            </a:r>
            <a:r>
              <a:rPr lang="en-US" dirty="0" smtClean="0"/>
              <a:t>raw </a:t>
            </a:r>
            <a:r>
              <a:rPr lang="en-US" dirty="0" smtClean="0"/>
              <a:t>sequencing data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922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55" y="-180143"/>
            <a:ext cx="8914845" cy="57508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@HWI-ST1177:156:C38WNACXX:6:1101:8512:2169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CTCCTTTGTGTGCTTGGAATGTGAAGAATTTAGNAGACAATCCTAGACTGTTGCAGTGTTGGGGGATCCTTGTTTGAATTGGGGACACAATGCAGCCGGCT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CCCFFFFFHHHHHIJJJHIGIHIJJJJJJJJIJ#1?FHIJIJJJJJJJJJIJJJJJIIIGGIIJIHFFFFDEEEEEDDDEDDBDDDDDDDDDCDDCDBDD&gt;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@HWI-ST1177:156:C38WNACXX:6:1101:8567:2179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TGGGTAAGAAAAGTCAAAACACTAATGAGTTGTCCATGAAGCCAACTGCTAAGAACGCGCTCAACTATACGCGACATGAAGACACTATGCACGAAGCCTTA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BCCFDEFFHHHHHHIIJJJJJJJJJJJJJHIJJJJJJJJJJJJIJJJJIJJIJJJJJIJJJJHHHHFFFFFDDDDBBDDDDDDDDDDDDDEDBDBDDDDD&gt;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@HWI-ST1177:156:C38WNACXX:6:1101:8677:2194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TGTGGTTGTTCCTGGGGCCTCCAGCTAGCACAGCTGGCTCAGCCTGGGCAGTTCTCAGCAGGAGCGTGAGCTGCAGAGTTGCGCAGGTGAAGAGCGAGGAG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CCBFFFFFHHHHHJJJJIJJJJJJJJJJJJJJJJJJJJIJJJJJJIJJJJJHJJJJGIJJJHHHHFDDDDDDDDDACD@DDDDDDDD?CDDDDDDDDDDDD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@HWI-ST1177:156:C38WNACXX:6:1101:8552:2194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CGCTCTGCTGGACCTGCTGGGCCATCATCCTGCTGATCCCCATGAGGCTCTCAGTGATGGTACTGGATGTCTGGGCCAGGCTCTCTTTGGTGGTTTTCCTT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CCCFFFFFHHHHHJJJJJJJJIJIJJJJJJJJJJJJIJJJJIJJJJJJJJJJJJIIJJJJIIJJJJGIJJHGEFHFFFFDDECDDDDDCCBDD88ABDDDD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@HWI-ST1177:156:C38WNACXX:6:1101:8746:2209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CTTTGGTCAGTGAACAGACACGGGTGAATGCTGCTAAAAACAAGACTGGGGCTGCTCCCATCATTGATGTGGTGCGATCGGGCTACTATAAAGTTCTGGGA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CCCFFFFFHHHHHJJJJJJJJHJIFHGJJJJJIJJJJJJIIJIJJJJJIIJJIJJJJJHGHHF@BDDFFDEECBE&gt;@DDDDDDDDDDCECDEDACDDCDDD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@HWI-ST1177:156:C38WNACXX:6:1101:8685:2212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CAGCAGCTTCCTCTTCCTCTGTCTCTTTTCCAGGTCGATATCCCCAGCCCCTGAAGTGGGCCCTCTGGTCCGGGTGGGAGGGATGTGGGTCTGACTCAGCT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CCCFFFFFHHHHHJJJJIJIJHHIJJJJJIJJIJGGHIJJJIJJIJJIIJJJJHJIHGHHIEHGHHHHCEFFDD39?B@BDD@DDCDDD&lt;CDDDDDDDDCD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@HWI-ST1177:156:C38WNACXX:6:1101:8630:2227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GCTTTATCTTGCTAAAGACAATTTTTCAAGCAATCCTTTAGTTTTAGTTTTCTGGAATAGCTAGTATTGGGTTTTCTAGTTTTTTCACCTTTTAGTTTTTA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CCCFFFFFHHHHHJJJJJJJJJIJJJJJJJJIJJJJJJJIJIJJJIJHIJJJIJJGIJJJJJJJCGHHIIJ@FHIEHIJ?HHHHFEAEAEEDDDD@ADDD?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@HWI-ST1177:156:C38WNACXX:6:1101:8792:2186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GTCTGGCATTCCATGTTTCTGCTCCTGTGGCCTCCACGGTGCAACAAGCTAGCGGTTTACTTGGACCTCTGCCTCATCTTTCTTCTTTTGCGCTTCAGCCT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CCCFFFFFHHHHHJJJIJGIIIJJJJJHJIIJJJJJJJJHGJJJJJJJGGIJJJJ@GHGIJJHECHHGFDFFFEEEEEEDDDD35;CD@::/'80&amp;(+&gt;3A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@HWI-ST1177:156:C38WNACXX:6:1101:8932:2202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CCCGCATGTTCTCCTCACACAGTGCGCCCTCCTTGGTGGCCCACTGGAAGCCGGCCACCACACTGTCCTTGATCTCGTTGAGGTACTGCACACCCTTGGTG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CCCFFFFFHHHHHJJJJJJJIJIJJJJJJJJJJJJJDHIIJJJJGIJIJJGIJHHFFAEADDDDDDDDDDDDCDECDDDDDDCCDDDDDDDDDBDDCDCCB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@HWI-ST1177:156:C38WNACXX:6:1101:8805:2221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GCCTCAAGCAGCGTGGTTCCACTGGCATTGCCATCCTTACGGGTGACTTTCCATCCCTTGAACCAAGGCATGTTAGCACTTGGCTCCAGCATGTTGTCACC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CCCFFFFFHHHHHJJJIJJJIJJJJIJJIIIJJIJJIEHIIIIGHEHGIJGIIIJDIAAGECEEF=DEFBEEEEEEDDDDDDDDCDDDDDDCDACCDCDD: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@HWI-ST1177:156:C38WNACXX:6:1101:9005:2191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ATCAATATTTACTCTTGGCTCAAGGTCAATTTCATGATCTTAAGCAACTTTTCATGTCTGCAAATAATAATTTCACTCCCTCCAACAATTCCTCTTCAGAA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BCCFFFFFHHHHHJJ?GHIJJJJJJFHGIIJJIJIJGHJJJJJJJJJJJJJJIJJJIJJJJIEIJJIIJJJJJJJJIJJJIJIHHHGFFFFFFFEEEDECC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@HWI-ST1177:156:C38WNACXX:6:1101:9241:2240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GAATTACCTCCCCAGCCAGGAGGATATGCCTCATAACCAGTTCATCAAGATGATGATCATCTTTTCCATCGCCTTCATCACTGTCCTTATCTTCAAGGTCT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CCCFFFFFHHHHHIJJJIJJGIJIIJJJJJJJJJJJJJJJJHIJJJIIIJIJJJJJJIJJIJJJJHHEHIIIGHFFFFFFEDEEEECDDDDDFEDCDDCDC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@HWI-ST1177:156:C38WNACXX:6:1101:9337:2170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CAGGTGTTTGAGTGCGCCGTCCGAACTGCCGTCNACCAGGCCAGGAGACGAAACAGAAGGAGGCTCTTCTCCATCAATGAGTGCAAGATCTTCTAAACCCC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@@@DADEFHHHHFIJIIJGIJJIGHIIIJIGHG#-&lt;CDGDIGIGGFHHHFFDDDCCDC?BDBDDDDDDDDDDDDDDCDDDD&gt;@CCDCDDDDDDDDED?&lt;?9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@HWI-ST1177:156:C38WNACXX:6:1101:9381:2185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CTGGGTGGGGCCCGTGACGAGCTCGGGGGCCGCAGTGGCCCGGAGGCCGAGGGCCTGGGCTCAGAGACTAGCCCCACAGTGGATGACGAGGAGGAGATGCT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CCCFFDDFHHHHHJJJIJJJJJJIJJJJFDDDDDDBDDDDDDDBDDDDDDDDDDDDDDDDDDDDDDDDDDDDDDDDBBBCDCCDDDDDDDDBDD@DACCCC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@HWI-ST1177:156:C38WNACXX:6:1101:9285:2186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CTGAAAGCAGGGTCGATGATTAAAAGCTGATGTTCCTAACTAGTCTTTTATGGACTGCCAGCCATGGTATGCTCTCAAATTCTTCTGATGTGATTAAAATC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CCCFFFFFHHHHFHIIJJJJJJJJJJJJJJJJJJJJJJJJJJJIJJJJJJJJIIIJJJJJIHJJIJJDEGHHHHHGFFFFFFEEEEEEEDEDEEEECDDEC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i-FI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1639" y="363985"/>
            <a:ext cx="5743851" cy="70133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06" y="365127"/>
            <a:ext cx="7886700" cy="709294"/>
          </a:xfrm>
        </p:spPr>
        <p:txBody>
          <a:bodyPr/>
          <a:lstStyle/>
          <a:p>
            <a:r>
              <a:rPr lang="en-US" dirty="0" smtClean="0"/>
              <a:t>Raw sequencing data: FASTQ files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561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064" y="-180143"/>
            <a:ext cx="9268287" cy="57508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@HWI-ST1177:156:C38WNACXX:6:1101:8512:2169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CTCCTTTGTGTGCTTGGAATGTGAAGAATTTAGNAGACAATCCTAGACTGTTGCAGTGTTGGGGGATCCTTGTTTGAATTGGGGACACAATGCAGCCGGCT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CCCFFFFFHHHHHIJJJHIGIHIJJJJJJJJIJ#1?FHIJIJJJJJJJJJIJJJJJIIIGGIIJIHFFFFDEEEEEDDDEDDBDDDDDDDDDCDDCDBDD&gt;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@HWI-ST1177:156:C38WNACXX:6:1101:8567:2179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TGGGTAAGAAAAGTCAAAACACTAATGAGTTGTCCATGAAGCCAACTGCTAAGAACGCGCTCAACTATACGCGACATGAAGACACTATGCACGAAGCCTTA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BCCFDEFFHHHHHHIIJJJJJJJJJJJJJHIJJJJJJJJJJJJIJJJJIJJIJJJJJIJJJJHHHHFFFFFDDDDBBDDDDDDDDDDDDDEDBDBDDDDD&gt;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@HWI-ST1177:156:C38WNACXX:6:1101:8677:2194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TGTGGTTGTTCCTGGGGCCTCCAGCTAGCACAGCTGGCTCAGCCTGGGCAGTTCTCAGCAGGAGCGTGAGCTGCAGAGTTGCGCAGGTGAAGAGCGAGGAG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CCBFFFFFHHHHHJJJJIJJJJJJJJJJJJJJJJJJJJIJJJJJJIJJJJJHJJJJGIJJJHHHHFDDDDDDDDDACD@DDDDDDDD?CDDDDDDDDDDDD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@HWI-ST1177:156:C38WNACXX:6:1101:8552:2194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CGCTCTGCTGGACCTGCTGGGCCATCATCCTGCTGATCCCCATGAGGCTCTCAGTGATGGTACTGGATGTCTGGGCCAGGCTCTCTTTGGTGGTTTTCCTT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CCCFFFFFHHHHHJJJJJJJJIJIJJJJJJJJJJJJIJJJJIJJJJJJJJJJJJIIJJJJIIJJJJGIJJHGEFHFFFFDDECDDDDDCCBDD88ABDDDD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@HWI-ST1177:156:C38WNACXX:6:1101:8746:2209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CTTTGGTCAGTGAACAGACACGGGTGAATGCTGCTAAAAACAAGACTGGGGCTGCTCCCATCATTGATGTGGTGCGATCGGGCTACTATAAAGTTCTGGGA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CCCFFFFFHHHHHJJJJJJJJHJIFHGJJJJJIJJJJJJIIJIJJJJJIIJJIJJJJJHGHHF@BDDFFDEECBE&gt;@DDDDDDDDDDCECDEDACDDCDDD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@HWI-ST1177:156:C38WNACXX:6:1101:8685:2212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CAGCAGCTTCCTCTTCCTCTGTCTCTTTTCCAGGTCGATATCCCCAGCCCCTGAAGTGGGCCCTCTGGTCCGGGTGGGAGGGATGTGGGTCTGACTCAGCT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CCCFFFFFHHHHHJJJJIJIJHHIJJJJJIJJIJGGHIJJJIJJIJJIIJJJJHJIHGHHIEHGHHHHCEFFDD39?B@BDD@DDCDDD&lt;CDDDDDDDDCD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@HWI-ST1177:156:C38WNACXX:6:1101:8630:2227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GCTTTATCTTGCTAAAGACAATTTTTCAAGCAATCCTTTAGTTTTAGTTTTCTGGAATAGCTAGTATTGGGTTTTCTAGTTTTTTCACCTTTTAGTTTTTA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CCCFFFFFHHHHHJJJJJJJJJIJJJJJJJJIJJJJJJJIJIJJJIJHIJJJIJJGIJJJJJJJCGHHIIJ@FHIEHIJ?HHHHFEAEAEEDDDD@ADDD?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@HWI-ST1177:156:C38WNACXX:6:1101:8792:2186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GTCTGGCATTCCATGTTTCTGCTCCTGTGGCCTCCACGGTGCAACAAGCTAGCGGTTTACTTGGACCTCTGCCTCATCTTTCTTCTTTTGCGCTTCAGCCT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CCCFFFFFHHHHHJJJIJGIIIJJJJJHJIIJJJJJJJJHGJJJJJJJGGIJJJJ@GHGIJJHECHHGFDFFFEEEEEEDDDD35;CD@::/'80&amp;(+&gt;3A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@HWI-ST1177:156:C38WNACXX:6:1101:8932:2202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CCCGCATGTTCTCCTCACACAGTGCGCCCTCCTTGGTGGCCCACTGGAAGCCGGCCACCACACTGTCCTTGATCTCGTTGAGGTACTGCACACCCTTGGTG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CCCFFFFFHHHHHJJJJJJJIJIJJJJJJJJJJJJJDHIIJJJJGIJIJJGIJHHFFAEADDDDDDDDDDDDCDECDDDDDDCCDDDDDDDDDBDDCDCCB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@HWI-ST1177:156:C38WNACXX:6:1101:8805:2221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GCCTCAAGCAGCGTGGTTCCACTGGCATTGCCATCCTTACGGGTGACTTTCCATCCCTTGAACCAAGGCATGTTAGCACTTGGCTCCAGCATGTTGTCACC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CCCFFFFFHHHHHJJJIJJJIJJJJIJJIIIJJIJJIEHIIIIGHEHGIJGIIIJDIAAGECEEF=DEFBEEEEEEDDDDDDDDCDDDDDDCDACCDCDD: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@HWI-ST1177:156:C38WNACXX:6:1101:9005:2191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ATCAATATTTACTCTTGGCTCAAGGTCAATTTCATGATCTTAAGCAACTTTTCATGTCTGCAAATAATAATTTCACTCCCTCCAACAATTCCTCTTCAGAA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BCCFFFFFHHHHHJJ?GHIJJJJJJFHGIIJJIJIJGHJJJJJJJJJJJJJJIJJJIJJJJIEIJJIIJJJJJJJJIJJJIJIHHHGFFFFFFFEEEDECC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@HWI-ST1177:156:C38WNACXX:6:1101:9241:2240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GAATTACCTCCCCAGCCAGGAGGATATGCCTCATAACCAGTTCATCAAGATGATGATCATCTTTTCCATCGCCTTCATCACTGTCCTTATCTTCAAGGTCT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CCCFFFFFHHHHHIJJJIJJGIJIIJJJJJJJJJJJJJJJJHIJJJIIIJIJJJJJJIJJIJJJJHHEHIIIGHFFFFFFEDEEEECDDDDDFEDCDDCDC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@HWI-ST1177:156:C38WNACXX:6:1101:9337:2170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CAGGTGTTTGAGTGCGCCGTCCGAACTGCCGTCNACCAGGCCAGGAGACGAAACAGAAGGAGGCTCTTCTCCATCAATGAGTGCAAGATCTTCTAAACCCC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@@@DADEFHHHHFIJIIJGIJJIGHIIIJIGHG#-&lt;CDGDIGIGGFHHHFFDDDCCDC?BDBDDDDDDDDDDDDDDCDDDD&gt;@CCDCDDDDDDDDED?&lt;?9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@HWI-ST1177:156:C38WNACXX:6:1101:9381:2185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CTGGGTGGGGCCCGTGACGAGCTCGGGGGCCGCAGTGGCCCGGAGGCCGAGGGCCTGGGCTCAGAGACTAGCCCCACAGTGGATGACGAGGAGGAGATGCT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CCCFFDDFHHHHHJJJIJJJJJJIJJJJFDDDDDDBDDDDDDDBDDDDDDDDDDDDDDDDDDDDDDDDDDDDDDDDBBBCDCCDDDDDDDDBDD@DACCCC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@HWI-ST1177:156:C38WNACXX:6:1101:9285:2186 1:N:0:GAGTGG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CTGAAAGCAGGGTCGATGATTAAAAGCTGATGTTCCTAACTAGTCTTTTATGGACTGCCAGCCATGGTATGCTCTCAAATTCTTCTGATGTGATTAAAATC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i-FI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CCCFFFFFHHHHFHIIJJJJJJJJJJJJJJJJJJJJJJJJJJJIJJJJJJJJIIIJJJJJIHJJIJJDEGHHHHHGFFFFFFEEEEEEEDEDEEEECDDEC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i-FI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1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format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read is represented by four lines:</a:t>
            </a:r>
          </a:p>
          <a:p>
            <a:r>
              <a:rPr lang="en-US" dirty="0"/>
              <a:t> '@', followed by read ID</a:t>
            </a:r>
          </a:p>
          <a:p>
            <a:r>
              <a:rPr lang="en-US" dirty="0"/>
              <a:t>sequence</a:t>
            </a:r>
          </a:p>
          <a:p>
            <a:r>
              <a:rPr lang="en-US" dirty="0"/>
              <a:t>'+', optionally followed by repeated read ID</a:t>
            </a:r>
          </a:p>
          <a:p>
            <a:r>
              <a:rPr lang="en-US" dirty="0"/>
              <a:t>quality string:</a:t>
            </a:r>
          </a:p>
          <a:p>
            <a:pPr lvl="1"/>
            <a:r>
              <a:rPr lang="en-US" dirty="0"/>
              <a:t>same length as sequence</a:t>
            </a:r>
          </a:p>
          <a:p>
            <a:pPr lvl="1"/>
            <a:r>
              <a:rPr lang="en-US" dirty="0"/>
              <a:t>each character encodes the base-call quality of one base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29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quality scores</a:t>
            </a:r>
            <a:endParaRPr lang="fi-F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231350"/>
              </p:ext>
            </p:extLst>
          </p:nvPr>
        </p:nvGraphicFramePr>
        <p:xfrm>
          <a:off x="628650" y="1653096"/>
          <a:ext cx="7347402" cy="2936696"/>
        </p:xfrm>
        <a:graphic>
          <a:graphicData uri="http://schemas.openxmlformats.org/drawingml/2006/table">
            <a:tbl>
              <a:tblPr/>
              <a:tblGrid>
                <a:gridCol w="2448481"/>
                <a:gridCol w="2253856"/>
                <a:gridCol w="2645065"/>
              </a:tblGrid>
              <a:tr h="55744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+mn-lt"/>
                        </a:rPr>
                        <a:t>quality score </a:t>
                      </a:r>
                      <a:r>
                        <a:rPr lang="en-US" sz="2200" b="1" i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Q</a:t>
                      </a:r>
                      <a:endParaRPr sz="1600" b="1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+mn-lt"/>
                        </a:rPr>
                        <a:t>error prob. </a:t>
                      </a:r>
                      <a:r>
                        <a:rPr lang="en-US" sz="2200" b="1" i="1" dirty="0">
                          <a:solidFill>
                            <a:srgbClr val="000000"/>
                          </a:solidFill>
                          <a:latin typeface="+mn-lt"/>
                        </a:rPr>
                        <a:t>p</a:t>
                      </a:r>
                      <a:endParaRPr sz="1600" b="1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+mn-lt"/>
                        </a:rPr>
                        <a:t>characters</a:t>
                      </a:r>
                      <a:endParaRPr sz="1600" b="1" dirty="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47578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+mn-lt"/>
                        </a:rPr>
                        <a:t>  0 ..   9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+mn-lt"/>
                        </a:rPr>
                        <a:t>1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.. 0.13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!”#$%&amp;'()*</a:t>
                      </a:r>
                      <a:endParaRPr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944" marR="82944" marT="41472" marB="41472"/>
                </a:tc>
              </a:tr>
              <a:tr h="47578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+mn-lt"/>
                        </a:rPr>
                        <a:t>10 .. 19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+mn-lt"/>
                        </a:rPr>
                        <a:t>0.1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.. 0.013  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+,-./01234</a:t>
                      </a:r>
                      <a:endParaRPr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944" marR="82944" marT="41472" marB="41472"/>
                </a:tc>
              </a:tr>
              <a:tr h="475785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00"/>
                          </a:solidFill>
                          <a:latin typeface="+mn-lt"/>
                        </a:rPr>
                        <a:t>20 .. 29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+mn-lt"/>
                        </a:rPr>
                        <a:t>0.01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.. 0.0013  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56789:;&lt;=&gt;</a:t>
                      </a:r>
                      <a:endParaRPr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944" marR="82944" marT="41472" marB="41472"/>
                </a:tc>
              </a:tr>
              <a:tr h="475785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000000"/>
                          </a:solidFill>
                          <a:latin typeface="+mn-lt"/>
                        </a:rPr>
                        <a:t>30 .. 39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+mn-lt"/>
                        </a:rPr>
                        <a:t>0.001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</a:rPr>
                        <a:t>.. 0.00013   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?@ABCDEFGH</a:t>
                      </a:r>
                      <a:endParaRPr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944" marR="82944" marT="41472" marB="41472"/>
                </a:tc>
              </a:tr>
              <a:tr h="47611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40 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..</a:t>
                      </a:r>
                      <a:r>
                        <a:rPr lang="en-US" sz="22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40</a:t>
                      </a:r>
                      <a:r>
                        <a:rPr lang="en-US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00"/>
                          </a:solidFill>
                          <a:latin typeface="+mn-lt"/>
                        </a:rPr>
                        <a:t>0.0001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+mn-lt"/>
                        </a:rPr>
                        <a:t>.. 0.000013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  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</a:t>
                      </a:r>
                      <a:endParaRPr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2944" marR="82944" marT="41472" marB="41472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64279" y="6152225"/>
            <a:ext cx="320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Q</a:t>
            </a:r>
            <a:r>
              <a:rPr lang="en-US" dirty="0" smtClean="0"/>
              <a:t> = –10 log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endParaRPr lang="fi-FI" i="1" dirty="0"/>
          </a:p>
        </p:txBody>
      </p:sp>
    </p:spTree>
    <p:extLst>
      <p:ext uri="{BB962C8B-B14F-4D97-AF65-F5344CB8AC3E}">
        <p14:creationId xmlns:p14="http://schemas.microsoft.com/office/powerpoint/2010/main" val="9950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files for paired end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Simple: two FASTQ files,</a:t>
            </a:r>
          </a:p>
          <a:p>
            <a:r>
              <a:rPr lang="en-US" dirty="0" smtClean="0"/>
              <a:t>one with all first reads, one with all second reads</a:t>
            </a:r>
          </a:p>
          <a:p>
            <a:r>
              <a:rPr lang="en-US" dirty="0" smtClean="0"/>
              <a:t>Read names and ordering must match.</a:t>
            </a:r>
          </a:p>
          <a:p>
            <a:endParaRPr lang="en-US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400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reference genome, </a:t>
            </a:r>
            <a:r>
              <a:rPr lang="en-US" i="1" dirty="0" smtClean="0"/>
              <a:t>where</a:t>
            </a:r>
            <a:r>
              <a:rPr lang="en-US" dirty="0" smtClean="0"/>
              <a:t> did each read come from?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short-read aligner</a:t>
            </a:r>
            <a:r>
              <a:rPr lang="en-US" dirty="0" smtClean="0"/>
              <a:t> finds for each read all possible matches in the reference genome.</a:t>
            </a:r>
            <a:endParaRPr lang="fi-FI" dirty="0"/>
          </a:p>
        </p:txBody>
      </p:sp>
      <p:sp>
        <p:nvSpPr>
          <p:cNvPr id="5" name="Rounded Rectangle 4"/>
          <p:cNvSpPr/>
          <p:nvPr/>
        </p:nvSpPr>
        <p:spPr>
          <a:xfrm>
            <a:off x="628650" y="3302494"/>
            <a:ext cx="1635156" cy="745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Reference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(FASTA)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36844" y="3302494"/>
            <a:ext cx="1635156" cy="745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36844" y="4706646"/>
            <a:ext cx="1635156" cy="745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(FASTQ)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4019" y="4699249"/>
            <a:ext cx="1635156" cy="745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Alignments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(SAM)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45038" y="3861787"/>
            <a:ext cx="944825" cy="13849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Aligner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696286" y="4959659"/>
            <a:ext cx="427423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ight Arrow 13"/>
          <p:cNvSpPr/>
          <p:nvPr/>
        </p:nvSpPr>
        <p:spPr>
          <a:xfrm>
            <a:off x="6273229" y="4959658"/>
            <a:ext cx="427423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ight Arrow 14"/>
          <p:cNvSpPr/>
          <p:nvPr/>
        </p:nvSpPr>
        <p:spPr>
          <a:xfrm rot="1655397">
            <a:off x="4714001" y="3928369"/>
            <a:ext cx="427423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ight Arrow 15"/>
          <p:cNvSpPr/>
          <p:nvPr/>
        </p:nvSpPr>
        <p:spPr>
          <a:xfrm>
            <a:off x="2369689" y="3555507"/>
            <a:ext cx="427423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76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High-throughput sequencing (HTS)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Sequencing millions of short DNA fragments in parallel.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a.k.a.: 	next-generation sequencing (NGS)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massively-parallel sequencing (MPS)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Market leader: Illumina (“</a:t>
            </a:r>
            <a:r>
              <a:rPr lang="en-US" dirty="0" err="1" smtClean="0"/>
              <a:t>HiSeq</a:t>
            </a:r>
            <a:r>
              <a:rPr lang="en-US" dirty="0" smtClean="0"/>
              <a:t>” instruments)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62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aligners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genomic DNA</a:t>
            </a:r>
          </a:p>
          <a:p>
            <a:pPr>
              <a:buFontTx/>
              <a:buChar char="-"/>
            </a:pPr>
            <a:r>
              <a:rPr lang="en-US" dirty="0" smtClean="0"/>
              <a:t>Bowtie2</a:t>
            </a:r>
          </a:p>
          <a:p>
            <a:pPr>
              <a:buFontTx/>
              <a:buChar char="-"/>
            </a:pPr>
            <a:r>
              <a:rPr lang="en-US" dirty="0" smtClean="0"/>
              <a:t>BWA</a:t>
            </a:r>
          </a:p>
          <a:p>
            <a:pPr>
              <a:buFontTx/>
              <a:buChar char="-"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RNA</a:t>
            </a:r>
          </a:p>
          <a:p>
            <a:pPr>
              <a:buFontTx/>
              <a:buChar char="-"/>
            </a:pPr>
            <a:r>
              <a:rPr lang="en-US" dirty="0" smtClean="0"/>
              <a:t>Tophat2</a:t>
            </a:r>
          </a:p>
          <a:p>
            <a:pPr>
              <a:buFontTx/>
              <a:buChar char="-"/>
            </a:pPr>
            <a:r>
              <a:rPr lang="en-US" dirty="0" smtClean="0"/>
              <a:t>GSNAP</a:t>
            </a:r>
          </a:p>
          <a:p>
            <a:pPr>
              <a:buFontTx/>
              <a:buChar char="-"/>
            </a:pPr>
            <a:r>
              <a:rPr lang="en-US" dirty="0" smtClean="0"/>
              <a:t>STAR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522218" y="3512856"/>
            <a:ext cx="2897507" cy="1578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Spliced alignment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 flipV="1">
            <a:off x="1180730" y="2105024"/>
            <a:ext cx="6480699" cy="123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2175029" y="2059619"/>
            <a:ext cx="923278" cy="216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5931763" y="2059619"/>
            <a:ext cx="923278" cy="216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2319946" y="1699165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6076680" y="1690287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</a:t>
            </a:r>
            <a:endParaRPr lang="fi-FI" dirty="0"/>
          </a:p>
        </p:txBody>
      </p:sp>
      <p:sp>
        <p:nvSpPr>
          <p:cNvPr id="10" name="TextBox 9"/>
          <p:cNvSpPr txBox="1"/>
          <p:nvPr/>
        </p:nvSpPr>
        <p:spPr>
          <a:xfrm>
            <a:off x="4194845" y="1690287"/>
            <a:ext cx="7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intron</a:t>
            </a:r>
            <a:endParaRPr lang="fi-FI" dirty="0"/>
          </a:p>
        </p:txBody>
      </p:sp>
      <p:sp>
        <p:nvSpPr>
          <p:cNvPr id="20" name="Parallelogram 19"/>
          <p:cNvSpPr/>
          <p:nvPr/>
        </p:nvSpPr>
        <p:spPr>
          <a:xfrm flipH="1">
            <a:off x="2522218" y="2248138"/>
            <a:ext cx="1615439" cy="1252217"/>
          </a:xfrm>
          <a:prstGeom prst="parallelogram">
            <a:avLst>
              <a:gd name="adj" fmla="val 83090"/>
            </a:avLst>
          </a:prstGeom>
          <a:solidFill>
            <a:schemeClr val="accent2">
              <a:lumMod val="20000"/>
              <a:lumOff val="80000"/>
              <a:alpha val="18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Parallelogram 20"/>
          <p:cNvSpPr/>
          <p:nvPr/>
        </p:nvSpPr>
        <p:spPr>
          <a:xfrm>
            <a:off x="4137658" y="2235635"/>
            <a:ext cx="2063472" cy="1257377"/>
          </a:xfrm>
          <a:prstGeom prst="parallelogram">
            <a:avLst>
              <a:gd name="adj" fmla="val 142574"/>
            </a:avLst>
          </a:prstGeom>
          <a:solidFill>
            <a:schemeClr val="accent2">
              <a:lumMod val="20000"/>
              <a:lumOff val="80000"/>
              <a:alpha val="18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/>
          <p:cNvSpPr/>
          <p:nvPr/>
        </p:nvSpPr>
        <p:spPr>
          <a:xfrm>
            <a:off x="2522219" y="2085179"/>
            <a:ext cx="576088" cy="162959"/>
          </a:xfrm>
          <a:prstGeom prst="rect">
            <a:avLst/>
          </a:prstGeom>
          <a:solidFill>
            <a:schemeClr val="accent2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5931763" y="2085178"/>
            <a:ext cx="270917" cy="162960"/>
          </a:xfrm>
          <a:prstGeom prst="rect">
            <a:avLst/>
          </a:prstGeom>
          <a:solidFill>
            <a:schemeClr val="accent2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TextBox 24"/>
          <p:cNvSpPr txBox="1"/>
          <p:nvPr/>
        </p:nvSpPr>
        <p:spPr>
          <a:xfrm>
            <a:off x="3674478" y="3670657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3554249" y="3520199"/>
            <a:ext cx="850112" cy="150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TextBox 26"/>
          <p:cNvSpPr txBox="1"/>
          <p:nvPr/>
        </p:nvSpPr>
        <p:spPr>
          <a:xfrm>
            <a:off x="952500" y="5200650"/>
            <a:ext cx="700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RNA-Seq data, we need a </a:t>
            </a:r>
            <a:r>
              <a:rPr lang="en-US" sz="2400" b="1" dirty="0" smtClean="0"/>
              <a:t>splice-aware</a:t>
            </a:r>
            <a:r>
              <a:rPr lang="en-US" sz="2400" dirty="0" smtClean="0"/>
              <a:t> aligner.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0964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to choose an aligner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Reputation</a:t>
            </a:r>
          </a:p>
          <a:p>
            <a:r>
              <a:rPr lang="en-US" dirty="0" smtClean="0"/>
              <a:t>Publication year</a:t>
            </a:r>
          </a:p>
          <a:p>
            <a:r>
              <a:rPr lang="en-US" dirty="0" smtClean="0"/>
              <a:t>Still developed and maintained?</a:t>
            </a:r>
          </a:p>
          <a:p>
            <a:endParaRPr lang="en-US" dirty="0" smtClean="0"/>
          </a:p>
          <a:p>
            <a:r>
              <a:rPr lang="en-US" dirty="0" smtClean="0"/>
              <a:t>Speed and memory requirements</a:t>
            </a:r>
          </a:p>
          <a:p>
            <a:r>
              <a:rPr lang="en-US" dirty="0" smtClean="0"/>
              <a:t>Sensitivity</a:t>
            </a:r>
          </a:p>
          <a:p>
            <a:endParaRPr lang="en-US" dirty="0"/>
          </a:p>
          <a:p>
            <a:r>
              <a:rPr lang="en-US" dirty="0" smtClean="0"/>
              <a:t>Special functions</a:t>
            </a:r>
          </a:p>
          <a:p>
            <a:pPr marL="457200" lvl="1" indent="0">
              <a:buNone/>
            </a:pPr>
            <a:r>
              <a:rPr lang="en-US" dirty="0" smtClean="0"/>
              <a:t>(e.g., bisulfite mapping, fusion gene detection, multiple references, etc.)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164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73173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Aligning RNA-Seq data with STAR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895474"/>
            <a:ext cx="7277100" cy="7658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3450" y="1790700"/>
            <a:ext cx="7486650" cy="6400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681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STAR: Creating the index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need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FASTA file with the human reference genome sequence</a:t>
            </a:r>
          </a:p>
          <a:p>
            <a:pPr lvl="1"/>
            <a:r>
              <a:rPr lang="en-US" sz="1800" dirty="0" smtClean="0"/>
              <a:t>e.g., from </a:t>
            </a:r>
            <a:r>
              <a:rPr lang="en-US" sz="1800" dirty="0" err="1" smtClean="0"/>
              <a:t>Ensembl</a:t>
            </a:r>
            <a:endParaRPr lang="en-US" sz="18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 GTF file with gene models</a:t>
            </a:r>
          </a:p>
          <a:p>
            <a:pPr lvl="1"/>
            <a:r>
              <a:rPr lang="en-US" sz="1800" dirty="0"/>
              <a:t>e.g., </a:t>
            </a:r>
            <a:r>
              <a:rPr lang="en-US" sz="1800" dirty="0" smtClean="0"/>
              <a:t>from </a:t>
            </a:r>
            <a:r>
              <a:rPr lang="en-US" sz="1800" dirty="0" err="1" smtClean="0"/>
              <a:t>Ensembl</a:t>
            </a:r>
            <a:endParaRPr lang="en-US" sz="18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STAR software:</a:t>
            </a:r>
          </a:p>
          <a:p>
            <a:pPr lvl="1"/>
            <a:r>
              <a:rPr lang="en-US" sz="1800" dirty="0" smtClean="0"/>
              <a:t>from </a:t>
            </a:r>
            <a:r>
              <a:rPr lang="fi-FI" sz="1800" dirty="0" smtClean="0"/>
              <a:t>github.com/</a:t>
            </a:r>
            <a:r>
              <a:rPr lang="fi-FI" sz="1800" dirty="0" err="1" smtClean="0"/>
              <a:t>alexdobin</a:t>
            </a:r>
            <a:r>
              <a:rPr lang="fi-FI" sz="1800" dirty="0" smtClean="0"/>
              <a:t>/STAR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0891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798196"/>
            <a:ext cx="7886700" cy="521098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6600" y="1581150"/>
            <a:ext cx="914400" cy="4191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6896100" y="2257425"/>
            <a:ext cx="914400" cy="4191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420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Ensembl</a:t>
            </a:r>
            <a:r>
              <a:rPr lang="en-US" dirty="0" smtClean="0"/>
              <a:t> FTP download server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47800"/>
            <a:ext cx="11315700" cy="5638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28750" y="1943100"/>
            <a:ext cx="914400" cy="3238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val 5"/>
          <p:cNvSpPr/>
          <p:nvPr/>
        </p:nvSpPr>
        <p:spPr>
          <a:xfrm>
            <a:off x="5972175" y="1943100"/>
            <a:ext cx="914400" cy="3238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0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Ensembl</a:t>
            </a:r>
            <a:r>
              <a:rPr lang="en-US" dirty="0" smtClean="0"/>
              <a:t> genome reference sequence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74" y="1381125"/>
            <a:ext cx="6716751" cy="52959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38149" y="3781425"/>
            <a:ext cx="4391026" cy="3238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26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STAR: Generate genome index 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400175"/>
            <a:ext cx="67913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STAR: Generate genome index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500"/>
            <a:ext cx="11010900" cy="52959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  \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runMode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genomeGenerate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runThreadN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genomeDir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index_GRCh38.84  \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genomeFastaFiles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/Homo_sapiens.GRCh38.\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dna.primary_assembly.fa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sjdbGTFfile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/Homo_sapiens.GRCh38.84.gtf </a:t>
            </a:r>
            <a:b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i-FI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Illumina’s </a:t>
            </a:r>
            <a:br>
              <a:rPr lang="en-US" dirty="0" smtClean="0"/>
            </a:br>
            <a:r>
              <a:rPr lang="en-US" dirty="0" smtClean="0"/>
              <a:t>sequencing </a:t>
            </a:r>
            <a:br>
              <a:rPr lang="en-US" dirty="0" smtClean="0"/>
            </a:br>
            <a:r>
              <a:rPr lang="en-US" dirty="0" smtClean="0"/>
              <a:t>technology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Bridge PCR</a:t>
            </a:r>
          </a:p>
          <a:p>
            <a:r>
              <a:rPr lang="en-US" dirty="0" smtClean="0"/>
              <a:t>Sequencing-by-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synthesis</a:t>
            </a: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80437" y="152911"/>
            <a:ext cx="5004296" cy="65703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1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STAR: Align the reads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 \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runThreadN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\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index_GRCh38.84  \</a:t>
            </a:r>
          </a:p>
          <a:p>
            <a:pPr marL="0" indent="0"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readFilesIn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sample1_1.fastq  \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sample1_2.fastq  \</a:t>
            </a:r>
          </a:p>
          <a:p>
            <a:pPr marL="0" indent="0"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outFileNamePrefix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sample1_ \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outSAMtype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BAM 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SortedByCoordinate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and maybe: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quantMode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GeneCounts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STAR: output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9213"/>
            <a:ext cx="7886700" cy="529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Created files: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name</a:t>
            </a:r>
            <a:endParaRPr lang="en-US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sample1_Aligned.sortedByCoord.out.bam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4.0K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sample1_Log.final.out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16K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sample1_Log.out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4.0K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sample1_Log.progress.out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20K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sample1_ReadsPerGene.out.tab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72K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sample1_SJ.out.tab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794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Alignment</a:t>
            </a:r>
            <a:r>
              <a:rPr lang="fi-FI" dirty="0"/>
              <a:t> output: SAM </a:t>
            </a:r>
            <a:r>
              <a:rPr lang="fi-FI" dirty="0" err="1" smtClean="0"/>
              <a:t>files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Part of a SAM file:</a:t>
            </a:r>
          </a:p>
          <a:p>
            <a:r>
              <a:rPr lang="en-US" dirty="0" smtClean="0"/>
              <a:t>Header</a:t>
            </a:r>
          </a:p>
          <a:p>
            <a:pPr marL="457200" lvl="1" indent="0">
              <a:buNone/>
            </a:pPr>
            <a:r>
              <a:rPr lang="en-US" dirty="0" smtClean="0"/>
              <a:t>(lines start with @)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chromosome names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Alignments</a:t>
            </a:r>
          </a:p>
          <a:p>
            <a:pPr lvl="1"/>
            <a:r>
              <a:rPr lang="en-US" dirty="0" smtClean="0"/>
              <a:t>tab-separated table, at least 11 columns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line per alignment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69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alignment section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HWI-EAS225_309MTAAXX:5:1:689:1485	0	XIII	863564	25	36M	*	0	0	GAAATATATACGTTTTTATCTATGTTACGTTATATA	CCCCCCCCCCCCCCCCCCCCCCC4CCCB4CA?AAA&lt;	NM:i:0	X0:i:1	MD:Z:36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HWI-EAS225_309MTAAXX:5:1:689:1485	16	XIII	863766	25	36M	*	0	0	CTACAATTTTGCACATCAAAAAAGACCTCCAACTAC	=8A=AA784A9AA5AAAAAAAAAAA=AAAAAAAAAA	NM:i:0	X0:i:1	MD:Z:36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HWI-EAS225_309MTAAXX:5:1:394:1171	0	XII	525532	25	36M	*	0	0	GTTTACGGCGTTGCAAGAGGCCTACACGGGCTCATT	CCCCCCCCCCCCCCCCCCCCC?CCACCACA7?&lt;???	NM:i:0	X0:i:1	MD:Z:36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HWI-EAS225_309MTAAXX:5:1:394:1171	16	XII	525689	25	36M	*	0	0	GCTGTTATTTCTCCACAGTCTGGCAAAAAAAAGAAA	7AAAAAA?AA&lt;AA?AAAAA5AAA&lt;AAAAAAAAAAAA	NM:i:0	X0:i:1	MD:Z:36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HWI-EAS225_309MTAAXX:5:1:393:671	0	XV	440012	25	36M	*	0	0	TTTGGTGATTTTCCCGTCTTTATAATCTCGGATAAA	AAAAAAAAAAAAAAA&lt;AAAAAAAA&lt;AAAA5&lt;AAAA3	NM:i:0	X0:i:1	MD:Z:36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HWI-EAS225_309MTAAXX:5:1:393:671	16	XV	440188	25	36M	*	0	0	TCATAGATTCCATATGAGTATAGTTACCCCATAGCC	?9A?A?CC?&lt;ACCCCCCCCCCCCCCCCCACCCCCCC	NM:i:0	X0:i:1	MD:Z:36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endParaRPr lang="fi-FI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 in a SAM file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45000"/>
              <a:tabLst>
                <a:tab pos="1438275" algn="l"/>
              </a:tabLst>
            </a:pPr>
            <a:r>
              <a:rPr lang="en-US" dirty="0" smtClean="0"/>
              <a:t>QNAME	ID </a:t>
            </a:r>
            <a:r>
              <a:rPr lang="en-US" dirty="0"/>
              <a:t>of the read (“query”)</a:t>
            </a:r>
            <a:endParaRPr lang="en-US" sz="2000" dirty="0"/>
          </a:p>
          <a:p>
            <a:pPr>
              <a:buSzPct val="45000"/>
              <a:tabLst>
                <a:tab pos="1438275" algn="l"/>
              </a:tabLst>
            </a:pPr>
            <a:r>
              <a:rPr lang="en-US" dirty="0" smtClean="0"/>
              <a:t>FLAG	alignment </a:t>
            </a:r>
            <a:r>
              <a:rPr lang="en-US" dirty="0"/>
              <a:t>flags</a:t>
            </a:r>
            <a:endParaRPr lang="en-US" sz="2000" dirty="0"/>
          </a:p>
          <a:p>
            <a:pPr>
              <a:buSzPct val="45000"/>
              <a:tabLst>
                <a:tab pos="1438275" algn="l"/>
              </a:tabLst>
            </a:pPr>
            <a:r>
              <a:rPr lang="en-US" dirty="0" smtClean="0"/>
              <a:t>RNAME	ID </a:t>
            </a:r>
            <a:r>
              <a:rPr lang="en-US" dirty="0"/>
              <a:t>of the reference (typically: chromosome name)</a:t>
            </a:r>
            <a:endParaRPr lang="en-US" sz="2000" dirty="0"/>
          </a:p>
          <a:p>
            <a:pPr>
              <a:buSzPct val="45000"/>
              <a:tabLst>
                <a:tab pos="1438275" algn="l"/>
              </a:tabLst>
            </a:pPr>
            <a:r>
              <a:rPr lang="en-US" dirty="0" smtClean="0"/>
              <a:t>POS	Position </a:t>
            </a:r>
            <a:r>
              <a:rPr lang="en-US" dirty="0"/>
              <a:t>in reference (1-based, left side)</a:t>
            </a:r>
            <a:endParaRPr lang="en-US" sz="2000" dirty="0"/>
          </a:p>
          <a:p>
            <a:pPr>
              <a:buSzPct val="45000"/>
              <a:tabLst>
                <a:tab pos="1438275" algn="l"/>
              </a:tabLst>
            </a:pPr>
            <a:r>
              <a:rPr lang="en-US" dirty="0" smtClean="0"/>
              <a:t>MAPQ	Mapping </a:t>
            </a:r>
            <a:r>
              <a:rPr lang="en-US" dirty="0"/>
              <a:t>quality (as </a:t>
            </a:r>
            <a:r>
              <a:rPr lang="en-US" dirty="0" err="1"/>
              <a:t>Phred</a:t>
            </a:r>
            <a:r>
              <a:rPr lang="en-US" dirty="0"/>
              <a:t> score)</a:t>
            </a:r>
            <a:endParaRPr lang="en-US" sz="2000" dirty="0"/>
          </a:p>
          <a:p>
            <a:pPr>
              <a:buSzPct val="45000"/>
              <a:tabLst>
                <a:tab pos="1438275" algn="l"/>
              </a:tabLst>
            </a:pPr>
            <a:r>
              <a:rPr lang="en-US" dirty="0" smtClean="0"/>
              <a:t>CIGAR	Alignment </a:t>
            </a:r>
            <a:r>
              <a:rPr lang="en-US" dirty="0"/>
              <a:t>description (gaps etc.) in CIGAR format</a:t>
            </a:r>
            <a:endParaRPr lang="en-US" sz="2000" dirty="0"/>
          </a:p>
          <a:p>
            <a:pPr>
              <a:buSzPct val="45000"/>
              <a:tabLst>
                <a:tab pos="1438275" algn="l"/>
              </a:tabLst>
            </a:pPr>
            <a:r>
              <a:rPr lang="en-US" dirty="0" smtClean="0"/>
              <a:t>RNEXT	Mate </a:t>
            </a:r>
            <a:r>
              <a:rPr lang="en-US" dirty="0"/>
              <a:t>reference sequence </a:t>
            </a:r>
            <a:r>
              <a:rPr lang="en-US" dirty="0" smtClean="0"/>
              <a:t>name</a:t>
            </a:r>
            <a:endParaRPr lang="en-US" sz="2000" dirty="0"/>
          </a:p>
          <a:p>
            <a:pPr>
              <a:buSzPct val="45000"/>
              <a:tabLst>
                <a:tab pos="1438275" algn="l"/>
              </a:tabLst>
            </a:pPr>
            <a:r>
              <a:rPr lang="en-US" dirty="0" smtClean="0"/>
              <a:t>PNEXT	Mate </a:t>
            </a:r>
            <a:r>
              <a:rPr lang="en-US" dirty="0"/>
              <a:t>position </a:t>
            </a:r>
            <a:endParaRPr lang="en-US" dirty="0" smtClean="0"/>
          </a:p>
          <a:p>
            <a:pPr>
              <a:buSzPct val="45000"/>
              <a:tabLst>
                <a:tab pos="1438275" algn="l"/>
              </a:tabLst>
            </a:pPr>
            <a:r>
              <a:rPr lang="en-US" dirty="0" smtClean="0"/>
              <a:t>ISIZE	inferred </a:t>
            </a:r>
            <a:r>
              <a:rPr lang="en-US" dirty="0"/>
              <a:t>insert </a:t>
            </a:r>
            <a:r>
              <a:rPr lang="en-US" dirty="0" smtClean="0"/>
              <a:t>size</a:t>
            </a:r>
            <a:endParaRPr lang="en-US" sz="2000" dirty="0"/>
          </a:p>
          <a:p>
            <a:pPr>
              <a:buSzPct val="45000"/>
              <a:tabLst>
                <a:tab pos="1438275" algn="l"/>
              </a:tabLst>
            </a:pPr>
            <a:r>
              <a:rPr lang="en-US" dirty="0" smtClean="0"/>
              <a:t>SEQ	sequence </a:t>
            </a:r>
            <a:r>
              <a:rPr lang="en-US" dirty="0"/>
              <a:t>of the read</a:t>
            </a:r>
            <a:endParaRPr lang="en-US" sz="2000" dirty="0"/>
          </a:p>
          <a:p>
            <a:pPr>
              <a:buSzPct val="45000"/>
              <a:tabLst>
                <a:tab pos="1438275" algn="l"/>
              </a:tabLst>
            </a:pPr>
            <a:r>
              <a:rPr lang="en-US" dirty="0" smtClean="0"/>
              <a:t>QUAL	quality </a:t>
            </a:r>
            <a:r>
              <a:rPr lang="en-US" dirty="0"/>
              <a:t>string of the read</a:t>
            </a:r>
            <a:endParaRPr lang="en-US" sz="2000" dirty="0"/>
          </a:p>
          <a:p>
            <a:pPr>
              <a:buSzPct val="45000"/>
              <a:tabLst>
                <a:tab pos="1438275" algn="l"/>
              </a:tabLst>
            </a:pPr>
            <a:r>
              <a:rPr lang="en-US" dirty="0"/>
              <a:t>extra fields</a:t>
            </a:r>
            <a:endParaRPr lang="en-US" sz="2000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Right Brace 3"/>
          <p:cNvSpPr/>
          <p:nvPr/>
        </p:nvSpPr>
        <p:spPr>
          <a:xfrm>
            <a:off x="6329778" y="3852909"/>
            <a:ext cx="275207" cy="117185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xtBox 4"/>
          <p:cNvSpPr txBox="1"/>
          <p:nvPr/>
        </p:nvSpPr>
        <p:spPr>
          <a:xfrm>
            <a:off x="6807846" y="4023336"/>
            <a:ext cx="1504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paired-</a:t>
            </a:r>
            <a:br>
              <a:rPr lang="en-US" sz="2400" dirty="0" smtClean="0"/>
            </a:br>
            <a:r>
              <a:rPr lang="en-US" sz="2400" dirty="0" smtClean="0"/>
              <a:t>  end data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6794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Reads and fragments</a:t>
            </a:r>
            <a:endParaRPr lang="fi-FI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04340"/>
            <a:ext cx="7886700" cy="37542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627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format: FLAG field</a:t>
            </a:r>
            <a:endParaRPr lang="fi-FI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63348311"/>
              </p:ext>
            </p:extLst>
          </p:nvPr>
        </p:nvGraphicFramePr>
        <p:xfrm>
          <a:off x="1045573" y="1702904"/>
          <a:ext cx="7052853" cy="3981312"/>
        </p:xfrm>
        <a:graphic>
          <a:graphicData uri="http://schemas.openxmlformats.org/drawingml/2006/table">
            <a:tbl>
              <a:tblPr/>
              <a:tblGrid>
                <a:gridCol w="622733"/>
                <a:gridCol w="989450"/>
                <a:gridCol w="989777"/>
                <a:gridCol w="4450893"/>
              </a:tblGrid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+mn-lt"/>
                        </a:rPr>
                        <a:t>bit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hex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decimal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endParaRPr lang="fi-FI" sz="160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0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00 01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1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  read is a paired-end read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1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00 02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2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  read pair is properly matched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2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+mn-lt"/>
                        </a:rPr>
                        <a:t>00 04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4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  read has not been mapped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3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00 08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8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  mate has not been mapped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4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+mn-lt"/>
                        </a:rPr>
                        <a:t>00 10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16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  read has been mapped to “-” strand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5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00 20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32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  mate has been mapped to “-” strand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6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00 40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64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  read is the first read in a pair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7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00 80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128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  read is the second read in a pair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8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01 00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256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  alignment is secondary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9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02 00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512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  read did had not passed quality check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  <a:tr h="331776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10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04 00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latin typeface="+mn-lt"/>
                        </a:rPr>
                        <a:t>1024</a:t>
                      </a:r>
                      <a:endParaRPr sz="1600">
                        <a:latin typeface="+mn-lt"/>
                      </a:endParaRPr>
                    </a:p>
                  </a:txBody>
                  <a:tcPr marL="82944" marR="82944" marT="41472" marB="4147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  read is a PCR or optical duplicate</a:t>
                      </a:r>
                      <a:endParaRPr sz="1600" dirty="0">
                        <a:latin typeface="+mn-lt"/>
                      </a:endParaRPr>
                    </a:p>
                  </a:txBody>
                  <a:tcPr marL="82944" marR="82944" marT="41472" marB="4147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format: Optional fields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column</a:t>
            </a:r>
          </a:p>
          <a:p>
            <a:r>
              <a:rPr lang="en-US" dirty="0" smtClean="0"/>
              <a:t>triples </a:t>
            </a:r>
            <a:r>
              <a:rPr lang="en-US" dirty="0"/>
              <a:t>of the format TAG : VTYPE : VALUE</a:t>
            </a:r>
          </a:p>
          <a:p>
            <a:r>
              <a:rPr lang="en-US" dirty="0"/>
              <a:t>some important tag types:</a:t>
            </a:r>
          </a:p>
          <a:p>
            <a:pPr lvl="1"/>
            <a:r>
              <a:rPr lang="en-US" dirty="0"/>
              <a:t>NH: number of reported </a:t>
            </a:r>
            <a:r>
              <a:rPr lang="en-US" dirty="0" err="1" smtClean="0"/>
              <a:t>aligments</a:t>
            </a:r>
            <a:r>
              <a:rPr lang="en-US" dirty="0" smtClean="0"/>
              <a:t>	</a:t>
            </a:r>
            <a:endParaRPr lang="en-US" dirty="0"/>
          </a:p>
          <a:p>
            <a:pPr lvl="1"/>
            <a:r>
              <a:rPr lang="en-US" dirty="0"/>
              <a:t>NM: number of mismatches</a:t>
            </a:r>
          </a:p>
          <a:p>
            <a:pPr lvl="1"/>
            <a:r>
              <a:rPr lang="en-US" dirty="0"/>
              <a:t>MD: positions of mismatches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981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format: CIGAR string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74" y="1358507"/>
            <a:ext cx="5116451" cy="5289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2885" y="1473916"/>
            <a:ext cx="630315" cy="674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 format: Paired-end and multiple alignments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line is one alignment for one read.</a:t>
            </a:r>
          </a:p>
          <a:p>
            <a:r>
              <a:rPr lang="en-US" dirty="0" smtClean="0"/>
              <a:t>Multiple alignments for a read take several lines</a:t>
            </a:r>
          </a:p>
          <a:p>
            <a:pPr lvl="1"/>
            <a:r>
              <a:rPr lang="en-US" dirty="0" smtClean="0"/>
              <a:t>The Read ID groups them.</a:t>
            </a:r>
          </a:p>
          <a:p>
            <a:r>
              <a:rPr lang="en-US" dirty="0" smtClean="0"/>
              <a:t>Paired-end alignments take two lines.</a:t>
            </a:r>
          </a:p>
          <a:p>
            <a:endParaRPr lang="en-US" dirty="0" smtClean="0"/>
          </a:p>
          <a:p>
            <a:r>
              <a:rPr lang="en-US" dirty="0" smtClean="0"/>
              <a:t>All these lines are not necessarily in adjacent lines!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43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PCR</a:t>
            </a:r>
            <a:endParaRPr lang="fi-FI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5750" y="1400896"/>
            <a:ext cx="7689600" cy="4663440"/>
          </a:xfrm>
          <a:prstGeom prst="rect">
            <a:avLst/>
          </a:prstGeom>
          <a:ln>
            <a:noFill/>
          </a:ln>
        </p:spPr>
      </p:pic>
      <p:sp>
        <p:nvSpPr>
          <p:cNvPr id="5" name="TextShape 2"/>
          <p:cNvSpPr txBox="1"/>
          <p:nvPr/>
        </p:nvSpPr>
        <p:spPr>
          <a:xfrm>
            <a:off x="5068389" y="6390811"/>
            <a:ext cx="4075611" cy="361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MgOpen Cosmetica"/>
              </a:rPr>
              <a:t>ML </a:t>
            </a:r>
            <a:r>
              <a:rPr lang="en-US" dirty="0" err="1">
                <a:latin typeface="MgOpen Cosmetica"/>
              </a:rPr>
              <a:t>Metzker</a:t>
            </a:r>
            <a:r>
              <a:rPr lang="en-US" dirty="0">
                <a:latin typeface="MgOpen Cosmetica"/>
              </a:rPr>
              <a:t>, Nat Rev Genetics (2010)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and BAM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SAM files (“.</a:t>
            </a:r>
            <a:r>
              <a:rPr lang="en-US" dirty="0" err="1" smtClean="0"/>
              <a:t>sam</a:t>
            </a:r>
            <a:r>
              <a:rPr lang="en-US" dirty="0" smtClean="0"/>
              <a:t>”):  human readable</a:t>
            </a:r>
          </a:p>
          <a:p>
            <a:r>
              <a:rPr lang="en-US" dirty="0" smtClean="0"/>
              <a:t>Binary SAM files (“.bam”): smaller, quicker to read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i="1" dirty="0" err="1" smtClean="0"/>
              <a:t>samtools</a:t>
            </a:r>
            <a:r>
              <a:rPr lang="en-US" i="1" dirty="0" smtClean="0"/>
              <a:t> </a:t>
            </a:r>
            <a:r>
              <a:rPr lang="en-US" dirty="0" smtClean="0"/>
              <a:t>for conversion.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1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small program to</a:t>
            </a:r>
          </a:p>
          <a:p>
            <a:r>
              <a:rPr lang="en-US" dirty="0"/>
              <a:t>c</a:t>
            </a:r>
            <a:r>
              <a:rPr lang="en-US" dirty="0" smtClean="0"/>
              <a:t>onvert between .bam and .</a:t>
            </a:r>
            <a:r>
              <a:rPr lang="en-US" dirty="0" err="1" smtClean="0"/>
              <a:t>sam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ort and merge SAM files</a:t>
            </a:r>
          </a:p>
          <a:p>
            <a:r>
              <a:rPr lang="en-US" dirty="0" smtClean="0"/>
              <a:t>index SAM and FASTA files for fast access</a:t>
            </a:r>
            <a:endParaRPr lang="fi-FI" dirty="0"/>
          </a:p>
          <a:p>
            <a:r>
              <a:rPr lang="en-US" dirty="0" smtClean="0"/>
              <a:t>calculate tallies (“</a:t>
            </a:r>
            <a:r>
              <a:rPr lang="en-US" dirty="0" err="1" smtClean="0"/>
              <a:t>flagstat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SAMtools</a:t>
            </a:r>
            <a:r>
              <a:rPr lang="en-US" dirty="0" smtClean="0"/>
              <a:t> C API is a library for tool development.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47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Visually inspecting SAM files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Look </a:t>
            </a:r>
            <a:r>
              <a:rPr lang="en-US" dirty="0" smtClean="0"/>
              <a:t>at </a:t>
            </a:r>
            <a:r>
              <a:rPr lang="en-US" i="1" dirty="0" smtClean="0"/>
              <a:t>all </a:t>
            </a:r>
            <a:r>
              <a:rPr lang="en-US" dirty="0" smtClean="0"/>
              <a:t>your big files!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Learn to use text views </a:t>
            </a:r>
            <a:r>
              <a:rPr lang="en-US" i="1" dirty="0" smtClean="0"/>
              <a:t>and </a:t>
            </a:r>
            <a:r>
              <a:rPr lang="en-US" dirty="0" smtClean="0"/>
              <a:t>graphical tools.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SAM, use e.g. the </a:t>
            </a:r>
            <a:r>
              <a:rPr lang="en-US" i="1" dirty="0" smtClean="0"/>
              <a:t>Integrated Genome Viewer</a:t>
            </a:r>
            <a:r>
              <a:rPr lang="en-US" dirty="0" smtClean="0"/>
              <a:t> (IGV).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766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IGV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94" y="1074421"/>
            <a:ext cx="8272100" cy="53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multiple files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Sample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i-FI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Library_ID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Cell_line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endParaRPr lang="fi-FI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SRR1039508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N61311 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SRR1039509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N61311 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i-FI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dexa</a:t>
            </a:r>
            <a:endParaRPr lang="fi-FI" sz="20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SRR1039512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i-FI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N052611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SRR1039513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i-FI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N052611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i-FI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dexa</a:t>
            </a:r>
            <a:endParaRPr lang="fi-FI" sz="20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SRR1039516 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N080611 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SRR1039517 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N080611 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i-FI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dexa</a:t>
            </a:r>
            <a:endParaRPr lang="fi-FI" sz="20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SRR1039520    </a:t>
            </a:r>
            <a:r>
              <a:rPr lang="fi-FI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N061011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SRR1039521 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i-FI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N06101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i-FI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dexa</a:t>
            </a:r>
            <a:endParaRPr lang="fi-FI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0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2" y="134308"/>
            <a:ext cx="8328918" cy="709294"/>
          </a:xfrm>
        </p:spPr>
        <p:txBody>
          <a:bodyPr/>
          <a:lstStyle/>
          <a:p>
            <a:r>
              <a:rPr lang="en-US" dirty="0" smtClean="0"/>
              <a:t>Generating multiple alignment </a:t>
            </a:r>
            <a:r>
              <a:rPr lang="en-US" dirty="0" smtClean="0"/>
              <a:t>commands with 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2" y="1084925"/>
            <a:ext cx="9499106" cy="5631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sz="21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sample_table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</a:t>
            </a:r>
            <a:r>
              <a:rPr lang="fi-FI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read.csv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( 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fi-FI" sz="21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reads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/sample_table.csv" 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i-FI" sz="21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1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command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</a:t>
            </a:r>
            <a:r>
              <a:rPr lang="fi-FI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paste0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"STAR --</a:t>
            </a:r>
            <a:r>
              <a:rPr lang="fi-FI" sz="21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runThreadN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2 --</a:t>
            </a:r>
            <a:r>
              <a:rPr lang="fi-FI" sz="21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genomeDir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fi-FI" sz="21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GRCh38.84 </a:t>
            </a:r>
            <a:r>
              <a:rPr lang="fi-FI" sz="2100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\\\n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  --</a:t>
            </a:r>
            <a:r>
              <a:rPr lang="fi-FI" sz="21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readFilesIn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fi-FI" sz="21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reads</a:t>
            </a:r>
            <a:r>
              <a:rPr lang="fi-FI" sz="21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fi-FI" sz="21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###</a:t>
            </a:r>
            <a:r>
              <a:rPr lang="fi-FI" sz="21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_1.fastq </a:t>
            </a:r>
            <a:r>
              <a:rPr lang="fi-FI" sz="2100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\\\</a:t>
            </a:r>
            <a:r>
              <a:rPr lang="fi-FI" sz="2100" dirty="0" smtClean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fi-FI" sz="21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  <a:r>
              <a:rPr lang="fi-FI" sz="21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fi-FI" sz="21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fi-FI" sz="21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      </a:t>
            </a:r>
            <a:r>
              <a:rPr lang="fi-FI" sz="2100" dirty="0" err="1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reads</a:t>
            </a:r>
            <a:r>
              <a:rPr lang="fi-FI" sz="21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fi-FI" sz="21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###</a:t>
            </a:r>
            <a:r>
              <a:rPr lang="fi-FI" sz="21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_2.fastq </a:t>
            </a:r>
            <a:r>
              <a:rPr lang="fi-FI" sz="2100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\\\n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  --</a:t>
            </a:r>
            <a:r>
              <a:rPr lang="fi-FI" sz="21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outSAMtype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BAM </a:t>
            </a:r>
            <a:r>
              <a:rPr lang="fi-FI" sz="21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SortedByCoordinate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fi-FI" sz="2100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\\\n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  --</a:t>
            </a:r>
            <a:r>
              <a:rPr lang="fi-FI" sz="21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outFileNamePrefix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fi-FI" sz="21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star_out</a:t>
            </a:r>
            <a:r>
              <a:rPr lang="fi-FI" sz="21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</a:t>
            </a:r>
            <a:r>
              <a:rPr lang="fi-FI" sz="2100" dirty="0" smtClean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###</a:t>
            </a:r>
            <a:r>
              <a:rPr lang="fi-FI" sz="21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 </a:t>
            </a:r>
            <a:r>
              <a:rPr lang="fi-FI" sz="2100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\\\n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  --</a:t>
            </a:r>
            <a:r>
              <a:rPr lang="fi-FI" sz="21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quantMode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fi-FI" sz="2100" dirty="0" err="1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GeneCounts</a:t>
            </a:r>
            <a:r>
              <a:rPr lang="fi-FI" sz="21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\n”,</a:t>
            </a:r>
          </a:p>
          <a:p>
            <a:pPr marL="0" indent="0">
              <a:buNone/>
            </a:pP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fi-FI" sz="2100" dirty="0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"\n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 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i-FI" sz="21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f &lt;- </a:t>
            </a:r>
            <a:r>
              <a:rPr lang="fi-FI" sz="2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file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( 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"aligner_commands.sh"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open=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"w" 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2100" b="1" dirty="0">
                <a:latin typeface="Lucida Console" panose="020B0609040504020204" pitchFamily="49" charset="0"/>
                <a:cs typeface="Courier New" panose="02070309020205020404" pitchFamily="49" charset="0"/>
              </a:rPr>
              <a:t>for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( </a:t>
            </a:r>
            <a:r>
              <a:rPr lang="fi-FI" sz="21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sampleID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 in </a:t>
            </a:r>
            <a:r>
              <a:rPr lang="fi-FI" sz="21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sample_table$Library_ID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buNone/>
            </a:pP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fi-FI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cat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( </a:t>
            </a:r>
            <a:r>
              <a:rPr lang="fi-FI" sz="21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gsub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( 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fi-FI" sz="21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###</a:t>
            </a:r>
            <a:r>
              <a:rPr lang="fi-FI" sz="21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fi-FI" sz="21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sampleID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fi-FI" sz="21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command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fi-FI" sz="21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fixed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=TRUE ), </a:t>
            </a:r>
            <a:endParaRPr lang="fi-FI" sz="21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fi-FI" sz="21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 </a:t>
            </a:r>
            <a:r>
              <a:rPr lang="fi-FI" sz="21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file</a:t>
            </a:r>
            <a:r>
              <a:rPr lang="fi-FI" sz="21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=f 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2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close</a:t>
            </a:r>
            <a:r>
              <a:rPr lang="fi-FI" sz="2100" dirty="0">
                <a:latin typeface="Lucida Console" panose="020B0609040504020204" pitchFamily="49" charset="0"/>
                <a:cs typeface="Courier New" panose="02070309020205020404" pitchFamily="49" charset="0"/>
              </a:rPr>
              <a:t>( f )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130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Using the alignments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RNA-Seq:</a:t>
            </a:r>
          </a:p>
          <a:p>
            <a:r>
              <a:rPr lang="en-US" dirty="0" smtClean="0"/>
              <a:t>What transcripts are there?</a:t>
            </a:r>
          </a:p>
          <a:p>
            <a:r>
              <a:rPr lang="en-US" dirty="0" smtClean="0"/>
              <a:t>Which genes change expression due to treatment?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Mike’s talk and this afternoon’s lab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ChIP</a:t>
            </a:r>
            <a:r>
              <a:rPr lang="en-US" dirty="0" smtClean="0"/>
              <a:t>-Seq:</a:t>
            </a:r>
          </a:p>
          <a:p>
            <a:r>
              <a:rPr lang="en-US" dirty="0" smtClean="0"/>
              <a:t>Peak finding and comparing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Thursday lab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general:</a:t>
            </a:r>
          </a:p>
          <a:p>
            <a:r>
              <a:rPr lang="en-US" dirty="0" smtClean="0"/>
              <a:t>The real work starts only </a:t>
            </a:r>
            <a:r>
              <a:rPr lang="en-US" i="1" dirty="0" smtClean="0"/>
              <a:t>now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So far, this was just preparation.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245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*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577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Illumina’s </a:t>
            </a:r>
            <a:br>
              <a:rPr lang="en-US" dirty="0" smtClean="0"/>
            </a:br>
            <a:r>
              <a:rPr lang="en-US" dirty="0" smtClean="0"/>
              <a:t>sequencing </a:t>
            </a:r>
            <a:br>
              <a:rPr lang="en-US" dirty="0" smtClean="0"/>
            </a:br>
            <a:r>
              <a:rPr lang="en-US" dirty="0" smtClean="0"/>
              <a:t>technology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Bridge PCR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Sequencing-by-</a:t>
            </a:r>
            <a:r>
              <a:rPr lang="fi-FI" dirty="0" smtClean="0">
                <a:solidFill>
                  <a:srgbClr val="C00000"/>
                </a:solidFill>
              </a:rPr>
              <a:t/>
            </a:r>
            <a:br>
              <a:rPr lang="fi-FI" dirty="0" smtClean="0">
                <a:solidFill>
                  <a:srgbClr val="C00000"/>
                </a:solidFill>
              </a:rPr>
            </a:br>
            <a:r>
              <a:rPr lang="fi-FI" dirty="0" err="1" smtClean="0">
                <a:solidFill>
                  <a:srgbClr val="C00000"/>
                </a:solidFill>
              </a:rPr>
              <a:t>synthesis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80544" y="122176"/>
            <a:ext cx="4940835" cy="66865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6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Illunia</a:t>
            </a:r>
            <a:r>
              <a:rPr lang="en-US" dirty="0" smtClean="0"/>
              <a:t> </a:t>
            </a:r>
            <a:r>
              <a:rPr lang="en-US" dirty="0" err="1" smtClean="0"/>
              <a:t>HiSeq</a:t>
            </a:r>
            <a:r>
              <a:rPr lang="en-US" dirty="0" smtClean="0"/>
              <a:t> instrument</a:t>
            </a:r>
            <a:endParaRPr lang="fi-FI" dirty="0"/>
          </a:p>
        </p:txBody>
      </p:sp>
      <p:pic>
        <p:nvPicPr>
          <p:cNvPr id="1026" name="Picture 2" descr="http://www.qbi.uq.edu.au/filething/get/12143/genomic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1" y="1733058"/>
            <a:ext cx="8740758" cy="462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 </a:t>
            </a:r>
            <a:r>
              <a:rPr lang="en-US" dirty="0" err="1" smtClean="0"/>
              <a:t>HiSeq</a:t>
            </a:r>
            <a:r>
              <a:rPr lang="en-US" dirty="0" smtClean="0"/>
              <a:t>  --  typical numbers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or 2 flow cells, each with 8 lanes</a:t>
            </a:r>
          </a:p>
          <a:p>
            <a:r>
              <a:rPr lang="en-US" dirty="0" smtClean="0"/>
              <a:t>up to ~ 200 M clusters per lane</a:t>
            </a:r>
          </a:p>
          <a:p>
            <a:r>
              <a:rPr lang="en-US" dirty="0" smtClean="0"/>
              <a:t>max 2x 150 </a:t>
            </a:r>
            <a:r>
              <a:rPr lang="en-US" dirty="0" err="1" smtClean="0"/>
              <a:t>bp</a:t>
            </a:r>
            <a:r>
              <a:rPr lang="en-US" dirty="0" smtClean="0"/>
              <a:t> read length  </a:t>
            </a:r>
            <a:endParaRPr lang="en-US" dirty="0"/>
          </a:p>
          <a:p>
            <a:r>
              <a:rPr lang="en-US" dirty="0" smtClean="0"/>
              <a:t>350 GB per flow cell and run</a:t>
            </a:r>
          </a:p>
          <a:p>
            <a:r>
              <a:rPr lang="en-US" dirty="0" smtClean="0"/>
              <a:t>3 d per run  (23 h in “rapid mode”)</a:t>
            </a:r>
          </a:p>
          <a:p>
            <a:endParaRPr lang="en-US" dirty="0"/>
          </a:p>
          <a:p>
            <a:r>
              <a:rPr lang="en-US" dirty="0" smtClean="0"/>
              <a:t>price per instrument: ~ €500k</a:t>
            </a:r>
          </a:p>
          <a:p>
            <a:r>
              <a:rPr lang="en-US" dirty="0" smtClean="0"/>
              <a:t>reagent costs per run: ~ €10k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0847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HTS: Application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de-novo sequencing</a:t>
            </a:r>
          </a:p>
          <a:p>
            <a:pPr>
              <a:buFontTx/>
              <a:buChar char="-"/>
            </a:pPr>
            <a:r>
              <a:rPr lang="en-US" dirty="0" smtClean="0"/>
              <a:t>resequencing, variant calling</a:t>
            </a:r>
            <a:br>
              <a:rPr lang="en-US" dirty="0" smtClean="0"/>
            </a:br>
            <a:r>
              <a:rPr lang="en-US" dirty="0" smtClean="0"/>
              <a:t>     (whole genome or targeted)</a:t>
            </a:r>
          </a:p>
          <a:p>
            <a:pPr>
              <a:buFontTx/>
              <a:buChar char="-"/>
            </a:pPr>
            <a:r>
              <a:rPr lang="en-US" dirty="0" smtClean="0"/>
              <a:t>RNA-Seq</a:t>
            </a:r>
          </a:p>
          <a:p>
            <a:pPr>
              <a:buFontTx/>
              <a:buChar char="-"/>
            </a:pPr>
            <a:r>
              <a:rPr lang="en-US" dirty="0" err="1" smtClean="0"/>
              <a:t>ChIP</a:t>
            </a:r>
            <a:r>
              <a:rPr lang="en-US" dirty="0" smtClean="0"/>
              <a:t>-Seq and other enrichment assays</a:t>
            </a:r>
          </a:p>
          <a:p>
            <a:pPr>
              <a:buFontTx/>
              <a:buChar char="-"/>
            </a:pPr>
            <a:r>
              <a:rPr lang="en-US" dirty="0" smtClean="0"/>
              <a:t>barcodes (tagged mutation collections)</a:t>
            </a:r>
          </a:p>
          <a:p>
            <a:pPr>
              <a:buFontTx/>
              <a:buChar char="-"/>
            </a:pPr>
            <a:r>
              <a:rPr lang="en-US" dirty="0" smtClean="0"/>
              <a:t>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4596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reads and longer reads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07138"/>
            <a:ext cx="7886700" cy="42222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Illumina:</a:t>
            </a:r>
          </a:p>
          <a:p>
            <a:pPr marL="0" indent="0">
              <a:buNone/>
            </a:pPr>
            <a:r>
              <a:rPr lang="en-US" dirty="0" smtClean="0"/>
              <a:t>   maximum fragment length: 1 .. 2 kb</a:t>
            </a:r>
          </a:p>
          <a:p>
            <a:pPr marL="0" indent="0">
              <a:buNone/>
            </a:pPr>
            <a:r>
              <a:rPr lang="en-US" dirty="0" smtClean="0"/>
              <a:t>   maximum read length: 150 .. 200 </a:t>
            </a:r>
            <a:r>
              <a:rPr lang="en-US" dirty="0" err="1" smtClean="0"/>
              <a:t>bp</a:t>
            </a:r>
            <a:r>
              <a:rPr lang="en-US" dirty="0" smtClean="0"/>
              <a:t>  (x2)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really enough for</a:t>
            </a:r>
          </a:p>
          <a:p>
            <a:pPr>
              <a:buFontTx/>
              <a:buChar char="-"/>
            </a:pPr>
            <a:r>
              <a:rPr lang="en-US" dirty="0" smtClean="0"/>
              <a:t>calling structural variants</a:t>
            </a:r>
          </a:p>
          <a:p>
            <a:pPr>
              <a:buFontTx/>
              <a:buChar char="-"/>
            </a:pPr>
            <a:r>
              <a:rPr lang="en-US" dirty="0" smtClean="0"/>
              <a:t>assembling genomes</a:t>
            </a:r>
          </a:p>
          <a:p>
            <a:pPr>
              <a:buFontTx/>
              <a:buChar char="-"/>
            </a:pPr>
            <a:r>
              <a:rPr lang="en-US" dirty="0" smtClean="0"/>
              <a:t>phasing SNPs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1198709" y="1406178"/>
            <a:ext cx="6416168" cy="92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06393" y="1721224"/>
            <a:ext cx="1529123" cy="7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085754" y="1228773"/>
            <a:ext cx="1529123" cy="7684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2341</TotalTime>
  <Words>1313</Words>
  <Application>Microsoft Office PowerPoint</Application>
  <PresentationFormat>On-screen Show (4:3)</PresentationFormat>
  <Paragraphs>449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Lucida Console</vt:lpstr>
      <vt:lpstr>MgOpen Cosmetica</vt:lpstr>
      <vt:lpstr>Wingdings</vt:lpstr>
      <vt:lpstr>Office Theme</vt:lpstr>
      <vt:lpstr>High-throughout sequencing and using short-read aligners </vt:lpstr>
      <vt:lpstr>High-throughput sequencing (HTS)</vt:lpstr>
      <vt:lpstr>Illumina’s  sequencing  technology</vt:lpstr>
      <vt:lpstr>Bridge PCR</vt:lpstr>
      <vt:lpstr>Illumina’s  sequencing  technology</vt:lpstr>
      <vt:lpstr>Illunia HiSeq instrument</vt:lpstr>
      <vt:lpstr>Illumina HiSeq  --  typical numbers</vt:lpstr>
      <vt:lpstr>HTS: Application</vt:lpstr>
      <vt:lpstr>Short reads and longer reads</vt:lpstr>
      <vt:lpstr>Short reads and longer reads</vt:lpstr>
      <vt:lpstr>Droplet-based sequencing</vt:lpstr>
      <vt:lpstr>Next hot topic: Single-cell sequencing</vt:lpstr>
      <vt:lpstr>Practical part:  Getting started with raw sequencing data</vt:lpstr>
      <vt:lpstr>Raw sequencing data: FASTQ files</vt:lpstr>
      <vt:lpstr>PowerPoint Presentation</vt:lpstr>
      <vt:lpstr>FASTQ format</vt:lpstr>
      <vt:lpstr>FASTQ quality scores</vt:lpstr>
      <vt:lpstr>FASTQ files for paired end</vt:lpstr>
      <vt:lpstr>Alignment</vt:lpstr>
      <vt:lpstr>Popular aligners</vt:lpstr>
      <vt:lpstr>Spliced alignment</vt:lpstr>
      <vt:lpstr>Criteria to choose an aligner</vt:lpstr>
      <vt:lpstr>Example: Aligning RNA-Seq data with STAR</vt:lpstr>
      <vt:lpstr>Using STAR: Creating the index</vt:lpstr>
      <vt:lpstr>PowerPoint Presentation</vt:lpstr>
      <vt:lpstr>Ensembl FTP download server</vt:lpstr>
      <vt:lpstr>Ensembl genome reference sequence</vt:lpstr>
      <vt:lpstr>STAR: Generate genome index </vt:lpstr>
      <vt:lpstr>STAR: Generate genome index </vt:lpstr>
      <vt:lpstr>STAR: Align the reads</vt:lpstr>
      <vt:lpstr>STAR: output</vt:lpstr>
      <vt:lpstr>Alignment output: SAM files</vt:lpstr>
      <vt:lpstr>SAM alignment section</vt:lpstr>
      <vt:lpstr>Columns in a SAM file</vt:lpstr>
      <vt:lpstr>Reads and fragments</vt:lpstr>
      <vt:lpstr>SAM format: FLAG field</vt:lpstr>
      <vt:lpstr>SAM format: Optional fields</vt:lpstr>
      <vt:lpstr>SAM format: CIGAR string</vt:lpstr>
      <vt:lpstr>SAM format: Paired-end and multiple alignments</vt:lpstr>
      <vt:lpstr>SAM and BAM</vt:lpstr>
      <vt:lpstr>SAMtools</vt:lpstr>
      <vt:lpstr>Visually inspecting SAM files </vt:lpstr>
      <vt:lpstr>IGV</vt:lpstr>
      <vt:lpstr>Aligning multiple files</vt:lpstr>
      <vt:lpstr>Generating multiple alignment commands with R</vt:lpstr>
      <vt:lpstr>Next step: Using the alignments</vt:lpstr>
      <vt:lpstr>PowerPoint Presentation</vt:lpstr>
    </vt:vector>
  </TitlesOfParts>
  <Company>University of Helsinki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High-throughout sequencing</dc:title>
  <dc:creator>Anders, Simon</dc:creator>
  <cp:lastModifiedBy>Anders, Simon</cp:lastModifiedBy>
  <cp:revision>40</cp:revision>
  <dcterms:created xsi:type="dcterms:W3CDTF">2016-07-04T11:38:57Z</dcterms:created>
  <dcterms:modified xsi:type="dcterms:W3CDTF">2016-07-11T17:08:33Z</dcterms:modified>
</cp:coreProperties>
</file>