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6" r:id="rId2"/>
    <p:sldId id="258" r:id="rId3"/>
    <p:sldId id="259" r:id="rId4"/>
    <p:sldId id="260" r:id="rId5"/>
    <p:sldId id="261" r:id="rId6"/>
    <p:sldId id="271" r:id="rId7"/>
    <p:sldId id="279" r:id="rId8"/>
    <p:sldId id="273" r:id="rId9"/>
    <p:sldId id="264" r:id="rId10"/>
    <p:sldId id="266" r:id="rId11"/>
    <p:sldId id="275" r:id="rId12"/>
    <p:sldId id="276" r:id="rId13"/>
    <p:sldId id="268" r:id="rId14"/>
    <p:sldId id="270" r:id="rId15"/>
    <p:sldId id="257" r:id="rId16"/>
    <p:sldId id="277" r:id="rId17"/>
    <p:sldId id="280" r:id="rId18"/>
    <p:sldId id="281" r:id="rId19"/>
    <p:sldId id="282" r:id="rId20"/>
    <p:sldId id="283" r:id="rId21"/>
    <p:sldId id="284" r:id="rId22"/>
    <p:sldId id="278" r:id="rId23"/>
  </p:sldIdLst>
  <p:sldSz cx="9144000" cy="6858000" type="screen4x3"/>
  <p:notesSz cx="6858000" cy="9777413"/>
  <p:custDataLst>
    <p:tags r:id="rId26"/>
  </p:custData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50000"/>
      </a:spcBef>
      <a:spcAft>
        <a:spcPct val="0"/>
      </a:spcAft>
      <a:defRPr kern="1200">
        <a:solidFill>
          <a:schemeClr val="tx1"/>
        </a:solidFill>
        <a:latin typeface="Imago" pitchFamily="2" charset="0"/>
        <a:ea typeface="+mn-ea"/>
        <a:cs typeface="+mn-cs"/>
      </a:defRPr>
    </a:lvl1pPr>
    <a:lvl2pPr marL="457200" algn="l" rtl="0" eaLnBrk="0" fontAlgn="base" hangingPunct="0">
      <a:spcBef>
        <a:spcPct val="50000"/>
      </a:spcBef>
      <a:spcAft>
        <a:spcPct val="0"/>
      </a:spcAft>
      <a:defRPr kern="1200">
        <a:solidFill>
          <a:schemeClr val="tx1"/>
        </a:solidFill>
        <a:latin typeface="Imago" pitchFamily="2" charset="0"/>
        <a:ea typeface="+mn-ea"/>
        <a:cs typeface="+mn-cs"/>
      </a:defRPr>
    </a:lvl2pPr>
    <a:lvl3pPr marL="914400" algn="l" rtl="0" eaLnBrk="0" fontAlgn="base" hangingPunct="0">
      <a:spcBef>
        <a:spcPct val="50000"/>
      </a:spcBef>
      <a:spcAft>
        <a:spcPct val="0"/>
      </a:spcAft>
      <a:defRPr kern="1200">
        <a:solidFill>
          <a:schemeClr val="tx1"/>
        </a:solidFill>
        <a:latin typeface="Imago" pitchFamily="2" charset="0"/>
        <a:ea typeface="+mn-ea"/>
        <a:cs typeface="+mn-cs"/>
      </a:defRPr>
    </a:lvl3pPr>
    <a:lvl4pPr marL="1371600" algn="l" rtl="0" eaLnBrk="0" fontAlgn="base" hangingPunct="0">
      <a:spcBef>
        <a:spcPct val="50000"/>
      </a:spcBef>
      <a:spcAft>
        <a:spcPct val="0"/>
      </a:spcAft>
      <a:defRPr kern="1200">
        <a:solidFill>
          <a:schemeClr val="tx1"/>
        </a:solidFill>
        <a:latin typeface="Imago" pitchFamily="2" charset="0"/>
        <a:ea typeface="+mn-ea"/>
        <a:cs typeface="+mn-cs"/>
      </a:defRPr>
    </a:lvl4pPr>
    <a:lvl5pPr marL="1828800" algn="l" rtl="0" eaLnBrk="0" fontAlgn="base" hangingPunct="0">
      <a:spcBef>
        <a:spcPct val="50000"/>
      </a:spcBef>
      <a:spcAft>
        <a:spcPct val="0"/>
      </a:spcAft>
      <a:defRPr kern="1200">
        <a:solidFill>
          <a:schemeClr val="tx1"/>
        </a:solidFill>
        <a:latin typeface="Imago" pitchFamily="2" charset="0"/>
        <a:ea typeface="+mn-ea"/>
        <a:cs typeface="+mn-cs"/>
      </a:defRPr>
    </a:lvl5pPr>
    <a:lvl6pPr marL="2286000" algn="l" defTabSz="914400" rtl="0" eaLnBrk="1" latinLnBrk="0" hangingPunct="1">
      <a:defRPr kern="1200">
        <a:solidFill>
          <a:schemeClr val="tx1"/>
        </a:solidFill>
        <a:latin typeface="Imago" pitchFamily="2" charset="0"/>
        <a:ea typeface="+mn-ea"/>
        <a:cs typeface="+mn-cs"/>
      </a:defRPr>
    </a:lvl6pPr>
    <a:lvl7pPr marL="2743200" algn="l" defTabSz="914400" rtl="0" eaLnBrk="1" latinLnBrk="0" hangingPunct="1">
      <a:defRPr kern="1200">
        <a:solidFill>
          <a:schemeClr val="tx1"/>
        </a:solidFill>
        <a:latin typeface="Imago" pitchFamily="2" charset="0"/>
        <a:ea typeface="+mn-ea"/>
        <a:cs typeface="+mn-cs"/>
      </a:defRPr>
    </a:lvl7pPr>
    <a:lvl8pPr marL="3200400" algn="l" defTabSz="914400" rtl="0" eaLnBrk="1" latinLnBrk="0" hangingPunct="1">
      <a:defRPr kern="1200">
        <a:solidFill>
          <a:schemeClr val="tx1"/>
        </a:solidFill>
        <a:latin typeface="Imago" pitchFamily="2" charset="0"/>
        <a:ea typeface="+mn-ea"/>
        <a:cs typeface="+mn-cs"/>
      </a:defRPr>
    </a:lvl8pPr>
    <a:lvl9pPr marL="3657600" algn="l" defTabSz="914400" rtl="0" eaLnBrk="1" latinLnBrk="0" hangingPunct="1">
      <a:defRPr kern="1200">
        <a:solidFill>
          <a:schemeClr val="tx1"/>
        </a:solidFill>
        <a:latin typeface="Imago"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242"/>
    <a:srgbClr val="D7191C"/>
    <a:srgbClr val="FFFFBF"/>
    <a:srgbClr val="FDAE61"/>
    <a:srgbClr val="B760F9"/>
    <a:srgbClr val="3365FB"/>
    <a:srgbClr val="00B7A5"/>
    <a:srgbClr val="F76681"/>
    <a:srgbClr val="D49FFF"/>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637" autoAdjust="0"/>
    <p:restoredTop sz="79600" autoAdjust="0"/>
  </p:normalViewPr>
  <p:slideViewPr>
    <p:cSldViewPr>
      <p:cViewPr>
        <p:scale>
          <a:sx n="70" d="100"/>
          <a:sy n="70" d="100"/>
        </p:scale>
        <p:origin x="-240" y="715"/>
      </p:cViewPr>
      <p:guideLst>
        <p:guide orient="horz" pos="3974"/>
        <p:guide orient="horz" pos="330"/>
        <p:guide orient="horz" pos="1182"/>
        <p:guide orient="horz" pos="1098"/>
        <p:guide orient="horz" pos="1253"/>
        <p:guide pos="255"/>
        <p:guide pos="55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54" y="-114"/>
      </p:cViewPr>
      <p:guideLst>
        <p:guide orient="horz" pos="30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D7191C"/>
            </a:solidFill>
          </c:spPr>
          <c:explosion val="5"/>
          <c:dPt>
            <c:idx val="1"/>
            <c:bubble3D val="0"/>
            <c:spPr>
              <a:solidFill>
                <a:schemeClr val="bg2">
                  <a:lumMod val="75000"/>
                </a:schemeClr>
              </a:solidFill>
            </c:spPr>
          </c:dPt>
          <c:dPt>
            <c:idx val="2"/>
            <c:bubble3D val="0"/>
            <c:spPr>
              <a:solidFill>
                <a:schemeClr val="accent3">
                  <a:lumMod val="75000"/>
                </a:schemeClr>
              </a:solidFill>
            </c:spPr>
          </c:dPt>
          <c:dPt>
            <c:idx val="3"/>
            <c:bubble3D val="0"/>
            <c:spPr>
              <a:solidFill>
                <a:schemeClr val="accent5"/>
              </a:solidFill>
            </c:spPr>
          </c:dPt>
          <c:dPt>
            <c:idx val="4"/>
            <c:bubble3D val="0"/>
            <c:spPr>
              <a:solidFill>
                <a:schemeClr val="accent6">
                  <a:lumMod val="75000"/>
                </a:schemeClr>
              </a:solidFill>
            </c:spPr>
          </c:dPt>
          <c:cat>
            <c:strRef>
              <c:f>Sheet1!$A$2:$A$6</c:f>
              <c:strCache>
                <c:ptCount val="5"/>
                <c:pt idx="0">
                  <c:v>S</c:v>
                </c:pt>
                <c:pt idx="1">
                  <c:v>L</c:v>
                </c:pt>
                <c:pt idx="2">
                  <c:v>I</c:v>
                </c:pt>
                <c:pt idx="3">
                  <c:v>C</c:v>
                </c:pt>
                <c:pt idx="4">
                  <c:v>E</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5938BB-F2D4-45BE-BC6B-A5A88CFE6BEA}"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0459B3B1-094B-4302-96CA-3ECF13C0C588}">
      <dgm:prSet phldrT="[Text]" custT="1"/>
      <dgm:spPr>
        <a:solidFill>
          <a:srgbClr val="CBA578"/>
        </a:solidFill>
      </dgm:spPr>
      <dgm:t>
        <a:bodyPr/>
        <a:lstStyle/>
        <a:p>
          <a:pPr algn="l"/>
          <a:r>
            <a:rPr lang="en-US" sz="1400" noProof="0" dirty="0" smtClean="0">
              <a:solidFill>
                <a:schemeClr val="tx1"/>
              </a:solidFill>
              <a:latin typeface="Arial"/>
              <a:cs typeface="Arial"/>
            </a:rPr>
            <a:t>● </a:t>
          </a:r>
          <a:r>
            <a:rPr lang="en-US" sz="1400" noProof="0" dirty="0" smtClean="0">
              <a:solidFill>
                <a:schemeClr val="tx1"/>
              </a:solidFill>
            </a:rPr>
            <a:t>High-level operations</a:t>
          </a:r>
        </a:p>
        <a:p>
          <a:pPr algn="l"/>
          <a:r>
            <a:rPr lang="en-US" sz="1400" noProof="0" dirty="0" smtClean="0">
              <a:solidFill>
                <a:schemeClr val="tx1"/>
              </a:solidFill>
              <a:latin typeface="Arial"/>
              <a:cs typeface="Arial"/>
            </a:rPr>
            <a:t>● </a:t>
          </a:r>
          <a:r>
            <a:rPr lang="en-US" sz="1400" noProof="0" dirty="0" smtClean="0">
              <a:solidFill>
                <a:schemeClr val="tx1"/>
              </a:solidFill>
            </a:rPr>
            <a:t>Rich public resources</a:t>
          </a:r>
        </a:p>
        <a:p>
          <a:pPr algn="l"/>
          <a:r>
            <a:rPr lang="en-US" sz="1400" noProof="0" dirty="0" smtClean="0">
              <a:solidFill>
                <a:schemeClr val="tx1"/>
              </a:solidFill>
              <a:latin typeface="Arial"/>
              <a:cs typeface="Arial"/>
            </a:rPr>
            <a:t>● </a:t>
          </a:r>
          <a:r>
            <a:rPr lang="en-US" sz="1400" noProof="0" dirty="0" smtClean="0">
              <a:solidFill>
                <a:schemeClr val="tx1"/>
              </a:solidFill>
            </a:rPr>
            <a:t>For prototyping &amp; scripting</a:t>
          </a:r>
          <a:endParaRPr lang="en-US" sz="1400" noProof="0" dirty="0">
            <a:solidFill>
              <a:schemeClr val="tx1"/>
            </a:solidFill>
          </a:endParaRPr>
        </a:p>
      </dgm:t>
    </dgm:pt>
    <dgm:pt modelId="{0EC57EDB-C566-454A-95E9-B6CB42E0C940}" type="parTrans" cxnId="{C6BC553F-2F08-45A4-9DA0-B8E6B44CBC60}">
      <dgm:prSet/>
      <dgm:spPr/>
      <dgm:t>
        <a:bodyPr/>
        <a:lstStyle/>
        <a:p>
          <a:endParaRPr lang="en-US"/>
        </a:p>
      </dgm:t>
    </dgm:pt>
    <dgm:pt modelId="{4EA0FED4-A89C-4BE5-BA32-8A5C7B7D61E1}" type="sibTrans" cxnId="{C6BC553F-2F08-45A4-9DA0-B8E6B44CBC60}">
      <dgm:prSet/>
      <dgm:spPr/>
      <dgm:t>
        <a:bodyPr/>
        <a:lstStyle/>
        <a:p>
          <a:endParaRPr lang="en-US"/>
        </a:p>
      </dgm:t>
    </dgm:pt>
    <dgm:pt modelId="{B3938EE6-3EDE-4476-9E7F-E16FDCCB5ACD}">
      <dgm:prSet phldrT="[Text]" custT="1"/>
      <dgm:spPr>
        <a:solidFill>
          <a:srgbClr val="C9D1CF"/>
        </a:solidFill>
      </dgm:spPr>
      <dgm:t>
        <a:bodyPr/>
        <a:lstStyle/>
        <a:p>
          <a:pPr algn="l"/>
          <a:r>
            <a:rPr lang="en-US" sz="1400" noProof="0" dirty="0" smtClean="0">
              <a:solidFill>
                <a:schemeClr val="tx1"/>
              </a:solidFill>
              <a:latin typeface="+mn-lt"/>
              <a:cs typeface="Arial"/>
            </a:rPr>
            <a:t>● </a:t>
          </a:r>
          <a:r>
            <a:rPr lang="en-US" sz="1400" noProof="0" dirty="0" smtClean="0">
              <a:solidFill>
                <a:schemeClr val="tx1"/>
              </a:solidFill>
              <a:latin typeface="+mn-lt"/>
            </a:rPr>
            <a:t>Bioinformatics functions</a:t>
          </a:r>
        </a:p>
        <a:p>
          <a:pPr algn="l"/>
          <a:r>
            <a:rPr lang="en-US" sz="1400" noProof="0" dirty="0" smtClean="0">
              <a:solidFill>
                <a:schemeClr val="tx1"/>
              </a:solidFill>
              <a:latin typeface="+mn-lt"/>
              <a:cs typeface="Arial"/>
            </a:rPr>
            <a:t>● </a:t>
          </a:r>
          <a:r>
            <a:rPr lang="en-US" sz="1400" noProof="0" dirty="0" smtClean="0">
              <a:solidFill>
                <a:schemeClr val="tx1"/>
              </a:solidFill>
              <a:latin typeface="+mn-lt"/>
            </a:rPr>
            <a:t>Time and memory efficient</a:t>
          </a:r>
        </a:p>
        <a:p>
          <a:pPr algn="l"/>
          <a:r>
            <a:rPr lang="en-US" sz="1400" noProof="0" dirty="0" smtClean="0">
              <a:solidFill>
                <a:schemeClr val="tx1"/>
              </a:solidFill>
              <a:latin typeface="+mn-lt"/>
              <a:cs typeface="Arial"/>
            </a:rPr>
            <a:t>● For </a:t>
          </a:r>
          <a:r>
            <a:rPr lang="en-US" sz="1400" noProof="0" dirty="0" smtClean="0">
              <a:solidFill>
                <a:schemeClr val="tx1"/>
              </a:solidFill>
              <a:latin typeface="+mn-lt"/>
            </a:rPr>
            <a:t>tuning &amp; upscaling</a:t>
          </a:r>
        </a:p>
      </dgm:t>
    </dgm:pt>
    <dgm:pt modelId="{4177B3D7-9D68-40F9-9825-5A15C885AFC5}" type="sibTrans" cxnId="{2AFD5499-542B-465D-8D27-04F8B6C8B3E5}">
      <dgm:prSet/>
      <dgm:spPr/>
      <dgm:t>
        <a:bodyPr/>
        <a:lstStyle/>
        <a:p>
          <a:endParaRPr lang="en-US"/>
        </a:p>
      </dgm:t>
    </dgm:pt>
    <dgm:pt modelId="{DC7C7A07-42DA-487A-82BC-AD4D80CE3039}" type="parTrans" cxnId="{2AFD5499-542B-465D-8D27-04F8B6C8B3E5}">
      <dgm:prSet/>
      <dgm:spPr/>
      <dgm:t>
        <a:bodyPr/>
        <a:lstStyle/>
        <a:p>
          <a:endParaRPr lang="en-US"/>
        </a:p>
      </dgm:t>
    </dgm:pt>
    <dgm:pt modelId="{039F9E84-0007-4A84-944D-FA0687358E61}" type="pres">
      <dgm:prSet presAssocID="{B05938BB-F2D4-45BE-BC6B-A5A88CFE6BEA}" presName="diagram" presStyleCnt="0">
        <dgm:presLayoutVars>
          <dgm:dir/>
          <dgm:resizeHandles val="exact"/>
        </dgm:presLayoutVars>
      </dgm:prSet>
      <dgm:spPr/>
      <dgm:t>
        <a:bodyPr/>
        <a:lstStyle/>
        <a:p>
          <a:endParaRPr lang="en-US"/>
        </a:p>
      </dgm:t>
    </dgm:pt>
    <dgm:pt modelId="{081A1780-1B7A-48BC-8E0A-7E2D90B68B53}" type="pres">
      <dgm:prSet presAssocID="{0459B3B1-094B-4302-96CA-3ECF13C0C588}" presName="arrow" presStyleLbl="node1" presStyleIdx="0" presStyleCnt="2" custScaleY="100528" custRadScaleRad="74704" custRadScaleInc="93">
        <dgm:presLayoutVars>
          <dgm:bulletEnabled val="1"/>
        </dgm:presLayoutVars>
      </dgm:prSet>
      <dgm:spPr/>
      <dgm:t>
        <a:bodyPr/>
        <a:lstStyle/>
        <a:p>
          <a:endParaRPr lang="en-US"/>
        </a:p>
      </dgm:t>
    </dgm:pt>
    <dgm:pt modelId="{4EFF66F0-F866-45E6-96A9-72CAA5B438A6}" type="pres">
      <dgm:prSet presAssocID="{B3938EE6-3EDE-4476-9E7F-E16FDCCB5ACD}" presName="arrow" presStyleLbl="node1" presStyleIdx="1" presStyleCnt="2" custScaleY="100395" custRadScaleRad="93169" custRadScaleInc="219">
        <dgm:presLayoutVars>
          <dgm:bulletEnabled val="1"/>
        </dgm:presLayoutVars>
      </dgm:prSet>
      <dgm:spPr/>
      <dgm:t>
        <a:bodyPr/>
        <a:lstStyle/>
        <a:p>
          <a:endParaRPr lang="en-US"/>
        </a:p>
      </dgm:t>
    </dgm:pt>
  </dgm:ptLst>
  <dgm:cxnLst>
    <dgm:cxn modelId="{78B58B8A-A704-4726-AC95-6535E52A20A4}" type="presOf" srcId="{B3938EE6-3EDE-4476-9E7F-E16FDCCB5ACD}" destId="{4EFF66F0-F866-45E6-96A9-72CAA5B438A6}" srcOrd="0" destOrd="0" presId="urn:microsoft.com/office/officeart/2005/8/layout/arrow5"/>
    <dgm:cxn modelId="{2AFD5499-542B-465D-8D27-04F8B6C8B3E5}" srcId="{B05938BB-F2D4-45BE-BC6B-A5A88CFE6BEA}" destId="{B3938EE6-3EDE-4476-9E7F-E16FDCCB5ACD}" srcOrd="1" destOrd="0" parTransId="{DC7C7A07-42DA-487A-82BC-AD4D80CE3039}" sibTransId="{4177B3D7-9D68-40F9-9825-5A15C885AFC5}"/>
    <dgm:cxn modelId="{EE4DA7E0-0044-455C-BEA1-066D95EAA58D}" type="presOf" srcId="{0459B3B1-094B-4302-96CA-3ECF13C0C588}" destId="{081A1780-1B7A-48BC-8E0A-7E2D90B68B53}" srcOrd="0" destOrd="0" presId="urn:microsoft.com/office/officeart/2005/8/layout/arrow5"/>
    <dgm:cxn modelId="{2C3C56FB-F1EB-4C8E-A5E6-9F1337ACE329}" type="presOf" srcId="{B05938BB-F2D4-45BE-BC6B-A5A88CFE6BEA}" destId="{039F9E84-0007-4A84-944D-FA0687358E61}" srcOrd="0" destOrd="0" presId="urn:microsoft.com/office/officeart/2005/8/layout/arrow5"/>
    <dgm:cxn modelId="{C6BC553F-2F08-45A4-9DA0-B8E6B44CBC60}" srcId="{B05938BB-F2D4-45BE-BC6B-A5A88CFE6BEA}" destId="{0459B3B1-094B-4302-96CA-3ECF13C0C588}" srcOrd="0" destOrd="0" parTransId="{0EC57EDB-C566-454A-95E9-B6CB42E0C940}" sibTransId="{4EA0FED4-A89C-4BE5-BA32-8A5C7B7D61E1}"/>
    <dgm:cxn modelId="{7693B5D7-6163-4FA1-BEC4-2DA93B9C15F0}" type="presParOf" srcId="{039F9E84-0007-4A84-944D-FA0687358E61}" destId="{081A1780-1B7A-48BC-8E0A-7E2D90B68B53}" srcOrd="0" destOrd="0" presId="urn:microsoft.com/office/officeart/2005/8/layout/arrow5"/>
    <dgm:cxn modelId="{88FEF98B-1C91-49EE-A0C2-B1C926666EE8}" type="presParOf" srcId="{039F9E84-0007-4A84-944D-FA0687358E61}" destId="{4EFF66F0-F866-45E6-96A9-72CAA5B438A6}"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A1780-1B7A-48BC-8E0A-7E2D90B68B53}">
      <dsp:nvSpPr>
        <dsp:cNvPr id="0" name=""/>
        <dsp:cNvSpPr/>
      </dsp:nvSpPr>
      <dsp:spPr>
        <a:xfrm rot="16200000">
          <a:off x="793128" y="-6808"/>
          <a:ext cx="2834429" cy="2849395"/>
        </a:xfrm>
        <a:prstGeom prst="downArrow">
          <a:avLst>
            <a:gd name="adj1" fmla="val 50000"/>
            <a:gd name="adj2" fmla="val 35000"/>
          </a:avLst>
        </a:prstGeom>
        <a:solidFill>
          <a:srgbClr val="CBA5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noProof="0" dirty="0" smtClean="0">
              <a:solidFill>
                <a:schemeClr val="tx1"/>
              </a:solidFill>
              <a:latin typeface="Arial"/>
              <a:cs typeface="Arial"/>
            </a:rPr>
            <a:t>● </a:t>
          </a:r>
          <a:r>
            <a:rPr lang="en-US" sz="1400" kern="1200" noProof="0" dirty="0" smtClean="0">
              <a:solidFill>
                <a:schemeClr val="tx1"/>
              </a:solidFill>
            </a:rPr>
            <a:t>High-level operations</a:t>
          </a:r>
        </a:p>
        <a:p>
          <a:pPr lvl="0" algn="l" defTabSz="622300">
            <a:lnSpc>
              <a:spcPct val="90000"/>
            </a:lnSpc>
            <a:spcBef>
              <a:spcPct val="0"/>
            </a:spcBef>
            <a:spcAft>
              <a:spcPct val="35000"/>
            </a:spcAft>
          </a:pPr>
          <a:r>
            <a:rPr lang="en-US" sz="1400" kern="1200" noProof="0" dirty="0" smtClean="0">
              <a:solidFill>
                <a:schemeClr val="tx1"/>
              </a:solidFill>
              <a:latin typeface="Arial"/>
              <a:cs typeface="Arial"/>
            </a:rPr>
            <a:t>● </a:t>
          </a:r>
          <a:r>
            <a:rPr lang="en-US" sz="1400" kern="1200" noProof="0" dirty="0" smtClean="0">
              <a:solidFill>
                <a:schemeClr val="tx1"/>
              </a:solidFill>
            </a:rPr>
            <a:t>Rich public resources</a:t>
          </a:r>
        </a:p>
        <a:p>
          <a:pPr lvl="0" algn="l" defTabSz="622300">
            <a:lnSpc>
              <a:spcPct val="90000"/>
            </a:lnSpc>
            <a:spcBef>
              <a:spcPct val="0"/>
            </a:spcBef>
            <a:spcAft>
              <a:spcPct val="35000"/>
            </a:spcAft>
          </a:pPr>
          <a:r>
            <a:rPr lang="en-US" sz="1400" kern="1200" noProof="0" dirty="0" smtClean="0">
              <a:solidFill>
                <a:schemeClr val="tx1"/>
              </a:solidFill>
              <a:latin typeface="Arial"/>
              <a:cs typeface="Arial"/>
            </a:rPr>
            <a:t>● </a:t>
          </a:r>
          <a:r>
            <a:rPr lang="en-US" sz="1400" kern="1200" noProof="0" dirty="0" smtClean="0">
              <a:solidFill>
                <a:schemeClr val="tx1"/>
              </a:solidFill>
            </a:rPr>
            <a:t>For prototyping &amp; scripting</a:t>
          </a:r>
          <a:endParaRPr lang="en-US" sz="1400" kern="1200" noProof="0" dirty="0">
            <a:solidFill>
              <a:schemeClr val="tx1"/>
            </a:solidFill>
          </a:endParaRPr>
        </a:p>
      </dsp:txBody>
      <dsp:txXfrm rot="5400000">
        <a:off x="785646" y="709281"/>
        <a:ext cx="2353370" cy="1417215"/>
      </dsp:txXfrm>
    </dsp:sp>
    <dsp:sp modelId="{4EFF66F0-F866-45E6-96A9-72CAA5B438A6}">
      <dsp:nvSpPr>
        <dsp:cNvPr id="0" name=""/>
        <dsp:cNvSpPr/>
      </dsp:nvSpPr>
      <dsp:spPr>
        <a:xfrm rot="5400000">
          <a:off x="6033128" y="9377"/>
          <a:ext cx="2834429" cy="2845625"/>
        </a:xfrm>
        <a:prstGeom prst="downArrow">
          <a:avLst>
            <a:gd name="adj1" fmla="val 50000"/>
            <a:gd name="adj2" fmla="val 35000"/>
          </a:avLst>
        </a:prstGeom>
        <a:solidFill>
          <a:srgbClr val="C9D1C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noProof="0" dirty="0" smtClean="0">
              <a:solidFill>
                <a:schemeClr val="tx1"/>
              </a:solidFill>
              <a:latin typeface="+mn-lt"/>
              <a:cs typeface="Arial"/>
            </a:rPr>
            <a:t>● </a:t>
          </a:r>
          <a:r>
            <a:rPr lang="en-US" sz="1400" kern="1200" noProof="0" dirty="0" smtClean="0">
              <a:solidFill>
                <a:schemeClr val="tx1"/>
              </a:solidFill>
              <a:latin typeface="+mn-lt"/>
            </a:rPr>
            <a:t>Bioinformatics functions</a:t>
          </a:r>
        </a:p>
        <a:p>
          <a:pPr lvl="0" algn="l" defTabSz="622300">
            <a:lnSpc>
              <a:spcPct val="90000"/>
            </a:lnSpc>
            <a:spcBef>
              <a:spcPct val="0"/>
            </a:spcBef>
            <a:spcAft>
              <a:spcPct val="35000"/>
            </a:spcAft>
          </a:pPr>
          <a:r>
            <a:rPr lang="en-US" sz="1400" kern="1200" noProof="0" dirty="0" smtClean="0">
              <a:solidFill>
                <a:schemeClr val="tx1"/>
              </a:solidFill>
              <a:latin typeface="+mn-lt"/>
              <a:cs typeface="Arial"/>
            </a:rPr>
            <a:t>● </a:t>
          </a:r>
          <a:r>
            <a:rPr lang="en-US" sz="1400" kern="1200" noProof="0" dirty="0" smtClean="0">
              <a:solidFill>
                <a:schemeClr val="tx1"/>
              </a:solidFill>
              <a:latin typeface="+mn-lt"/>
            </a:rPr>
            <a:t>Time and memory efficient</a:t>
          </a:r>
        </a:p>
        <a:p>
          <a:pPr lvl="0" algn="l" defTabSz="622300">
            <a:lnSpc>
              <a:spcPct val="90000"/>
            </a:lnSpc>
            <a:spcBef>
              <a:spcPct val="0"/>
            </a:spcBef>
            <a:spcAft>
              <a:spcPct val="35000"/>
            </a:spcAft>
          </a:pPr>
          <a:r>
            <a:rPr lang="en-US" sz="1400" kern="1200" noProof="0" dirty="0" smtClean="0">
              <a:solidFill>
                <a:schemeClr val="tx1"/>
              </a:solidFill>
              <a:latin typeface="+mn-lt"/>
              <a:cs typeface="Arial"/>
            </a:rPr>
            <a:t>● For </a:t>
          </a:r>
          <a:r>
            <a:rPr lang="en-US" sz="1400" kern="1200" noProof="0" dirty="0" smtClean="0">
              <a:solidFill>
                <a:schemeClr val="tx1"/>
              </a:solidFill>
              <a:latin typeface="+mn-lt"/>
            </a:rPr>
            <a:t>tuning &amp; upscaling</a:t>
          </a:r>
        </a:p>
      </dsp:txBody>
      <dsp:txXfrm rot="-5400000">
        <a:off x="6523556" y="723582"/>
        <a:ext cx="2349600" cy="141721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8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1413" y="850900"/>
            <a:ext cx="4575175" cy="34321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4400" y="4641850"/>
            <a:ext cx="5029200"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Klicken Sie, um die Formate des Vorlagentextes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Tree>
    <p:extLst>
      <p:ext uri="{BB962C8B-B14F-4D97-AF65-F5344CB8AC3E}">
        <p14:creationId xmlns:p14="http://schemas.microsoft.com/office/powerpoint/2010/main" val="2987078035"/>
      </p:ext>
    </p:extLst>
  </p:cSld>
  <p:clrMap bg1="lt1" tx1="dk1" bg2="lt2" tx2="dk2" accent1="accent1" accent2="accent2" accent3="accent3" accent4="accent4" accent5="accent5" accent6="accent6" hlink="hlink" folHlink="folHlink"/>
  <p:notesStyle>
    <a:lvl1pPr algn="l" defTabSz="915988" rtl="0" eaLnBrk="0" fontAlgn="base" hangingPunct="0">
      <a:spcBef>
        <a:spcPct val="30000"/>
      </a:spcBef>
      <a:spcAft>
        <a:spcPct val="0"/>
      </a:spcAft>
      <a:defRPr sz="1200" kern="1200">
        <a:solidFill>
          <a:schemeClr val="tx1"/>
        </a:solidFill>
        <a:latin typeface="Imago" pitchFamily="2" charset="0"/>
        <a:ea typeface="+mn-ea"/>
        <a:cs typeface="+mn-cs"/>
      </a:defRPr>
    </a:lvl1pPr>
    <a:lvl2pPr marL="457200" algn="l" defTabSz="915988" rtl="0" eaLnBrk="0" fontAlgn="base" hangingPunct="0">
      <a:spcBef>
        <a:spcPct val="30000"/>
      </a:spcBef>
      <a:spcAft>
        <a:spcPct val="0"/>
      </a:spcAft>
      <a:defRPr sz="1200" kern="1200">
        <a:solidFill>
          <a:schemeClr val="tx1"/>
        </a:solidFill>
        <a:latin typeface="Imago" pitchFamily="2" charset="0"/>
        <a:ea typeface="+mn-ea"/>
        <a:cs typeface="+mn-cs"/>
      </a:defRPr>
    </a:lvl2pPr>
    <a:lvl3pPr marL="915988" algn="l" defTabSz="915988" rtl="0" eaLnBrk="0" fontAlgn="base" hangingPunct="0">
      <a:spcBef>
        <a:spcPct val="30000"/>
      </a:spcBef>
      <a:spcAft>
        <a:spcPct val="0"/>
      </a:spcAft>
      <a:defRPr sz="1200" kern="1200">
        <a:solidFill>
          <a:schemeClr val="tx1"/>
        </a:solidFill>
        <a:latin typeface="Imago" pitchFamily="2" charset="0"/>
        <a:ea typeface="+mn-ea"/>
        <a:cs typeface="+mn-cs"/>
      </a:defRPr>
    </a:lvl3pPr>
    <a:lvl4pPr marL="1373188" algn="l" defTabSz="915988" rtl="0" eaLnBrk="0" fontAlgn="base" hangingPunct="0">
      <a:spcBef>
        <a:spcPct val="30000"/>
      </a:spcBef>
      <a:spcAft>
        <a:spcPct val="0"/>
      </a:spcAft>
      <a:defRPr sz="1200" kern="1200">
        <a:solidFill>
          <a:schemeClr val="tx1"/>
        </a:solidFill>
        <a:latin typeface="Imago" pitchFamily="2" charset="0"/>
        <a:ea typeface="+mn-ea"/>
        <a:cs typeface="+mn-cs"/>
      </a:defRPr>
    </a:lvl4pPr>
    <a:lvl5pPr marL="1830388" algn="l" defTabSz="915988" rtl="0" eaLnBrk="0" fontAlgn="base" hangingPunct="0">
      <a:spcBef>
        <a:spcPct val="30000"/>
      </a:spcBef>
      <a:spcAft>
        <a:spcPct val="0"/>
      </a:spcAft>
      <a:defRPr sz="1200" kern="1200">
        <a:solidFill>
          <a:schemeClr val="tx1"/>
        </a:solidFill>
        <a:latin typeface="Imago"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a:t>
            </a:r>
            <a:r>
              <a:rPr lang="en-GB" baseline="0" dirty="0" smtClean="0"/>
              <a:t> parallel: on average 48 projects per year,  or 5 days per project</a:t>
            </a:r>
            <a:endParaRPr lang="en-GB" dirty="0"/>
          </a:p>
        </p:txBody>
      </p:sp>
    </p:spTree>
    <p:extLst>
      <p:ext uri="{BB962C8B-B14F-4D97-AF65-F5344CB8AC3E}">
        <p14:creationId xmlns:p14="http://schemas.microsoft.com/office/powerpoint/2010/main" val="259281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improve the current</a:t>
            </a:r>
            <a:r>
              <a:rPr lang="en-GB" baseline="0" dirty="0" smtClean="0"/>
              <a:t> SVM systems, we searched for external datasets and were alerted about the TG-GATEs database.  Our initial aim was to find </a:t>
            </a:r>
            <a:r>
              <a:rPr lang="en-GB" i="1" baseline="0" dirty="0" smtClean="0"/>
              <a:t>in vivo </a:t>
            </a:r>
            <a:r>
              <a:rPr lang="en-GB" baseline="0" dirty="0" smtClean="0"/>
              <a:t>gene expression profiles that are labelled with pathological outcomes. To our surprise, TG-GATEs provided much more.  170 compounds, each in three doses (low, middle, and high), with corresponding vehicle controls, are delivered into three systems: </a:t>
            </a:r>
            <a:r>
              <a:rPr lang="en-GB" i="1" baseline="0" dirty="0" smtClean="0"/>
              <a:t>in vitro</a:t>
            </a:r>
            <a:r>
              <a:rPr lang="en-GB" i="0" baseline="0" dirty="0" smtClean="0"/>
              <a:t> human primary hepatocytes, </a:t>
            </a:r>
            <a:r>
              <a:rPr lang="en-GB" i="1" baseline="0" dirty="0" smtClean="0"/>
              <a:t>in vitro</a:t>
            </a:r>
            <a:r>
              <a:rPr lang="en-GB" i="0" baseline="0" dirty="0" smtClean="0"/>
              <a:t> rat primary hepatocytes, and in rat </a:t>
            </a:r>
            <a:r>
              <a:rPr lang="en-GB" i="1" baseline="0" dirty="0" smtClean="0"/>
              <a:t>in vivo</a:t>
            </a:r>
            <a:r>
              <a:rPr lang="en-GB" i="0" baseline="0" dirty="0" smtClean="0"/>
              <a:t>. In </a:t>
            </a:r>
            <a:r>
              <a:rPr lang="en-GB" i="1" baseline="0" dirty="0" smtClean="0"/>
              <a:t>in vitro</a:t>
            </a:r>
            <a:r>
              <a:rPr lang="en-GB" i="0" baseline="0" dirty="0" smtClean="0"/>
              <a:t> experiments, samples are profiled at 2h, 8h and 24h after compound administration for gene expression profiles using microarray, and the cytotoxicity using </a:t>
            </a:r>
            <a:r>
              <a:rPr lang="en-GB" i="0" baseline="0" dirty="0" err="1" smtClean="0"/>
              <a:t>PicoGreen</a:t>
            </a:r>
            <a:r>
              <a:rPr lang="en-GB" i="0" baseline="0" dirty="0" smtClean="0"/>
              <a:t> DNA quantification assay. For </a:t>
            </a:r>
            <a:r>
              <a:rPr lang="en-GB" i="1" baseline="0" dirty="0" smtClean="0"/>
              <a:t>in vivo</a:t>
            </a:r>
            <a:r>
              <a:rPr lang="en-GB" i="0" baseline="0" dirty="0" smtClean="0"/>
              <a:t> experiments, rat liver and kidney are profiled 3h, 6h, 9h, and 24h after single-dose treatment of the compound, and they are profiled after 4d, 8d, 15d, and 29d after repeated treatment of the compound. Together with gene expression profiles, liver and kidney pathology was assessed by pathologists as well.</a:t>
            </a:r>
            <a:endParaRPr lang="en-GB" dirty="0"/>
          </a:p>
        </p:txBody>
      </p:sp>
    </p:spTree>
    <p:extLst>
      <p:ext uri="{BB962C8B-B14F-4D97-AF65-F5344CB8AC3E}">
        <p14:creationId xmlns:p14="http://schemas.microsoft.com/office/powerpoint/2010/main" val="69203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a:t>
            </a:r>
            <a:r>
              <a:rPr lang="en-GB" baseline="0" dirty="0" smtClean="0"/>
              <a:t> can easily imagine, the effort to build the dataset is huge. Actually it took the Japanese consortium almost ten years to prepare these data. They released all data to the public. The total data amount superseded two </a:t>
            </a:r>
            <a:r>
              <a:rPr lang="en-GB" baseline="0" dirty="0" err="1" smtClean="0"/>
              <a:t>tetrabytes</a:t>
            </a:r>
            <a:r>
              <a:rPr lang="en-GB" baseline="0" dirty="0" smtClean="0"/>
              <a:t>.  After initial analysis, we decided the dataset is of very high quality and the study design is ideal to answer several very interesting questions. The first one is, whether we can use TG-GATEs to improve our current SVM prediction tool?</a:t>
            </a:r>
          </a:p>
        </p:txBody>
      </p:sp>
    </p:spTree>
    <p:extLst>
      <p:ext uri="{BB962C8B-B14F-4D97-AF65-F5344CB8AC3E}">
        <p14:creationId xmlns:p14="http://schemas.microsoft.com/office/powerpoint/2010/main" val="3205849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4270" name="shpGridNormal" hidden="1"/>
          <p:cNvGrpSpPr>
            <a:grpSpLocks/>
          </p:cNvGrpSpPr>
          <p:nvPr userDrawn="1"/>
        </p:nvGrpSpPr>
        <p:grpSpPr bwMode="auto">
          <a:xfrm>
            <a:off x="397120" y="514350"/>
            <a:ext cx="8354157" cy="5764213"/>
            <a:chOff x="271" y="324"/>
            <a:chExt cx="5701" cy="3631"/>
          </a:xfrm>
        </p:grpSpPr>
        <p:sp>
          <p:nvSpPr>
            <p:cNvPr id="94266" name="shpGridTitle" hidden="1"/>
            <p:cNvSpPr>
              <a:spLocks noChangeArrowheads="1"/>
            </p:cNvSpPr>
            <p:nvPr userDrawn="1"/>
          </p:nvSpPr>
          <p:spPr bwMode="auto">
            <a:xfrm>
              <a:off x="271" y="324"/>
              <a:ext cx="5701" cy="771"/>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CH" sz="2400"/>
            </a:p>
          </p:txBody>
        </p:sp>
        <p:sp>
          <p:nvSpPr>
            <p:cNvPr id="94268" name="shpGridMain" hidden="1"/>
            <p:cNvSpPr>
              <a:spLocks noChangeArrowheads="1"/>
            </p:cNvSpPr>
            <p:nvPr userDrawn="1"/>
          </p:nvSpPr>
          <p:spPr bwMode="auto">
            <a:xfrm>
              <a:off x="271" y="1179"/>
              <a:ext cx="5701" cy="2776"/>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CH" sz="2400"/>
            </a:p>
          </p:txBody>
        </p:sp>
      </p:grpSp>
      <p:sp>
        <p:nvSpPr>
          <p:cNvPr id="94242" name="shpTitleLine"/>
          <p:cNvSpPr>
            <a:spLocks noChangeShapeType="1"/>
          </p:cNvSpPr>
          <p:nvPr/>
        </p:nvSpPr>
        <p:spPr bwMode="auto">
          <a:xfrm>
            <a:off x="0" y="1738313"/>
            <a:ext cx="81607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l-PL"/>
          </a:p>
        </p:txBody>
      </p:sp>
      <p:sp>
        <p:nvSpPr>
          <p:cNvPr id="94230" name="shpPlaceholderTitle"/>
          <p:cNvSpPr>
            <a:spLocks noGrp="1" noChangeArrowheads="1"/>
          </p:cNvSpPr>
          <p:nvPr>
            <p:ph type="ctrTitle"/>
          </p:nvPr>
        </p:nvSpPr>
        <p:spPr>
          <a:xfrm>
            <a:off x="383931" y="2601913"/>
            <a:ext cx="8376138" cy="1008062"/>
          </a:xfrm>
        </p:spPr>
        <p:txBody>
          <a:bodyPr/>
          <a:lstStyle>
            <a:lvl1pPr>
              <a:defRPr sz="3000"/>
            </a:lvl1pPr>
          </a:lstStyle>
          <a:p>
            <a:pPr lvl="0"/>
            <a:r>
              <a:rPr lang="fr-CH" noProof="0" smtClean="0"/>
              <a:t>Click to edit Master title style</a:t>
            </a:r>
          </a:p>
        </p:txBody>
      </p:sp>
      <p:sp>
        <p:nvSpPr>
          <p:cNvPr id="94231" name="shpPlaceholderMain"/>
          <p:cNvSpPr>
            <a:spLocks noGrp="1" noChangeArrowheads="1"/>
          </p:cNvSpPr>
          <p:nvPr>
            <p:ph type="subTitle" idx="1"/>
          </p:nvPr>
        </p:nvSpPr>
        <p:spPr>
          <a:xfrm>
            <a:off x="398585" y="3644901"/>
            <a:ext cx="8361485" cy="576263"/>
          </a:xfrm>
        </p:spPr>
        <p:txBody>
          <a:bodyPr/>
          <a:lstStyle>
            <a:lvl1pPr marL="0" indent="0">
              <a:buFontTx/>
              <a:buNone/>
              <a:defRPr sz="3300" b="1" i="1">
                <a:latin typeface="Minion" pitchFamily="2" charset="0"/>
              </a:defRPr>
            </a:lvl1pPr>
          </a:lstStyle>
          <a:p>
            <a:pPr lvl="0"/>
            <a:r>
              <a:rPr lang="fr-CH" noProof="0" smtClean="0"/>
              <a:t>Click to edit Master subtitle style</a:t>
            </a:r>
          </a:p>
        </p:txBody>
      </p:sp>
      <p:sp>
        <p:nvSpPr>
          <p:cNvPr id="94263" name="shpLogoBackground"/>
          <p:cNvSpPr>
            <a:spLocks noChangeArrowheads="1"/>
          </p:cNvSpPr>
          <p:nvPr userDrawn="1"/>
        </p:nvSpPr>
        <p:spPr bwMode="white">
          <a:xfrm>
            <a:off x="7702550" y="115888"/>
            <a:ext cx="1062403" cy="8651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CH"/>
          </a:p>
        </p:txBody>
      </p:sp>
      <p:pic>
        <p:nvPicPr>
          <p:cNvPr id="5" name="shpLogoPicDark"/>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7919720" y="180340"/>
            <a:ext cx="979170" cy="65532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F9B25F00-55C7-4159-96ED-33FC18106483}" type="slidenum">
              <a:rPr lang="en-US"/>
              <a:pPr>
                <a:defRPr/>
              </a:pPr>
              <a:t>‹#›</a:t>
            </a:fld>
            <a:endParaRPr lang="en-US"/>
          </a:p>
        </p:txBody>
      </p:sp>
    </p:spTree>
    <p:extLst>
      <p:ext uri="{BB962C8B-B14F-4D97-AF65-F5344CB8AC3E}">
        <p14:creationId xmlns:p14="http://schemas.microsoft.com/office/powerpoint/2010/main" val="343430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639" y="452439"/>
            <a:ext cx="2089638" cy="5826125"/>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388328" y="452439"/>
            <a:ext cx="6132634"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FEA27A04-B349-4C41-9EBD-AC2BB72186CE}" type="slidenum">
              <a:rPr lang="en-US"/>
              <a:pPr>
                <a:defRPr/>
              </a:pPr>
              <a:t>‹#›</a:t>
            </a:fld>
            <a:endParaRPr lang="en-US"/>
          </a:p>
        </p:txBody>
      </p:sp>
    </p:spTree>
    <p:extLst>
      <p:ext uri="{BB962C8B-B14F-4D97-AF65-F5344CB8AC3E}">
        <p14:creationId xmlns:p14="http://schemas.microsoft.com/office/powerpoint/2010/main" val="240317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0BC32AB4-61FB-4062-9E20-33DD6EC6477C}" type="slidenum">
              <a:rPr lang="en-US" smtClean="0"/>
              <a:pPr>
                <a:defRPr/>
              </a:pPr>
              <a:t>‹#›</a:t>
            </a:fld>
            <a:r>
              <a:rPr lang="en-US" smtClean="0"/>
              <a:t>/14</a:t>
            </a:r>
            <a:endParaRPr lang="en-US" dirty="0"/>
          </a:p>
        </p:txBody>
      </p:sp>
    </p:spTree>
    <p:extLst>
      <p:ext uri="{BB962C8B-B14F-4D97-AF65-F5344CB8AC3E}">
        <p14:creationId xmlns:p14="http://schemas.microsoft.com/office/powerpoint/2010/main" val="103091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pl-PL"/>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404649DD-8E2B-4957-9020-F806BA43D35C}" type="slidenum">
              <a:rPr lang="en-US"/>
              <a:pPr>
                <a:defRPr/>
              </a:pPr>
              <a:t>‹#›</a:t>
            </a:fld>
            <a:endParaRPr lang="en-US"/>
          </a:p>
        </p:txBody>
      </p:sp>
    </p:spTree>
    <p:extLst>
      <p:ext uri="{BB962C8B-B14F-4D97-AF65-F5344CB8AC3E}">
        <p14:creationId xmlns:p14="http://schemas.microsoft.com/office/powerpoint/2010/main" val="3014093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397120" y="1806575"/>
            <a:ext cx="4106008" cy="447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3804" y="1806575"/>
            <a:ext cx="4107473" cy="447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shpPlaceholderDate"/>
          <p:cNvSpPr>
            <a:spLocks noGrp="1" noChangeArrowheads="1"/>
          </p:cNvSpPr>
          <p:nvPr>
            <p:ph type="dt" sz="half" idx="10"/>
          </p:nvPr>
        </p:nvSpPr>
        <p:spPr>
          <a:ln/>
        </p:spPr>
        <p:txBody>
          <a:bodyPr/>
          <a:lstStyle>
            <a:lvl1pPr>
              <a:defRPr/>
            </a:lvl1pPr>
          </a:lstStyle>
          <a:p>
            <a:pPr>
              <a:defRPr/>
            </a:pPr>
            <a:endParaRPr lang="en-US"/>
          </a:p>
        </p:txBody>
      </p:sp>
      <p:sp>
        <p:nvSpPr>
          <p:cNvPr id="6" name="shpPlaceholderNumber"/>
          <p:cNvSpPr>
            <a:spLocks noGrp="1" noChangeArrowheads="1"/>
          </p:cNvSpPr>
          <p:nvPr>
            <p:ph type="sldNum" sz="quarter" idx="11"/>
          </p:nvPr>
        </p:nvSpPr>
        <p:spPr>
          <a:ln/>
        </p:spPr>
        <p:txBody>
          <a:bodyPr/>
          <a:lstStyle>
            <a:lvl1pPr>
              <a:defRPr/>
            </a:lvl1pPr>
          </a:lstStyle>
          <a:p>
            <a:pPr>
              <a:defRPr/>
            </a:pPr>
            <a:fld id="{D2545B92-9666-4195-B6E1-FD81DD2D83C4}" type="slidenum">
              <a:rPr lang="en-US"/>
              <a:pPr>
                <a:defRPr/>
              </a:pPr>
              <a:t>‹#›</a:t>
            </a:fld>
            <a:endParaRPr lang="en-US"/>
          </a:p>
        </p:txBody>
      </p:sp>
    </p:spTree>
    <p:extLst>
      <p:ext uri="{BB962C8B-B14F-4D97-AF65-F5344CB8AC3E}">
        <p14:creationId xmlns:p14="http://schemas.microsoft.com/office/powerpoint/2010/main" val="31992544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pl-PL"/>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shpPlaceholderDate"/>
          <p:cNvSpPr>
            <a:spLocks noGrp="1" noChangeArrowheads="1"/>
          </p:cNvSpPr>
          <p:nvPr>
            <p:ph type="dt" sz="half" idx="10"/>
          </p:nvPr>
        </p:nvSpPr>
        <p:spPr>
          <a:ln/>
        </p:spPr>
        <p:txBody>
          <a:bodyPr/>
          <a:lstStyle>
            <a:lvl1pPr>
              <a:defRPr/>
            </a:lvl1pPr>
          </a:lstStyle>
          <a:p>
            <a:pPr>
              <a:defRPr/>
            </a:pPr>
            <a:endParaRPr lang="en-US"/>
          </a:p>
        </p:txBody>
      </p:sp>
      <p:sp>
        <p:nvSpPr>
          <p:cNvPr id="8" name="shpPlaceholderNumber"/>
          <p:cNvSpPr>
            <a:spLocks noGrp="1" noChangeArrowheads="1"/>
          </p:cNvSpPr>
          <p:nvPr>
            <p:ph type="sldNum" sz="quarter" idx="11"/>
          </p:nvPr>
        </p:nvSpPr>
        <p:spPr>
          <a:ln/>
        </p:spPr>
        <p:txBody>
          <a:bodyPr/>
          <a:lstStyle>
            <a:lvl1pPr>
              <a:defRPr/>
            </a:lvl1pPr>
          </a:lstStyle>
          <a:p>
            <a:pPr>
              <a:defRPr/>
            </a:pPr>
            <a:fld id="{0655FE86-6BD3-48ED-9042-E3EF8447C65D}" type="slidenum">
              <a:rPr lang="en-US"/>
              <a:pPr>
                <a:defRPr/>
              </a:pPr>
              <a:t>‹#›</a:t>
            </a:fld>
            <a:endParaRPr lang="en-US"/>
          </a:p>
        </p:txBody>
      </p:sp>
    </p:spTree>
    <p:extLst>
      <p:ext uri="{BB962C8B-B14F-4D97-AF65-F5344CB8AC3E}">
        <p14:creationId xmlns:p14="http://schemas.microsoft.com/office/powerpoint/2010/main" val="646752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shpPlaceholderDate"/>
          <p:cNvSpPr>
            <a:spLocks noGrp="1" noChangeArrowheads="1"/>
          </p:cNvSpPr>
          <p:nvPr>
            <p:ph type="dt" sz="half" idx="10"/>
          </p:nvPr>
        </p:nvSpPr>
        <p:spPr>
          <a:ln/>
        </p:spPr>
        <p:txBody>
          <a:bodyPr/>
          <a:lstStyle>
            <a:lvl1pPr>
              <a:defRPr/>
            </a:lvl1pPr>
          </a:lstStyle>
          <a:p>
            <a:pPr>
              <a:defRPr/>
            </a:pPr>
            <a:endParaRPr lang="en-US"/>
          </a:p>
        </p:txBody>
      </p:sp>
      <p:sp>
        <p:nvSpPr>
          <p:cNvPr id="4" name="shpPlaceholderNumber"/>
          <p:cNvSpPr>
            <a:spLocks noGrp="1" noChangeArrowheads="1"/>
          </p:cNvSpPr>
          <p:nvPr>
            <p:ph type="sldNum" sz="quarter" idx="11"/>
          </p:nvPr>
        </p:nvSpPr>
        <p:spPr>
          <a:ln/>
        </p:spPr>
        <p:txBody>
          <a:bodyPr/>
          <a:lstStyle>
            <a:lvl1pPr>
              <a:defRPr/>
            </a:lvl1pPr>
          </a:lstStyle>
          <a:p>
            <a:pPr>
              <a:defRPr/>
            </a:pPr>
            <a:fld id="{7F7165CB-D5E5-4F49-B52C-2E6BB58C0F51}" type="slidenum">
              <a:rPr lang="en-US"/>
              <a:pPr>
                <a:defRPr/>
              </a:pPr>
              <a:t>‹#›</a:t>
            </a:fld>
            <a:endParaRPr lang="en-US"/>
          </a:p>
        </p:txBody>
      </p:sp>
    </p:spTree>
    <p:extLst>
      <p:ext uri="{BB962C8B-B14F-4D97-AF65-F5344CB8AC3E}">
        <p14:creationId xmlns:p14="http://schemas.microsoft.com/office/powerpoint/2010/main" val="216510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pPlaceholderDate"/>
          <p:cNvSpPr>
            <a:spLocks noGrp="1" noChangeArrowheads="1"/>
          </p:cNvSpPr>
          <p:nvPr>
            <p:ph type="dt" sz="half" idx="10"/>
          </p:nvPr>
        </p:nvSpPr>
        <p:spPr>
          <a:ln/>
        </p:spPr>
        <p:txBody>
          <a:bodyPr/>
          <a:lstStyle>
            <a:lvl1pPr>
              <a:defRPr/>
            </a:lvl1pPr>
          </a:lstStyle>
          <a:p>
            <a:pPr>
              <a:defRPr/>
            </a:pPr>
            <a:endParaRPr lang="en-US"/>
          </a:p>
        </p:txBody>
      </p:sp>
      <p:sp>
        <p:nvSpPr>
          <p:cNvPr id="3" name="shpPlaceholderNumber"/>
          <p:cNvSpPr>
            <a:spLocks noGrp="1" noChangeArrowheads="1"/>
          </p:cNvSpPr>
          <p:nvPr>
            <p:ph type="sldNum" sz="quarter" idx="11"/>
          </p:nvPr>
        </p:nvSpPr>
        <p:spPr>
          <a:ln/>
        </p:spPr>
        <p:txBody>
          <a:bodyPr/>
          <a:lstStyle>
            <a:lvl1pPr>
              <a:defRPr/>
            </a:lvl1pPr>
          </a:lstStyle>
          <a:p>
            <a:pPr>
              <a:defRPr/>
            </a:pPr>
            <a:fld id="{237DFCCA-F568-422D-8A8C-1E40958866FD}" type="slidenum">
              <a:rPr lang="en-US"/>
              <a:pPr>
                <a:defRPr/>
              </a:pPr>
              <a:t>‹#›</a:t>
            </a:fld>
            <a:endParaRPr lang="en-US"/>
          </a:p>
        </p:txBody>
      </p:sp>
    </p:spTree>
    <p:extLst>
      <p:ext uri="{BB962C8B-B14F-4D97-AF65-F5344CB8AC3E}">
        <p14:creationId xmlns:p14="http://schemas.microsoft.com/office/powerpoint/2010/main" val="681467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pl-PL"/>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hpPlaceholderDate"/>
          <p:cNvSpPr>
            <a:spLocks noGrp="1" noChangeArrowheads="1"/>
          </p:cNvSpPr>
          <p:nvPr>
            <p:ph type="dt" sz="half" idx="10"/>
          </p:nvPr>
        </p:nvSpPr>
        <p:spPr>
          <a:ln/>
        </p:spPr>
        <p:txBody>
          <a:bodyPr/>
          <a:lstStyle>
            <a:lvl1pPr>
              <a:defRPr/>
            </a:lvl1pPr>
          </a:lstStyle>
          <a:p>
            <a:pPr>
              <a:defRPr/>
            </a:pPr>
            <a:endParaRPr lang="en-US"/>
          </a:p>
        </p:txBody>
      </p:sp>
      <p:sp>
        <p:nvSpPr>
          <p:cNvPr id="6" name="shpPlaceholderNumber"/>
          <p:cNvSpPr>
            <a:spLocks noGrp="1" noChangeArrowheads="1"/>
          </p:cNvSpPr>
          <p:nvPr>
            <p:ph type="sldNum" sz="quarter" idx="11"/>
          </p:nvPr>
        </p:nvSpPr>
        <p:spPr>
          <a:ln/>
        </p:spPr>
        <p:txBody>
          <a:bodyPr/>
          <a:lstStyle>
            <a:lvl1pPr>
              <a:defRPr/>
            </a:lvl1pPr>
          </a:lstStyle>
          <a:p>
            <a:pPr>
              <a:defRPr/>
            </a:pPr>
            <a:fld id="{8FB887CC-8431-4B91-BABD-191FD7EEA20B}" type="slidenum">
              <a:rPr lang="en-US"/>
              <a:pPr>
                <a:defRPr/>
              </a:pPr>
              <a:t>‹#›</a:t>
            </a:fld>
            <a:endParaRPr lang="en-US"/>
          </a:p>
        </p:txBody>
      </p:sp>
    </p:spTree>
    <p:extLst>
      <p:ext uri="{BB962C8B-B14F-4D97-AF65-F5344CB8AC3E}">
        <p14:creationId xmlns:p14="http://schemas.microsoft.com/office/powerpoint/2010/main" val="96908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pl-PL"/>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hpPlaceholderDate"/>
          <p:cNvSpPr>
            <a:spLocks noGrp="1" noChangeArrowheads="1"/>
          </p:cNvSpPr>
          <p:nvPr>
            <p:ph type="dt" sz="half" idx="10"/>
          </p:nvPr>
        </p:nvSpPr>
        <p:spPr>
          <a:ln/>
        </p:spPr>
        <p:txBody>
          <a:bodyPr/>
          <a:lstStyle>
            <a:lvl1pPr>
              <a:defRPr/>
            </a:lvl1pPr>
          </a:lstStyle>
          <a:p>
            <a:pPr>
              <a:defRPr/>
            </a:pPr>
            <a:endParaRPr lang="en-US"/>
          </a:p>
        </p:txBody>
      </p:sp>
      <p:sp>
        <p:nvSpPr>
          <p:cNvPr id="6" name="shpPlaceholderNumber"/>
          <p:cNvSpPr>
            <a:spLocks noGrp="1" noChangeArrowheads="1"/>
          </p:cNvSpPr>
          <p:nvPr>
            <p:ph type="sldNum" sz="quarter" idx="11"/>
          </p:nvPr>
        </p:nvSpPr>
        <p:spPr>
          <a:ln/>
        </p:spPr>
        <p:txBody>
          <a:bodyPr/>
          <a:lstStyle>
            <a:lvl1pPr>
              <a:defRPr/>
            </a:lvl1pPr>
          </a:lstStyle>
          <a:p>
            <a:pPr>
              <a:defRPr/>
            </a:pPr>
            <a:fld id="{860E69C4-9F4A-4EC7-99BF-B1E5BD2F1024}" type="slidenum">
              <a:rPr lang="en-US"/>
              <a:pPr>
                <a:defRPr/>
              </a:pPr>
              <a:t>‹#›</a:t>
            </a:fld>
            <a:endParaRPr lang="en-US"/>
          </a:p>
        </p:txBody>
      </p:sp>
    </p:spTree>
    <p:extLst>
      <p:ext uri="{BB962C8B-B14F-4D97-AF65-F5344CB8AC3E}">
        <p14:creationId xmlns:p14="http://schemas.microsoft.com/office/powerpoint/2010/main" val="287313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0" name="shpPlaceholderDate"/>
          <p:cNvSpPr>
            <a:spLocks noGrp="1" noChangeArrowheads="1"/>
          </p:cNvSpPr>
          <p:nvPr>
            <p:ph type="dt" sz="half" idx="2"/>
          </p:nvPr>
        </p:nvSpPr>
        <p:spPr bwMode="auto">
          <a:xfrm>
            <a:off x="397120" y="6323014"/>
            <a:ext cx="8354157"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spcBef>
                <a:spcPct val="0"/>
              </a:spcBef>
              <a:defRPr sz="1600"/>
            </a:lvl1pPr>
          </a:lstStyle>
          <a:p>
            <a:endParaRPr lang="en-US" dirty="0"/>
          </a:p>
        </p:txBody>
      </p:sp>
      <p:sp>
        <p:nvSpPr>
          <p:cNvPr id="40961" name="shpPlaceholderNumber"/>
          <p:cNvSpPr>
            <a:spLocks noGrp="1" noChangeArrowheads="1"/>
          </p:cNvSpPr>
          <p:nvPr>
            <p:ph type="sldNum" sz="quarter" idx="4"/>
          </p:nvPr>
        </p:nvSpPr>
        <p:spPr bwMode="auto">
          <a:xfrm>
            <a:off x="397120" y="6323014"/>
            <a:ext cx="8354157"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spcBef>
                <a:spcPct val="0"/>
              </a:spcBef>
              <a:defRPr sz="1600"/>
            </a:lvl1pPr>
          </a:lstStyle>
          <a:p>
            <a:fld id="{0FBB20A0-29A2-4F03-9BB9-2B9F07088D58}" type="slidenum">
              <a:rPr lang="en-US"/>
              <a:pPr/>
              <a:t>‹#›</a:t>
            </a:fld>
            <a:endParaRPr lang="en-US" dirty="0"/>
          </a:p>
        </p:txBody>
      </p:sp>
      <p:sp>
        <p:nvSpPr>
          <p:cNvPr id="2035" name="shpPlaceholderTitle"/>
          <p:cNvSpPr>
            <a:spLocks noGrp="1" noChangeArrowheads="1"/>
          </p:cNvSpPr>
          <p:nvPr>
            <p:ph type="title"/>
          </p:nvPr>
        </p:nvSpPr>
        <p:spPr bwMode="auto">
          <a:xfrm>
            <a:off x="388328" y="452439"/>
            <a:ext cx="73660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2038" name="shpPlaceholderMain"/>
          <p:cNvSpPr>
            <a:spLocks noGrp="1" noChangeArrowheads="1"/>
          </p:cNvSpPr>
          <p:nvPr>
            <p:ph type="body" idx="1"/>
          </p:nvPr>
        </p:nvSpPr>
        <p:spPr bwMode="auto">
          <a:xfrm>
            <a:off x="397120" y="1806575"/>
            <a:ext cx="8354157"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41000" name="shpGridNormal" hidden="1"/>
          <p:cNvGrpSpPr>
            <a:grpSpLocks/>
          </p:cNvGrpSpPr>
          <p:nvPr userDrawn="1"/>
        </p:nvGrpSpPr>
        <p:grpSpPr bwMode="auto">
          <a:xfrm>
            <a:off x="397120" y="514350"/>
            <a:ext cx="8354157" cy="6005513"/>
            <a:chOff x="271" y="324"/>
            <a:chExt cx="5701" cy="3783"/>
          </a:xfrm>
        </p:grpSpPr>
        <p:sp>
          <p:nvSpPr>
            <p:cNvPr id="40993" name="shpGridTitle" hidden="1"/>
            <p:cNvSpPr>
              <a:spLocks noChangeArrowheads="1"/>
            </p:cNvSpPr>
            <p:nvPr userDrawn="1"/>
          </p:nvSpPr>
          <p:spPr bwMode="auto">
            <a:xfrm>
              <a:off x="271" y="324"/>
              <a:ext cx="5701" cy="771"/>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p>
          </p:txBody>
        </p:sp>
        <p:sp>
          <p:nvSpPr>
            <p:cNvPr id="40994" name="shpGridMain" hidden="1"/>
            <p:cNvSpPr>
              <a:spLocks noChangeArrowheads="1"/>
            </p:cNvSpPr>
            <p:nvPr userDrawn="1"/>
          </p:nvSpPr>
          <p:spPr bwMode="auto">
            <a:xfrm>
              <a:off x="271" y="1179"/>
              <a:ext cx="5701" cy="2776"/>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p>
          </p:txBody>
        </p:sp>
        <p:sp>
          <p:nvSpPr>
            <p:cNvPr id="40998" name="shpGridFooter" hidden="1"/>
            <p:cNvSpPr>
              <a:spLocks noChangeArrowheads="1"/>
            </p:cNvSpPr>
            <p:nvPr userDrawn="1"/>
          </p:nvSpPr>
          <p:spPr bwMode="auto">
            <a:xfrm>
              <a:off x="271" y="4005"/>
              <a:ext cx="5701" cy="102"/>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p>
          </p:txBody>
        </p:sp>
      </p:grpSp>
      <p:sp>
        <p:nvSpPr>
          <p:cNvPr id="14" name="shpLogoBackground"/>
          <p:cNvSpPr>
            <a:spLocks noChangeArrowheads="1"/>
          </p:cNvSpPr>
          <p:nvPr userDrawn="1"/>
        </p:nvSpPr>
        <p:spPr bwMode="white">
          <a:xfrm>
            <a:off x="7702550" y="115888"/>
            <a:ext cx="1062404" cy="8651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lang="en-US" dirty="0"/>
          </a:p>
        </p:txBody>
      </p:sp>
      <p:pic>
        <p:nvPicPr>
          <p:cNvPr id="5" name="shpLogoPicDark"/>
          <p:cNvPicPr>
            <a:picLocks/>
          </p:cNvPicPr>
          <p:nvPr userDrawn="1"/>
        </p:nvPicPr>
        <p:blipFill>
          <a:blip r:embed="rId13" cstate="print">
            <a:extLst>
              <a:ext uri="{28A0092B-C50C-407E-A947-70E740481C1C}">
                <a14:useLocalDpi xmlns:a14="http://schemas.microsoft.com/office/drawing/2010/main" val="0"/>
              </a:ext>
            </a:extLst>
          </a:blip>
          <a:stretch>
            <a:fillRect/>
          </a:stretch>
        </p:blipFill>
        <p:spPr bwMode="black">
          <a:xfrm>
            <a:off x="7919720" y="180340"/>
            <a:ext cx="97917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Imago" pitchFamily="2" charset="0"/>
        </a:defRPr>
      </a:lvl2pPr>
      <a:lvl3pPr algn="l" rtl="0" eaLnBrk="0" fontAlgn="base" hangingPunct="0">
        <a:spcBef>
          <a:spcPct val="0"/>
        </a:spcBef>
        <a:spcAft>
          <a:spcPct val="0"/>
        </a:spcAft>
        <a:defRPr sz="2600" b="1">
          <a:solidFill>
            <a:schemeClr val="tx1"/>
          </a:solidFill>
          <a:latin typeface="Imago" pitchFamily="2" charset="0"/>
        </a:defRPr>
      </a:lvl3pPr>
      <a:lvl4pPr algn="l" rtl="0" eaLnBrk="0" fontAlgn="base" hangingPunct="0">
        <a:spcBef>
          <a:spcPct val="0"/>
        </a:spcBef>
        <a:spcAft>
          <a:spcPct val="0"/>
        </a:spcAft>
        <a:defRPr sz="2600" b="1">
          <a:solidFill>
            <a:schemeClr val="tx1"/>
          </a:solidFill>
          <a:latin typeface="Imago" pitchFamily="2" charset="0"/>
        </a:defRPr>
      </a:lvl4pPr>
      <a:lvl5pPr algn="l" rtl="0" eaLnBrk="0" fontAlgn="base" hangingPunct="0">
        <a:spcBef>
          <a:spcPct val="0"/>
        </a:spcBef>
        <a:spcAft>
          <a:spcPct val="0"/>
        </a:spcAft>
        <a:defRPr sz="2600" b="1">
          <a:solidFill>
            <a:schemeClr val="tx1"/>
          </a:solidFill>
          <a:latin typeface="Imago" pitchFamily="2" charset="0"/>
        </a:defRPr>
      </a:lvl5pPr>
      <a:lvl6pPr marL="457200" algn="l" rtl="0" eaLnBrk="0" fontAlgn="base" hangingPunct="0">
        <a:spcBef>
          <a:spcPct val="0"/>
        </a:spcBef>
        <a:spcAft>
          <a:spcPct val="0"/>
        </a:spcAft>
        <a:defRPr sz="2600" b="1">
          <a:solidFill>
            <a:schemeClr val="tx1"/>
          </a:solidFill>
          <a:latin typeface="Imago" pitchFamily="2" charset="0"/>
        </a:defRPr>
      </a:lvl6pPr>
      <a:lvl7pPr marL="914400" algn="l" rtl="0" eaLnBrk="0" fontAlgn="base" hangingPunct="0">
        <a:spcBef>
          <a:spcPct val="0"/>
        </a:spcBef>
        <a:spcAft>
          <a:spcPct val="0"/>
        </a:spcAft>
        <a:defRPr sz="2600" b="1">
          <a:solidFill>
            <a:schemeClr val="tx1"/>
          </a:solidFill>
          <a:latin typeface="Imago" pitchFamily="2" charset="0"/>
        </a:defRPr>
      </a:lvl7pPr>
      <a:lvl8pPr marL="1371600" algn="l" rtl="0" eaLnBrk="0" fontAlgn="base" hangingPunct="0">
        <a:spcBef>
          <a:spcPct val="0"/>
        </a:spcBef>
        <a:spcAft>
          <a:spcPct val="0"/>
        </a:spcAft>
        <a:defRPr sz="2600" b="1">
          <a:solidFill>
            <a:schemeClr val="tx1"/>
          </a:solidFill>
          <a:latin typeface="Imago" pitchFamily="2" charset="0"/>
        </a:defRPr>
      </a:lvl8pPr>
      <a:lvl9pPr marL="1828800" algn="l" rtl="0" eaLnBrk="0" fontAlgn="base" hangingPunct="0">
        <a:spcBef>
          <a:spcPct val="0"/>
        </a:spcBef>
        <a:spcAft>
          <a:spcPct val="0"/>
        </a:spcAft>
        <a:defRPr sz="2600" b="1">
          <a:solidFill>
            <a:schemeClr val="tx1"/>
          </a:solidFill>
          <a:latin typeface="Imago" pitchFamily="2" charset="0"/>
        </a:defRPr>
      </a:lvl9pPr>
    </p:titleStyle>
    <p:bodyStyle>
      <a:lvl1pPr marL="285750" indent="-285750" algn="l" rtl="0" eaLnBrk="0" fontAlgn="base" hangingPunct="0">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0" fontAlgn="base" hangingPunct="0">
        <a:spcBef>
          <a:spcPct val="30000"/>
        </a:spcBef>
        <a:spcAft>
          <a:spcPct val="0"/>
        </a:spcAft>
        <a:buChar char="–"/>
        <a:defRPr sz="2000">
          <a:solidFill>
            <a:schemeClr val="tx1"/>
          </a:solidFill>
          <a:latin typeface="+mn-lt"/>
        </a:defRPr>
      </a:lvl2pPr>
      <a:lvl3pPr marL="1241425" indent="-287338" algn="l" rtl="0" eaLnBrk="0" fontAlgn="base" hangingPunct="0">
        <a:spcBef>
          <a:spcPct val="20000"/>
        </a:spcBef>
        <a:spcAft>
          <a:spcPct val="0"/>
        </a:spcAft>
        <a:buChar char="•"/>
        <a:defRPr sz="2000">
          <a:solidFill>
            <a:schemeClr val="tx1"/>
          </a:solidFill>
          <a:latin typeface="+mn-lt"/>
        </a:defRPr>
      </a:lvl3pPr>
      <a:lvl4pPr marL="1719263" indent="-287338" algn="l" rtl="0" eaLnBrk="0" fontAlgn="base" hangingPunct="0">
        <a:spcBef>
          <a:spcPct val="20000"/>
        </a:spcBef>
        <a:spcAft>
          <a:spcPct val="0"/>
        </a:spcAft>
        <a:buChar char="–"/>
        <a:defRPr sz="2000">
          <a:solidFill>
            <a:schemeClr val="tx1"/>
          </a:solidFill>
          <a:latin typeface="+mn-lt"/>
        </a:defRPr>
      </a:lvl4pPr>
      <a:lvl5pPr marL="2195513" indent="-285750" algn="l" rtl="0" eaLnBrk="0" fontAlgn="base" hangingPunct="0">
        <a:spcBef>
          <a:spcPct val="20000"/>
        </a:spcBef>
        <a:spcAft>
          <a:spcPct val="0"/>
        </a:spcAft>
        <a:buChar char="»"/>
        <a:defRPr sz="2000">
          <a:solidFill>
            <a:schemeClr val="tx1"/>
          </a:solidFill>
          <a:latin typeface="+mn-lt"/>
        </a:defRPr>
      </a:lvl5pPr>
      <a:lvl6pPr marL="2652713" indent="-285750" algn="l" rtl="0" eaLnBrk="0" fontAlgn="base" hangingPunct="0">
        <a:spcBef>
          <a:spcPct val="20000"/>
        </a:spcBef>
        <a:spcAft>
          <a:spcPct val="0"/>
        </a:spcAft>
        <a:buChar char="»"/>
        <a:defRPr sz="2000">
          <a:solidFill>
            <a:schemeClr val="tx1"/>
          </a:solidFill>
          <a:latin typeface="+mn-lt"/>
        </a:defRPr>
      </a:lvl6pPr>
      <a:lvl7pPr marL="3109913" indent="-285750" algn="l" rtl="0" eaLnBrk="0" fontAlgn="base" hangingPunct="0">
        <a:spcBef>
          <a:spcPct val="20000"/>
        </a:spcBef>
        <a:spcAft>
          <a:spcPct val="0"/>
        </a:spcAft>
        <a:buChar char="»"/>
        <a:defRPr sz="2000">
          <a:solidFill>
            <a:schemeClr val="tx1"/>
          </a:solidFill>
          <a:latin typeface="+mn-lt"/>
        </a:defRPr>
      </a:lvl7pPr>
      <a:lvl8pPr marL="3567113" indent="-285750" algn="l" rtl="0" eaLnBrk="0" fontAlgn="base" hangingPunct="0">
        <a:spcBef>
          <a:spcPct val="20000"/>
        </a:spcBef>
        <a:spcAft>
          <a:spcPct val="0"/>
        </a:spcAft>
        <a:buChar char="»"/>
        <a:defRPr sz="2000">
          <a:solidFill>
            <a:schemeClr val="tx1"/>
          </a:solidFill>
          <a:latin typeface="+mn-lt"/>
        </a:defRPr>
      </a:lvl8pPr>
      <a:lvl9pPr marL="4024313" indent="-285750" algn="l" rtl="0" eaLnBrk="0" fontAlgn="base" hangingPunct="0">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file:///C:\Users\zhangj83\AppData\Local\Temp\pred_generics3-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sourceforge.net/projects/bioinfoc/" TargetMode="External"/><Relationship Id="rId3" Type="http://schemas.openxmlformats.org/officeDocument/2006/relationships/diagramLayout" Target="../diagrams/layout1.xml"/><Relationship Id="rId7" Type="http://schemas.openxmlformats.org/officeDocument/2006/relationships/image" Target="../media/image3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ccio/ribios" TargetMode="External"/><Relationship Id="rId2" Type="http://schemas.openxmlformats.org/officeDocument/2006/relationships/hyperlink" Target="https://sourceforge.net/projects/bioinfoc/" TargetMode="External"/><Relationship Id="rId1" Type="http://schemas.openxmlformats.org/officeDocument/2006/relationships/slideLayout" Target="../slideLayouts/slideLayout2.xml"/><Relationship Id="rId5" Type="http://schemas.openxmlformats.org/officeDocument/2006/relationships/hyperlink" Target="https://www.bioconductor.org/packages/devel/bioc/html/BioQC.html"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0" name="shpTitleSlide"/>
          <p:cNvSpPr>
            <a:spLocks noChangeAspect="1" noChangeArrowheads="1"/>
          </p:cNvSpPr>
          <p:nvPr>
            <p:custDataLst>
              <p:tags r:id="rId1"/>
            </p:custDataLst>
          </p:nvPr>
        </p:nvSpPr>
        <p:spPr bwMode="auto">
          <a:xfrm>
            <a:off x="21982" y="66725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14" name="Rectangle 25"/>
          <p:cNvSpPr txBox="1">
            <a:spLocks noGrp="1" noChangeArrowheads="1"/>
          </p:cNvSpPr>
          <p:nvPr>
            <p:ph type="ctrTitle"/>
          </p:nvPr>
        </p:nvSpPr>
        <p:spPr bwMode="auto">
          <a:xfrm>
            <a:off x="383931" y="2492896"/>
            <a:ext cx="79009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30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Imago" pitchFamily="2" charset="0"/>
              </a:defRPr>
            </a:lvl2pPr>
            <a:lvl3pPr algn="l" rtl="0" eaLnBrk="1" fontAlgn="base" hangingPunct="1">
              <a:spcBef>
                <a:spcPct val="0"/>
              </a:spcBef>
              <a:spcAft>
                <a:spcPct val="0"/>
              </a:spcAft>
              <a:defRPr sz="2600" b="1">
                <a:solidFill>
                  <a:schemeClr val="tx1"/>
                </a:solidFill>
                <a:latin typeface="Imago" pitchFamily="2" charset="0"/>
              </a:defRPr>
            </a:lvl3pPr>
            <a:lvl4pPr algn="l" rtl="0" eaLnBrk="1" fontAlgn="base" hangingPunct="1">
              <a:spcBef>
                <a:spcPct val="0"/>
              </a:spcBef>
              <a:spcAft>
                <a:spcPct val="0"/>
              </a:spcAft>
              <a:defRPr sz="2600" b="1">
                <a:solidFill>
                  <a:schemeClr val="tx1"/>
                </a:solidFill>
                <a:latin typeface="Imago" pitchFamily="2" charset="0"/>
              </a:defRPr>
            </a:lvl4pPr>
            <a:lvl5pPr algn="l" rtl="0" eaLnBrk="1" fontAlgn="base" hangingPunct="1">
              <a:spcBef>
                <a:spcPct val="0"/>
              </a:spcBef>
              <a:spcAft>
                <a:spcPct val="0"/>
              </a:spcAft>
              <a:defRPr sz="2600" b="1">
                <a:solidFill>
                  <a:schemeClr val="tx1"/>
                </a:solidFill>
                <a:latin typeface="Imago" pitchFamily="2" charset="0"/>
              </a:defRPr>
            </a:lvl5pPr>
            <a:lvl6pPr marL="457200" algn="l" rtl="0" eaLnBrk="1" fontAlgn="base" hangingPunct="1">
              <a:spcBef>
                <a:spcPct val="0"/>
              </a:spcBef>
              <a:spcAft>
                <a:spcPct val="0"/>
              </a:spcAft>
              <a:defRPr sz="2600" b="1">
                <a:solidFill>
                  <a:schemeClr val="tx1"/>
                </a:solidFill>
                <a:latin typeface="Imago" pitchFamily="2" charset="0"/>
              </a:defRPr>
            </a:lvl6pPr>
            <a:lvl7pPr marL="914400" algn="l" rtl="0" eaLnBrk="1" fontAlgn="base" hangingPunct="1">
              <a:spcBef>
                <a:spcPct val="0"/>
              </a:spcBef>
              <a:spcAft>
                <a:spcPct val="0"/>
              </a:spcAft>
              <a:defRPr sz="2600" b="1">
                <a:solidFill>
                  <a:schemeClr val="tx1"/>
                </a:solidFill>
                <a:latin typeface="Imago" pitchFamily="2" charset="0"/>
              </a:defRPr>
            </a:lvl7pPr>
            <a:lvl8pPr marL="1371600" algn="l" rtl="0" eaLnBrk="1" fontAlgn="base" hangingPunct="1">
              <a:spcBef>
                <a:spcPct val="0"/>
              </a:spcBef>
              <a:spcAft>
                <a:spcPct val="0"/>
              </a:spcAft>
              <a:defRPr sz="2600" b="1">
                <a:solidFill>
                  <a:schemeClr val="tx1"/>
                </a:solidFill>
                <a:latin typeface="Imago" pitchFamily="2" charset="0"/>
              </a:defRPr>
            </a:lvl8pPr>
            <a:lvl9pPr marL="1828800" algn="l" rtl="0" eaLnBrk="1" fontAlgn="base" hangingPunct="1">
              <a:spcBef>
                <a:spcPct val="0"/>
              </a:spcBef>
              <a:spcAft>
                <a:spcPct val="0"/>
              </a:spcAft>
              <a:defRPr sz="2600" b="1">
                <a:solidFill>
                  <a:schemeClr val="tx1"/>
                </a:solidFill>
                <a:latin typeface="Imago" pitchFamily="2" charset="0"/>
              </a:defRPr>
            </a:lvl9pPr>
          </a:lstStyle>
          <a:p>
            <a:r>
              <a:rPr lang="en-US" dirty="0" smtClean="0"/>
              <a:t>R/Bioconductor for computational biology in drug discovery: lessons learned with</a:t>
            </a:r>
            <a:endParaRPr lang="en-US" dirty="0"/>
          </a:p>
        </p:txBody>
      </p:sp>
      <p:sp>
        <p:nvSpPr>
          <p:cNvPr id="13" name="Rectangle 26"/>
          <p:cNvSpPr txBox="1">
            <a:spLocks noGrp="1" noChangeArrowheads="1"/>
          </p:cNvSpPr>
          <p:nvPr>
            <p:ph type="subTitle" idx="1"/>
          </p:nvPr>
        </p:nvSpPr>
        <p:spPr bwMode="auto">
          <a:xfrm>
            <a:off x="404813" y="3893403"/>
            <a:ext cx="79009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75000"/>
              </a:spcBef>
              <a:spcAft>
                <a:spcPct val="0"/>
              </a:spcAft>
              <a:buSzPct val="100000"/>
              <a:buFontTx/>
              <a:buNone/>
              <a:defRPr sz="3300" b="1" i="1">
                <a:solidFill>
                  <a:schemeClr val="tx1"/>
                </a:solidFill>
                <a:latin typeface="Minion" pitchFamily="2" charset="0"/>
                <a:ea typeface="+mn-ea"/>
                <a:cs typeface="+mn-cs"/>
              </a:defRPr>
            </a:lvl1pPr>
            <a:lvl2pPr marL="763588" indent="-287338" algn="l" rtl="0" eaLnBrk="1" fontAlgn="base" hangingPunct="1">
              <a:spcBef>
                <a:spcPct val="30000"/>
              </a:spcBef>
              <a:spcAft>
                <a:spcPct val="0"/>
              </a:spcAft>
              <a:buChar char="–"/>
              <a:defRPr sz="2000">
                <a:solidFill>
                  <a:schemeClr val="tx1"/>
                </a:solidFill>
                <a:latin typeface="+mn-lt"/>
              </a:defRPr>
            </a:lvl2pPr>
            <a:lvl3pPr marL="1241425" indent="-287338" algn="l" rtl="0" eaLnBrk="1" fontAlgn="base" hangingPunct="1">
              <a:spcBef>
                <a:spcPct val="20000"/>
              </a:spcBef>
              <a:spcAft>
                <a:spcPct val="0"/>
              </a:spcAft>
              <a:buChar char="•"/>
              <a:defRPr sz="2000">
                <a:solidFill>
                  <a:schemeClr val="tx1"/>
                </a:solidFill>
                <a:latin typeface="+mn-lt"/>
              </a:defRPr>
            </a:lvl3pPr>
            <a:lvl4pPr marL="1719263" indent="-287338" algn="l" rtl="0" eaLnBrk="1" fontAlgn="base" hangingPunct="1">
              <a:spcBef>
                <a:spcPct val="20000"/>
              </a:spcBef>
              <a:spcAft>
                <a:spcPct val="0"/>
              </a:spcAft>
              <a:buChar char="–"/>
              <a:defRPr sz="2000">
                <a:solidFill>
                  <a:schemeClr val="tx1"/>
                </a:solidFill>
                <a:latin typeface="+mn-lt"/>
              </a:defRPr>
            </a:lvl4pPr>
            <a:lvl5pPr marL="2195513" indent="-285750" algn="l" rtl="0" eaLnBrk="1" fontAlgn="base" hangingPunct="1">
              <a:spcBef>
                <a:spcPct val="20000"/>
              </a:spcBef>
              <a:spcAft>
                <a:spcPct val="0"/>
              </a:spcAft>
              <a:buChar char="»"/>
              <a:defRPr sz="2000">
                <a:solidFill>
                  <a:schemeClr val="tx1"/>
                </a:solidFill>
                <a:latin typeface="+mn-lt"/>
              </a:defRPr>
            </a:lvl5pPr>
            <a:lvl6pPr marL="2652713" indent="-285750" algn="l" rtl="0" eaLnBrk="1" fontAlgn="base" hangingPunct="1">
              <a:spcBef>
                <a:spcPct val="20000"/>
              </a:spcBef>
              <a:spcAft>
                <a:spcPct val="0"/>
              </a:spcAft>
              <a:buChar char="»"/>
              <a:defRPr sz="2000">
                <a:solidFill>
                  <a:schemeClr val="tx1"/>
                </a:solidFill>
                <a:latin typeface="+mn-lt"/>
              </a:defRPr>
            </a:lvl6pPr>
            <a:lvl7pPr marL="3109913" indent="-285750" algn="l" rtl="0" eaLnBrk="1" fontAlgn="base" hangingPunct="1">
              <a:spcBef>
                <a:spcPct val="20000"/>
              </a:spcBef>
              <a:spcAft>
                <a:spcPct val="0"/>
              </a:spcAft>
              <a:buChar char="»"/>
              <a:defRPr sz="2000">
                <a:solidFill>
                  <a:schemeClr val="tx1"/>
                </a:solidFill>
                <a:latin typeface="+mn-lt"/>
              </a:defRPr>
            </a:lvl7pPr>
            <a:lvl8pPr marL="3567113" indent="-285750" algn="l" rtl="0" eaLnBrk="1" fontAlgn="base" hangingPunct="1">
              <a:spcBef>
                <a:spcPct val="20000"/>
              </a:spcBef>
              <a:spcAft>
                <a:spcPct val="0"/>
              </a:spcAft>
              <a:buChar char="»"/>
              <a:defRPr sz="2000">
                <a:solidFill>
                  <a:schemeClr val="tx1"/>
                </a:solidFill>
                <a:latin typeface="+mn-lt"/>
              </a:defRPr>
            </a:lvl8pPr>
            <a:lvl9pPr marL="4024313" indent="-285750" algn="l" rtl="0" eaLnBrk="1" fontAlgn="base" hangingPunct="1">
              <a:spcBef>
                <a:spcPct val="20000"/>
              </a:spcBef>
              <a:spcAft>
                <a:spcPct val="0"/>
              </a:spcAft>
              <a:buChar char="»"/>
              <a:defRPr sz="2000">
                <a:solidFill>
                  <a:schemeClr val="tx1"/>
                </a:solidFill>
                <a:latin typeface="+mn-lt"/>
              </a:defRPr>
            </a:lvl9pPr>
          </a:lstStyle>
          <a:p>
            <a:pPr>
              <a:spcBef>
                <a:spcPct val="0"/>
              </a:spcBef>
            </a:pPr>
            <a:r>
              <a:rPr lang="en-US" sz="1800" dirty="0" smtClean="0"/>
              <a:t>Jitao David Zhang</a:t>
            </a:r>
          </a:p>
          <a:p>
            <a:pPr>
              <a:spcBef>
                <a:spcPct val="0"/>
              </a:spcBef>
            </a:pPr>
            <a:r>
              <a:rPr lang="en-US" sz="1800" dirty="0" smtClean="0"/>
              <a:t>Roche </a:t>
            </a:r>
            <a:r>
              <a:rPr lang="en-US" sz="1800" dirty="0"/>
              <a:t>Pharma Research </a:t>
            </a:r>
            <a:r>
              <a:rPr lang="en-US" sz="1800" dirty="0" smtClean="0"/>
              <a:t>and Early Development, Pharmaceutical Sciences</a:t>
            </a:r>
          </a:p>
          <a:p>
            <a:pPr>
              <a:spcBef>
                <a:spcPct val="0"/>
              </a:spcBef>
            </a:pPr>
            <a:r>
              <a:rPr lang="en-US" sz="1800" dirty="0" smtClean="0"/>
              <a:t>Roche Innovation Center Basel. For EuroBioc2016, Basel, Dec 6</a:t>
            </a:r>
            <a:r>
              <a:rPr lang="en-US" sz="1800" baseline="30000" dirty="0" smtClean="0"/>
              <a:t>th</a:t>
            </a:r>
            <a:r>
              <a:rPr lang="en-US" sz="1800" dirty="0" smtClean="0"/>
              <a:t>, 2016</a:t>
            </a:r>
            <a:endParaRPr lang="en-US" sz="1800" dirty="0"/>
          </a:p>
        </p:txBody>
      </p:sp>
      <p:pic>
        <p:nvPicPr>
          <p:cNvPr id="2" name="shpCollectorPicture0"/>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0" y="4724400"/>
            <a:ext cx="9144000" cy="2133600"/>
          </a:xfrm>
          <a:prstGeom prst="rect">
            <a:avLst/>
          </a:prstGeom>
        </p:spPr>
      </p:pic>
      <p:pic>
        <p:nvPicPr>
          <p:cNvPr id="6" name="Picture 5" descr="C:\Users\zhangj83\Pictures\ribio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7362" y="3026769"/>
            <a:ext cx="1440160" cy="28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25779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BioQC detects tissue heterogeneity in real-world data</a:t>
            </a:r>
            <a:endParaRPr lang="en-US" dirty="0"/>
          </a:p>
        </p:txBody>
      </p:sp>
      <p:sp>
        <p:nvSpPr>
          <p:cNvPr id="3" name="Content Placeholder 2"/>
          <p:cNvSpPr>
            <a:spLocks noGrp="1"/>
          </p:cNvSpPr>
          <p:nvPr>
            <p:ph idx="1"/>
          </p:nvPr>
        </p:nvSpPr>
        <p:spPr>
          <a:xfrm>
            <a:off x="404813" y="6288405"/>
            <a:ext cx="3818259" cy="456917"/>
          </a:xfrm>
        </p:spPr>
        <p:txBody>
          <a:bodyPr/>
          <a:lstStyle/>
          <a:p>
            <a:pPr marL="0" indent="0">
              <a:buNone/>
            </a:pPr>
            <a:r>
              <a:rPr lang="en-US" sz="1600" dirty="0" smtClean="0"/>
              <a:t>BioQC detects tissue contamination in data generated in Roche research program</a:t>
            </a:r>
            <a:endParaRPr lang="en-US" sz="1600" dirty="0"/>
          </a:p>
        </p:txBody>
      </p:sp>
      <p:pic>
        <p:nvPicPr>
          <p:cNvPr id="4098" name="Picture 2" descr="Z:\sandbox\Figure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512" y="1444055"/>
            <a:ext cx="3627432" cy="471277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Z:\sandbox\Figure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6451" y="1365636"/>
            <a:ext cx="4358157" cy="45365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67738" y="5902140"/>
            <a:ext cx="2733441" cy="276999"/>
          </a:xfrm>
          <a:prstGeom prst="rect">
            <a:avLst/>
          </a:prstGeom>
          <a:noFill/>
        </p:spPr>
        <p:txBody>
          <a:bodyPr wrap="none" rtlCol="0">
            <a:spAutoFit/>
          </a:bodyPr>
          <a:lstStyle/>
          <a:p>
            <a:r>
              <a:rPr lang="en-US" sz="1200" dirty="0" smtClean="0"/>
              <a:t>Zhang </a:t>
            </a:r>
            <a:r>
              <a:rPr lang="en-US" sz="1200" i="1" dirty="0" smtClean="0"/>
              <a:t>et al</a:t>
            </a:r>
            <a:r>
              <a:rPr lang="en-US" sz="1200" dirty="0" smtClean="0"/>
              <a:t>, BMC Genomics, in revision</a:t>
            </a:r>
            <a:endParaRPr lang="en-US" sz="1200" dirty="0"/>
          </a:p>
        </p:txBody>
      </p:sp>
      <p:sp>
        <p:nvSpPr>
          <p:cNvPr id="8" name="Content Placeholder 2"/>
          <p:cNvSpPr txBox="1">
            <a:spLocks/>
          </p:cNvSpPr>
          <p:nvPr/>
        </p:nvSpPr>
        <p:spPr bwMode="auto">
          <a:xfrm>
            <a:off x="4751858" y="6308725"/>
            <a:ext cx="3922750" cy="45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0" fontAlgn="base" hangingPunct="0">
              <a:spcBef>
                <a:spcPct val="30000"/>
              </a:spcBef>
              <a:spcAft>
                <a:spcPct val="0"/>
              </a:spcAft>
              <a:buChar char="–"/>
              <a:defRPr sz="2000">
                <a:solidFill>
                  <a:schemeClr val="tx1"/>
                </a:solidFill>
                <a:latin typeface="+mn-lt"/>
              </a:defRPr>
            </a:lvl2pPr>
            <a:lvl3pPr marL="1241425" indent="-287338" algn="l" rtl="0" eaLnBrk="0" fontAlgn="base" hangingPunct="0">
              <a:spcBef>
                <a:spcPct val="20000"/>
              </a:spcBef>
              <a:spcAft>
                <a:spcPct val="0"/>
              </a:spcAft>
              <a:buChar char="•"/>
              <a:defRPr sz="2000">
                <a:solidFill>
                  <a:schemeClr val="tx1"/>
                </a:solidFill>
                <a:latin typeface="+mn-lt"/>
              </a:defRPr>
            </a:lvl3pPr>
            <a:lvl4pPr marL="1719263" indent="-287338" algn="l" rtl="0" eaLnBrk="0" fontAlgn="base" hangingPunct="0">
              <a:spcBef>
                <a:spcPct val="20000"/>
              </a:spcBef>
              <a:spcAft>
                <a:spcPct val="0"/>
              </a:spcAft>
              <a:buChar char="–"/>
              <a:defRPr sz="2000">
                <a:solidFill>
                  <a:schemeClr val="tx1"/>
                </a:solidFill>
                <a:latin typeface="+mn-lt"/>
              </a:defRPr>
            </a:lvl4pPr>
            <a:lvl5pPr marL="2195513" indent="-285750" algn="l" rtl="0" eaLnBrk="0" fontAlgn="base" hangingPunct="0">
              <a:spcBef>
                <a:spcPct val="20000"/>
              </a:spcBef>
              <a:spcAft>
                <a:spcPct val="0"/>
              </a:spcAft>
              <a:buChar char="»"/>
              <a:defRPr sz="2000">
                <a:solidFill>
                  <a:schemeClr val="tx1"/>
                </a:solidFill>
                <a:latin typeface="+mn-lt"/>
              </a:defRPr>
            </a:lvl5pPr>
            <a:lvl6pPr marL="2652713" indent="-285750" algn="l" rtl="0" eaLnBrk="0" fontAlgn="base" hangingPunct="0">
              <a:spcBef>
                <a:spcPct val="20000"/>
              </a:spcBef>
              <a:spcAft>
                <a:spcPct val="0"/>
              </a:spcAft>
              <a:buChar char="»"/>
              <a:defRPr sz="2000">
                <a:solidFill>
                  <a:schemeClr val="tx1"/>
                </a:solidFill>
                <a:latin typeface="+mn-lt"/>
              </a:defRPr>
            </a:lvl6pPr>
            <a:lvl7pPr marL="3109913" indent="-285750" algn="l" rtl="0" eaLnBrk="0" fontAlgn="base" hangingPunct="0">
              <a:spcBef>
                <a:spcPct val="20000"/>
              </a:spcBef>
              <a:spcAft>
                <a:spcPct val="0"/>
              </a:spcAft>
              <a:buChar char="»"/>
              <a:defRPr sz="2000">
                <a:solidFill>
                  <a:schemeClr val="tx1"/>
                </a:solidFill>
                <a:latin typeface="+mn-lt"/>
              </a:defRPr>
            </a:lvl7pPr>
            <a:lvl8pPr marL="3567113" indent="-285750" algn="l" rtl="0" eaLnBrk="0" fontAlgn="base" hangingPunct="0">
              <a:spcBef>
                <a:spcPct val="20000"/>
              </a:spcBef>
              <a:spcAft>
                <a:spcPct val="0"/>
              </a:spcAft>
              <a:buChar char="»"/>
              <a:defRPr sz="2000">
                <a:solidFill>
                  <a:schemeClr val="tx1"/>
                </a:solidFill>
                <a:latin typeface="+mn-lt"/>
              </a:defRPr>
            </a:lvl8pPr>
            <a:lvl9pPr marL="4024313" indent="-285750" algn="l" rtl="0" eaLnBrk="0" fontAlgn="base" hangingPunct="0">
              <a:spcBef>
                <a:spcPct val="20000"/>
              </a:spcBef>
              <a:spcAft>
                <a:spcPct val="0"/>
              </a:spcAft>
              <a:buChar char="»"/>
              <a:defRPr sz="2000">
                <a:solidFill>
                  <a:schemeClr val="tx1"/>
                </a:solidFill>
                <a:latin typeface="+mn-lt"/>
              </a:defRPr>
            </a:lvl9pPr>
          </a:lstStyle>
          <a:p>
            <a:pPr marL="0" indent="0">
              <a:buFont typeface="Arial" pitchFamily="34" charset="0"/>
              <a:buNone/>
            </a:pPr>
            <a:r>
              <a:rPr lang="en-US" sz="1600" kern="0" dirty="0" smtClean="0"/>
              <a:t>BioQC detects tissue heterogeneity in GTEx gene expression data.</a:t>
            </a:r>
            <a:endParaRPr lang="en-US" sz="1600" kern="0" dirty="0"/>
          </a:p>
        </p:txBody>
      </p:sp>
      <p:sp>
        <p:nvSpPr>
          <p:cNvPr id="4" name="Slide Number Placeholder 3"/>
          <p:cNvSpPr>
            <a:spLocks noGrp="1"/>
          </p:cNvSpPr>
          <p:nvPr>
            <p:ph type="sldNum" sz="quarter" idx="11"/>
          </p:nvPr>
        </p:nvSpPr>
        <p:spPr/>
        <p:txBody>
          <a:bodyPr/>
          <a:lstStyle/>
          <a:p>
            <a:pPr>
              <a:defRPr/>
            </a:pPr>
            <a:fld id="{0BC32AB4-61FB-4062-9E20-33DD6EC6477C}" type="slidenum">
              <a:rPr lang="en-US" smtClean="0"/>
              <a:pPr>
                <a:defRPr/>
              </a:pPr>
              <a:t>10</a:t>
            </a:fld>
            <a:endParaRPr lang="en-US"/>
          </a:p>
        </p:txBody>
      </p:sp>
    </p:spTree>
    <p:extLst>
      <p:ext uri="{BB962C8B-B14F-4D97-AF65-F5344CB8AC3E}">
        <p14:creationId xmlns:p14="http://schemas.microsoft.com/office/powerpoint/2010/main" val="198426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sz="2400" dirty="0" smtClean="0"/>
              <a:t>What’s possible with </a:t>
            </a:r>
            <a:r>
              <a:rPr lang="en-US" sz="2400" dirty="0" err="1" smtClean="0"/>
              <a:t>ribios</a:t>
            </a:r>
            <a:r>
              <a:rPr lang="en-US" sz="2400" dirty="0" smtClean="0"/>
              <a:t>? An example with TG-GATEs: </a:t>
            </a:r>
            <a:r>
              <a:rPr lang="en-US" sz="2400" u="sng" dirty="0" smtClean="0"/>
              <a:t>T</a:t>
            </a:r>
            <a:r>
              <a:rPr lang="en-US" sz="2400" dirty="0" smtClean="0"/>
              <a:t>oxico</a:t>
            </a:r>
            <a:r>
              <a:rPr lang="en-US" sz="2400" u="sng" dirty="0" smtClean="0"/>
              <a:t>g</a:t>
            </a:r>
            <a:r>
              <a:rPr lang="en-US" sz="2400" dirty="0" smtClean="0"/>
              <a:t>enomics Project-Genomics </a:t>
            </a:r>
            <a:r>
              <a:rPr lang="en-US" sz="2400" u="sng" dirty="0" smtClean="0"/>
              <a:t>A</a:t>
            </a:r>
            <a:r>
              <a:rPr lang="en-US" sz="2400" dirty="0" smtClean="0"/>
              <a:t>ssisted </a:t>
            </a:r>
            <a:r>
              <a:rPr lang="en-US" sz="2400" u="sng" dirty="0" smtClean="0"/>
              <a:t>T</a:t>
            </a:r>
            <a:r>
              <a:rPr lang="en-US" sz="2400" dirty="0" smtClean="0"/>
              <a:t>oxicity </a:t>
            </a:r>
            <a:r>
              <a:rPr lang="en-US" sz="2400" u="sng" dirty="0" smtClean="0"/>
              <a:t>E</a:t>
            </a:r>
            <a:r>
              <a:rPr lang="en-US" sz="2400" dirty="0" smtClean="0"/>
              <a:t>valuation </a:t>
            </a:r>
            <a:r>
              <a:rPr lang="en-US" sz="2400" u="sng" dirty="0" smtClean="0"/>
              <a:t>s</a:t>
            </a:r>
            <a:r>
              <a:rPr lang="en-US" sz="2400" dirty="0" smtClean="0"/>
              <a:t>ystem</a:t>
            </a:r>
            <a:endParaRPr lang="en-US" sz="2400" dirty="0"/>
          </a:p>
        </p:txBody>
      </p:sp>
      <p:grpSp>
        <p:nvGrpSpPr>
          <p:cNvPr id="3" name="Group 2"/>
          <p:cNvGrpSpPr/>
          <p:nvPr/>
        </p:nvGrpSpPr>
        <p:grpSpPr>
          <a:xfrm>
            <a:off x="395288" y="1743075"/>
            <a:ext cx="2542451" cy="934346"/>
            <a:chOff x="1382945" y="1816046"/>
            <a:chExt cx="2542451" cy="934346"/>
          </a:xfrm>
        </p:grpSpPr>
        <p:grpSp>
          <p:nvGrpSpPr>
            <p:cNvPr id="5" name="Group 2"/>
            <p:cNvGrpSpPr>
              <a:grpSpLocks noChangeAspect="1"/>
            </p:cNvGrpSpPr>
            <p:nvPr/>
          </p:nvGrpSpPr>
          <p:grpSpPr bwMode="auto">
            <a:xfrm>
              <a:off x="1382945" y="1816046"/>
              <a:ext cx="2542451" cy="720000"/>
              <a:chOff x="675950" y="2738845"/>
              <a:chExt cx="4544379" cy="1286468"/>
            </a:xfrm>
          </p:grpSpPr>
          <p:pic>
            <p:nvPicPr>
              <p:cNvPr id="6" name="Picture 2" descr="OpenTG-GATEs"/>
              <p:cNvPicPr>
                <a:picLocks noChangeAspect="1" noChangeArrowheads="1"/>
              </p:cNvPicPr>
              <p:nvPr/>
            </p:nvPicPr>
            <p:blipFill rotWithShape="1">
              <a:blip r:embed="rId3">
                <a:extLst>
                  <a:ext uri="{28A0092B-C50C-407E-A947-70E740481C1C}">
                    <a14:useLocalDpi xmlns:a14="http://schemas.microsoft.com/office/drawing/2010/main" val="0"/>
                  </a:ext>
                </a:extLst>
              </a:blip>
              <a:srcRect l="30990"/>
              <a:stretch/>
            </p:blipFill>
            <p:spPr bwMode="auto">
              <a:xfrm>
                <a:off x="747964" y="2738845"/>
                <a:ext cx="4472365" cy="99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
              <p:cNvSpPr>
                <a:spLocks noChangeArrowheads="1"/>
              </p:cNvSpPr>
              <p:nvPr/>
            </p:nvSpPr>
            <p:spPr bwMode="auto">
              <a:xfrm>
                <a:off x="675950" y="3748390"/>
                <a:ext cx="184748" cy="27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200" dirty="0"/>
              </a:p>
            </p:txBody>
          </p:sp>
        </p:grpSp>
        <p:sp>
          <p:nvSpPr>
            <p:cNvPr id="8" name="Rectangle 7"/>
            <p:cNvSpPr/>
            <p:nvPr/>
          </p:nvSpPr>
          <p:spPr>
            <a:xfrm>
              <a:off x="1452559" y="2381060"/>
              <a:ext cx="2403222" cy="369332"/>
            </a:xfrm>
            <a:prstGeom prst="rect">
              <a:avLst/>
            </a:prstGeom>
          </p:spPr>
          <p:txBody>
            <a:bodyPr wrap="none">
              <a:spAutoFit/>
            </a:bodyPr>
            <a:lstStyle/>
            <a:p>
              <a:r>
                <a:rPr lang="en-US" dirty="0"/>
                <a:t>http://toxico.nibio.go.jp</a:t>
              </a:r>
            </a:p>
          </p:txBody>
        </p:sp>
      </p:grpSp>
      <p:pic>
        <p:nvPicPr>
          <p:cNvPr id="3074" name="Picture 2" descr="X:\presentations\2013\ScienceForum-toxicogenomics\TG-GATEs-layou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2616033"/>
            <a:ext cx="7801278" cy="38937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66596" y="1728197"/>
            <a:ext cx="3264774" cy="4781550"/>
          </a:xfrm>
          <a:prstGeom prst="rect">
            <a:avLst/>
          </a:prstGeom>
          <a:solidFill>
            <a:srgbClr val="0070C0"/>
          </a:solidFill>
        </p:spPr>
        <p:txBody>
          <a:bodyPr wrap="square" lIns="576000" tIns="180000" rIns="144000" bIns="0" rtlCol="0" anchor="ctr" anchorCtr="0">
            <a:noAutofit/>
          </a:bodyPr>
          <a:lstStyle/>
          <a:p>
            <a:pPr>
              <a:lnSpc>
                <a:spcPct val="20000"/>
              </a:lnSpc>
              <a:spcBef>
                <a:spcPts val="2000"/>
              </a:spcBef>
            </a:pPr>
            <a:r>
              <a:rPr lang="en-US" sz="5400" dirty="0" smtClean="0">
                <a:solidFill>
                  <a:schemeClr val="bg1"/>
                </a:solidFill>
              </a:rPr>
              <a:t>170</a:t>
            </a:r>
          </a:p>
          <a:p>
            <a:pPr>
              <a:lnSpc>
                <a:spcPct val="20000"/>
              </a:lnSpc>
              <a:spcBef>
                <a:spcPts val="2000"/>
              </a:spcBef>
              <a:spcAft>
                <a:spcPts val="1000"/>
              </a:spcAft>
            </a:pPr>
            <a:r>
              <a:rPr lang="en-US" sz="2000" dirty="0" smtClean="0">
                <a:solidFill>
                  <a:srgbClr val="A2C1FE"/>
                </a:solidFill>
              </a:rPr>
              <a:t>Compounds</a:t>
            </a:r>
            <a:endParaRPr lang="en-US" sz="2000" dirty="0">
              <a:solidFill>
                <a:schemeClr val="bg1"/>
              </a:solidFill>
            </a:endParaRPr>
          </a:p>
          <a:p>
            <a:pPr>
              <a:lnSpc>
                <a:spcPct val="20000"/>
              </a:lnSpc>
              <a:spcBef>
                <a:spcPts val="2000"/>
              </a:spcBef>
            </a:pPr>
            <a:endParaRPr lang="en-US" sz="2000" dirty="0" smtClean="0">
              <a:solidFill>
                <a:schemeClr val="bg1"/>
              </a:solidFill>
            </a:endParaRPr>
          </a:p>
          <a:p>
            <a:pPr>
              <a:lnSpc>
                <a:spcPct val="20000"/>
              </a:lnSpc>
              <a:spcBef>
                <a:spcPts val="2000"/>
              </a:spcBef>
            </a:pPr>
            <a:r>
              <a:rPr lang="en-US" sz="5400" dirty="0">
                <a:solidFill>
                  <a:schemeClr val="bg1"/>
                </a:solidFill>
              </a:rPr>
              <a:t>&gt;</a:t>
            </a:r>
            <a:r>
              <a:rPr lang="en-US" sz="5400" dirty="0" smtClean="0">
                <a:solidFill>
                  <a:schemeClr val="bg1"/>
                </a:solidFill>
              </a:rPr>
              <a:t>2000</a:t>
            </a:r>
            <a:endParaRPr lang="en-US" sz="5400" dirty="0">
              <a:solidFill>
                <a:schemeClr val="bg1"/>
              </a:solidFill>
            </a:endParaRPr>
          </a:p>
          <a:p>
            <a:pPr>
              <a:lnSpc>
                <a:spcPct val="20000"/>
              </a:lnSpc>
              <a:spcBef>
                <a:spcPts val="2000"/>
              </a:spcBef>
              <a:spcAft>
                <a:spcPts val="1000"/>
              </a:spcAft>
            </a:pPr>
            <a:r>
              <a:rPr lang="en-US" sz="2000" dirty="0">
                <a:solidFill>
                  <a:srgbClr val="A2C1FE"/>
                </a:solidFill>
              </a:rPr>
              <a:t>Cellular assays</a:t>
            </a:r>
          </a:p>
          <a:p>
            <a:pPr algn="ctr">
              <a:lnSpc>
                <a:spcPct val="20000"/>
              </a:lnSpc>
              <a:spcBef>
                <a:spcPts val="2000"/>
              </a:spcBef>
            </a:pPr>
            <a:endParaRPr lang="en-US" sz="2000" dirty="0">
              <a:solidFill>
                <a:srgbClr val="A2C1FE"/>
              </a:solidFill>
            </a:endParaRPr>
          </a:p>
          <a:p>
            <a:pPr>
              <a:lnSpc>
                <a:spcPct val="20000"/>
              </a:lnSpc>
              <a:spcBef>
                <a:spcPts val="2000"/>
              </a:spcBef>
            </a:pPr>
            <a:r>
              <a:rPr lang="en-US" sz="5300" dirty="0" smtClean="0">
                <a:solidFill>
                  <a:schemeClr val="bg1"/>
                </a:solidFill>
              </a:rPr>
              <a:t>&gt;12000</a:t>
            </a:r>
          </a:p>
          <a:p>
            <a:pPr>
              <a:lnSpc>
                <a:spcPct val="20000"/>
              </a:lnSpc>
              <a:spcBef>
                <a:spcPts val="2000"/>
              </a:spcBef>
              <a:spcAft>
                <a:spcPts val="1000"/>
              </a:spcAft>
            </a:pPr>
            <a:r>
              <a:rPr lang="en-US" dirty="0" smtClean="0">
                <a:solidFill>
                  <a:srgbClr val="A2C1FE"/>
                </a:solidFill>
              </a:rPr>
              <a:t>Pathology records</a:t>
            </a:r>
          </a:p>
          <a:p>
            <a:pPr>
              <a:lnSpc>
                <a:spcPct val="20000"/>
              </a:lnSpc>
              <a:spcBef>
                <a:spcPts val="2000"/>
              </a:spcBef>
            </a:pPr>
            <a:endParaRPr lang="en-US" sz="2000" dirty="0">
              <a:solidFill>
                <a:srgbClr val="A2C1FE"/>
              </a:solidFill>
            </a:endParaRPr>
          </a:p>
          <a:p>
            <a:pPr>
              <a:lnSpc>
                <a:spcPct val="20000"/>
              </a:lnSpc>
              <a:spcBef>
                <a:spcPts val="2000"/>
              </a:spcBef>
            </a:pPr>
            <a:r>
              <a:rPr lang="en-US" sz="5300" dirty="0" smtClean="0">
                <a:solidFill>
                  <a:schemeClr val="bg1"/>
                </a:solidFill>
              </a:rPr>
              <a:t>&gt;24000</a:t>
            </a:r>
            <a:endParaRPr lang="en-US" sz="5300" dirty="0">
              <a:solidFill>
                <a:schemeClr val="bg1"/>
              </a:solidFill>
            </a:endParaRPr>
          </a:p>
          <a:p>
            <a:pPr>
              <a:lnSpc>
                <a:spcPct val="20000"/>
              </a:lnSpc>
              <a:spcBef>
                <a:spcPts val="2000"/>
              </a:spcBef>
              <a:spcAft>
                <a:spcPts val="1000"/>
              </a:spcAft>
            </a:pPr>
            <a:r>
              <a:rPr lang="en-US" dirty="0" smtClean="0">
                <a:solidFill>
                  <a:srgbClr val="A2C1FE"/>
                </a:solidFill>
              </a:rPr>
              <a:t>Expression profiles</a:t>
            </a:r>
          </a:p>
        </p:txBody>
      </p:sp>
      <p:sp>
        <p:nvSpPr>
          <p:cNvPr id="4" name="Slide Number Placeholder 3"/>
          <p:cNvSpPr>
            <a:spLocks noGrp="1"/>
          </p:cNvSpPr>
          <p:nvPr>
            <p:ph type="sldNum" sz="quarter" idx="11"/>
          </p:nvPr>
        </p:nvSpPr>
        <p:spPr/>
        <p:txBody>
          <a:bodyPr/>
          <a:lstStyle/>
          <a:p>
            <a:pPr>
              <a:defRPr/>
            </a:pPr>
            <a:fld id="{0BC32AB4-61FB-4062-9E20-33DD6EC6477C}" type="slidenum">
              <a:rPr lang="en-US" smtClean="0"/>
              <a:pPr>
                <a:defRPr/>
              </a:pPr>
              <a:t>11</a:t>
            </a:fld>
            <a:endParaRPr lang="en-US"/>
          </a:p>
        </p:txBody>
      </p:sp>
    </p:spTree>
    <p:extLst>
      <p:ext uri="{BB962C8B-B14F-4D97-AF65-F5344CB8AC3E}">
        <p14:creationId xmlns:p14="http://schemas.microsoft.com/office/powerpoint/2010/main" val="295361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sz="2400" dirty="0" smtClean="0"/>
              <a:t>TG-GATEs: </a:t>
            </a:r>
            <a:r>
              <a:rPr lang="en-US" sz="2400" u="sng" dirty="0" smtClean="0"/>
              <a:t>T</a:t>
            </a:r>
            <a:r>
              <a:rPr lang="en-US" sz="2400" dirty="0" smtClean="0"/>
              <a:t>oxico</a:t>
            </a:r>
            <a:r>
              <a:rPr lang="en-US" sz="2400" u="sng" dirty="0" smtClean="0"/>
              <a:t>g</a:t>
            </a:r>
            <a:r>
              <a:rPr lang="en-US" sz="2400" dirty="0" smtClean="0"/>
              <a:t>enomics Project-</a:t>
            </a:r>
            <a:r>
              <a:rPr lang="en-US" sz="2400" u="sng" dirty="0" smtClean="0"/>
              <a:t>G</a:t>
            </a:r>
            <a:r>
              <a:rPr lang="en-US" sz="2400" dirty="0" smtClean="0"/>
              <a:t>enomics </a:t>
            </a:r>
            <a:r>
              <a:rPr lang="en-US" sz="2400" u="sng" dirty="0" smtClean="0"/>
              <a:t>A</a:t>
            </a:r>
            <a:r>
              <a:rPr lang="en-US" sz="2400" dirty="0" smtClean="0"/>
              <a:t>ssisted </a:t>
            </a:r>
            <a:r>
              <a:rPr lang="en-US" sz="2400" u="sng" dirty="0" smtClean="0"/>
              <a:t>T</a:t>
            </a:r>
            <a:r>
              <a:rPr lang="en-US" sz="2400" dirty="0" smtClean="0"/>
              <a:t>oxicity </a:t>
            </a:r>
            <a:r>
              <a:rPr lang="en-US" sz="2400" u="sng" dirty="0" smtClean="0"/>
              <a:t>E</a:t>
            </a:r>
            <a:r>
              <a:rPr lang="en-US" sz="2400" dirty="0" smtClean="0"/>
              <a:t>valuation </a:t>
            </a:r>
            <a:r>
              <a:rPr lang="en-US" sz="2400" u="sng" dirty="0" smtClean="0"/>
              <a:t>s</a:t>
            </a:r>
            <a:r>
              <a:rPr lang="en-US" sz="2400" dirty="0" smtClean="0"/>
              <a:t>ystem</a:t>
            </a:r>
            <a:endParaRPr lang="en-US" sz="2400" dirty="0"/>
          </a:p>
        </p:txBody>
      </p:sp>
      <p:sp>
        <p:nvSpPr>
          <p:cNvPr id="4" name="Rectangle 3"/>
          <p:cNvSpPr/>
          <p:nvPr/>
        </p:nvSpPr>
        <p:spPr>
          <a:xfrm>
            <a:off x="467543" y="1754326"/>
            <a:ext cx="8292282" cy="2139047"/>
          </a:xfrm>
          <a:prstGeom prst="rect">
            <a:avLst/>
          </a:prstGeom>
        </p:spPr>
        <p:txBody>
          <a:bodyPr wrap="square">
            <a:spAutoFit/>
          </a:bodyPr>
          <a:lstStyle/>
          <a:p>
            <a:pPr marL="285750" indent="-285750">
              <a:spcBef>
                <a:spcPts val="600"/>
              </a:spcBef>
              <a:buFont typeface="Arial" pitchFamily="34" charset="0"/>
              <a:buChar char="•"/>
            </a:pPr>
            <a:r>
              <a:rPr lang="en-US" b="1" dirty="0" smtClean="0">
                <a:solidFill>
                  <a:srgbClr val="FF0000"/>
                </a:solidFill>
              </a:rPr>
              <a:t>Total raw data size &gt;2 TB</a:t>
            </a:r>
          </a:p>
          <a:p>
            <a:pPr marL="285750" indent="-285750">
              <a:spcBef>
                <a:spcPts val="600"/>
              </a:spcBef>
              <a:buFont typeface="Arial" pitchFamily="34" charset="0"/>
              <a:buChar char="•"/>
            </a:pPr>
            <a:r>
              <a:rPr lang="en-US" b="1" dirty="0" smtClean="0"/>
              <a:t>Data pre-processing: </a:t>
            </a:r>
            <a:r>
              <a:rPr lang="en-US" b="1" dirty="0" smtClean="0">
                <a:solidFill>
                  <a:schemeClr val="accent5">
                    <a:lumMod val="75000"/>
                  </a:schemeClr>
                </a:solidFill>
              </a:rPr>
              <a:t>8h</a:t>
            </a:r>
          </a:p>
          <a:p>
            <a:pPr marL="285750" indent="-285750">
              <a:spcBef>
                <a:spcPts val="600"/>
              </a:spcBef>
              <a:buFont typeface="Arial" pitchFamily="34" charset="0"/>
              <a:buChar char="•"/>
            </a:pPr>
            <a:r>
              <a:rPr lang="en-US" b="1" dirty="0" smtClean="0"/>
              <a:t>QC (technical QC and BioQC): </a:t>
            </a:r>
            <a:r>
              <a:rPr lang="en-US" b="1" dirty="0" smtClean="0">
                <a:solidFill>
                  <a:schemeClr val="accent5">
                    <a:lumMod val="75000"/>
                  </a:schemeClr>
                </a:solidFill>
              </a:rPr>
              <a:t>4h</a:t>
            </a:r>
          </a:p>
          <a:p>
            <a:pPr marL="285750" indent="-285750">
              <a:spcBef>
                <a:spcPts val="600"/>
              </a:spcBef>
              <a:buFont typeface="Arial" pitchFamily="34" charset="0"/>
              <a:buChar char="•"/>
            </a:pPr>
            <a:r>
              <a:rPr lang="en-US" b="1" dirty="0" smtClean="0"/>
              <a:t>Differential gene expression analysis (</a:t>
            </a:r>
            <a:r>
              <a:rPr lang="en-US" b="1" i="1" dirty="0" err="1" smtClean="0"/>
              <a:t>vsn</a:t>
            </a:r>
            <a:r>
              <a:rPr lang="en-US" b="1" dirty="0" err="1" smtClean="0"/>
              <a:t>+</a:t>
            </a:r>
            <a:r>
              <a:rPr lang="en-US" b="1" i="1" dirty="0" err="1" smtClean="0"/>
              <a:t>limma</a:t>
            </a:r>
            <a:r>
              <a:rPr lang="en-US" b="1" dirty="0" smtClean="0"/>
              <a:t>): </a:t>
            </a:r>
            <a:r>
              <a:rPr lang="en-US" b="1" dirty="0" smtClean="0">
                <a:solidFill>
                  <a:schemeClr val="accent5">
                    <a:lumMod val="75000"/>
                  </a:schemeClr>
                </a:solidFill>
              </a:rPr>
              <a:t>4h</a:t>
            </a:r>
          </a:p>
          <a:p>
            <a:pPr marL="285750" indent="-285750">
              <a:spcBef>
                <a:spcPts val="600"/>
              </a:spcBef>
              <a:buFont typeface="Arial" pitchFamily="34" charset="0"/>
              <a:buChar char="•"/>
            </a:pPr>
            <a:r>
              <a:rPr lang="en-US" b="1" dirty="0" smtClean="0"/>
              <a:t>Pathway analysis (</a:t>
            </a:r>
            <a:r>
              <a:rPr lang="en-US" b="1" i="1" dirty="0" smtClean="0"/>
              <a:t>limma</a:t>
            </a:r>
            <a:r>
              <a:rPr lang="en-US" b="1" dirty="0" smtClean="0"/>
              <a:t>): </a:t>
            </a:r>
            <a:r>
              <a:rPr lang="en-US" b="1" dirty="0" smtClean="0">
                <a:solidFill>
                  <a:schemeClr val="accent5">
                    <a:lumMod val="75000"/>
                  </a:schemeClr>
                </a:solidFill>
              </a:rPr>
              <a:t>4h</a:t>
            </a:r>
          </a:p>
          <a:p>
            <a:pPr marL="285750" indent="-285750">
              <a:spcBef>
                <a:spcPts val="600"/>
              </a:spcBef>
              <a:buFont typeface="Arial" pitchFamily="34" charset="0"/>
              <a:buChar char="•"/>
            </a:pPr>
            <a:r>
              <a:rPr lang="en-US" b="1" dirty="0" smtClean="0"/>
              <a:t>Signature identification &amp; biological interpretation: </a:t>
            </a:r>
            <a:r>
              <a:rPr lang="en-US" b="1" dirty="0" smtClean="0">
                <a:solidFill>
                  <a:srgbClr val="FF0000"/>
                </a:solidFill>
              </a:rPr>
              <a:t>~4 weeks</a:t>
            </a:r>
            <a:endParaRPr lang="en-US" b="1" dirty="0">
              <a:solidFill>
                <a:srgbClr val="FF0000"/>
              </a:solidFill>
            </a:endParaRPr>
          </a:p>
        </p:txBody>
      </p:sp>
      <p:grpSp>
        <p:nvGrpSpPr>
          <p:cNvPr id="11" name="Group 10"/>
          <p:cNvGrpSpPr/>
          <p:nvPr/>
        </p:nvGrpSpPr>
        <p:grpSpPr>
          <a:xfrm>
            <a:off x="4541157" y="4005064"/>
            <a:ext cx="4131259" cy="2652789"/>
            <a:chOff x="2365758" y="3938285"/>
            <a:chExt cx="4131259" cy="2652789"/>
          </a:xfrm>
        </p:grpSpPr>
        <p:pic>
          <p:nvPicPr>
            <p:cNvPr id="9" name="Picture 2" descr="X:\presentations\2013\ScienceForum-toxicogenomics\netwo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3938285"/>
              <a:ext cx="3031145" cy="22231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65758" y="6314075"/>
              <a:ext cx="4131259" cy="276999"/>
            </a:xfrm>
            <a:prstGeom prst="rect">
              <a:avLst/>
            </a:prstGeom>
            <a:noFill/>
          </p:spPr>
          <p:txBody>
            <a:bodyPr wrap="none" rtlCol="0">
              <a:spAutoFit/>
            </a:bodyPr>
            <a:lstStyle/>
            <a:p>
              <a:r>
                <a:rPr lang="en-US" sz="1200" dirty="0" smtClean="0"/>
                <a:t>Zhang, Berntenis, Roth &amp; Ebeling, J Pharmacogenomics 2014</a:t>
              </a:r>
              <a:endParaRPr lang="en-US" sz="1200" dirty="0"/>
            </a:p>
          </p:txBody>
        </p:sp>
      </p:grpSp>
      <p:sp>
        <p:nvSpPr>
          <p:cNvPr id="12" name="TextBox 11"/>
          <p:cNvSpPr txBox="1"/>
          <p:nvPr/>
        </p:nvSpPr>
        <p:spPr>
          <a:xfrm>
            <a:off x="503040" y="4581128"/>
            <a:ext cx="3816424" cy="1328023"/>
          </a:xfrm>
          <a:prstGeom prst="round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u="sng" dirty="0" smtClean="0"/>
              <a:t>Conclusion</a:t>
            </a:r>
            <a:r>
              <a:rPr lang="en-US" b="1" dirty="0" smtClean="0"/>
              <a:t>: pipelining with </a:t>
            </a:r>
            <a:r>
              <a:rPr lang="en-US" b="1" i="1" dirty="0" err="1" smtClean="0"/>
              <a:t>ribios</a:t>
            </a:r>
            <a:r>
              <a:rPr lang="en-US" b="1" dirty="0" smtClean="0"/>
              <a:t> and available R/</a:t>
            </a:r>
            <a:r>
              <a:rPr lang="en-US" b="1" dirty="0" err="1" smtClean="0"/>
              <a:t>BioC</a:t>
            </a:r>
            <a:r>
              <a:rPr lang="en-US" b="1" dirty="0" smtClean="0"/>
              <a:t> packages allows us investing time where it is mostly needed!</a:t>
            </a:r>
            <a:endParaRPr lang="en-US" b="1" dirty="0"/>
          </a:p>
        </p:txBody>
      </p:sp>
      <p:sp>
        <p:nvSpPr>
          <p:cNvPr id="3" name="Slide Number Placeholder 2"/>
          <p:cNvSpPr>
            <a:spLocks noGrp="1"/>
          </p:cNvSpPr>
          <p:nvPr>
            <p:ph type="sldNum" sz="quarter" idx="11"/>
          </p:nvPr>
        </p:nvSpPr>
        <p:spPr/>
        <p:txBody>
          <a:bodyPr/>
          <a:lstStyle/>
          <a:p>
            <a:pPr>
              <a:defRPr/>
            </a:pPr>
            <a:fld id="{0BC32AB4-61FB-4062-9E20-33DD6EC6477C}" type="slidenum">
              <a:rPr lang="en-US" smtClean="0"/>
              <a:pPr>
                <a:defRPr/>
              </a:pPr>
              <a:t>12</a:t>
            </a:fld>
            <a:endParaRPr lang="en-US"/>
          </a:p>
        </p:txBody>
      </p:sp>
    </p:spTree>
    <p:extLst>
      <p:ext uri="{BB962C8B-B14F-4D97-AF65-F5344CB8AC3E}">
        <p14:creationId xmlns:p14="http://schemas.microsoft.com/office/powerpoint/2010/main" val="193189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Lessons learned</a:t>
            </a:r>
            <a:endParaRPr lang="en-US" dirty="0"/>
          </a:p>
        </p:txBody>
      </p:sp>
      <p:sp>
        <p:nvSpPr>
          <p:cNvPr id="3" name="Content Placeholder 2"/>
          <p:cNvSpPr>
            <a:spLocks noGrp="1"/>
          </p:cNvSpPr>
          <p:nvPr>
            <p:ph idx="1"/>
          </p:nvPr>
        </p:nvSpPr>
        <p:spPr>
          <a:xfrm>
            <a:off x="397120" y="1556792"/>
            <a:ext cx="8354157" cy="4721771"/>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marL="342900" indent="-342900">
              <a:buFont typeface="+mj-lt"/>
              <a:buAutoNum type="arabicPeriod"/>
            </a:pPr>
            <a:r>
              <a:rPr lang="en-US" dirty="0" smtClean="0"/>
              <a:t>Balance ‘</a:t>
            </a:r>
            <a:r>
              <a:rPr lang="en-US" i="1" dirty="0" smtClean="0"/>
              <a:t>not reinvent the wheel</a:t>
            </a:r>
            <a:r>
              <a:rPr lang="en-US" dirty="0" smtClean="0"/>
              <a:t>’ and ‘</a:t>
            </a:r>
            <a:r>
              <a:rPr lang="en-US" i="1" dirty="0" smtClean="0"/>
              <a:t>as little dependency as necessary</a:t>
            </a:r>
            <a:r>
              <a:rPr lang="en-US" dirty="0" smtClean="0"/>
              <a:t>’;</a:t>
            </a:r>
          </a:p>
          <a:p>
            <a:pPr marL="342900" indent="-342900">
              <a:buFont typeface="+mj-lt"/>
              <a:buAutoNum type="arabicPeriod"/>
            </a:pPr>
            <a:r>
              <a:rPr lang="en-US" dirty="0" smtClean="0"/>
              <a:t>For reproducibility and long-term efficiency: wrap and test external code </a:t>
            </a:r>
            <a:r>
              <a:rPr lang="en-US" i="1" dirty="0" smtClean="0"/>
              <a:t>thoroughly; </a:t>
            </a:r>
            <a:r>
              <a:rPr lang="en-US" dirty="0" smtClean="0"/>
              <a:t>wrap test internal code </a:t>
            </a:r>
            <a:r>
              <a:rPr lang="en-US" i="1" dirty="0" smtClean="0"/>
              <a:t>ruthlessly;</a:t>
            </a:r>
          </a:p>
          <a:p>
            <a:pPr marL="342900" indent="-342900">
              <a:buFont typeface="+mj-lt"/>
              <a:buAutoNum type="arabicPeriod"/>
            </a:pPr>
            <a:r>
              <a:rPr lang="en-US" dirty="0" smtClean="0"/>
              <a:t>It is feasible to accelerate the ‘prototyping – developing - prototyping’ cycle for efficient large-scale data mining and analysis by (a) combining R and C/C++ and (b) leveraging existing tools, and thereby </a:t>
            </a:r>
            <a:r>
              <a:rPr lang="en-US" dirty="0" err="1" smtClean="0"/>
              <a:t>optimising</a:t>
            </a:r>
            <a:r>
              <a:rPr lang="en-US" dirty="0" smtClean="0"/>
              <a:t> those that are critical and filling the gaps.</a:t>
            </a:r>
          </a:p>
          <a:p>
            <a:pPr marL="342900" indent="-342900">
              <a:buFont typeface="+mj-lt"/>
              <a:buAutoNum type="arabicPeriod"/>
            </a:pPr>
            <a:r>
              <a:rPr lang="en-US" b="1" dirty="0" smtClean="0"/>
              <a:t>Computational biology in drug discovery can benefit more from the </a:t>
            </a:r>
            <a:r>
              <a:rPr lang="en-US" b="1" dirty="0" err="1" smtClean="0"/>
              <a:t>BioC</a:t>
            </a:r>
            <a:r>
              <a:rPr lang="en-US" b="1" dirty="0" smtClean="0"/>
              <a:t> </a:t>
            </a:r>
            <a:r>
              <a:rPr lang="en-US" b="1" dirty="0" smtClean="0"/>
              <a:t>community.</a:t>
            </a:r>
            <a:endParaRPr lang="en-US" b="1" dirty="0"/>
          </a:p>
        </p:txBody>
      </p:sp>
      <p:sp>
        <p:nvSpPr>
          <p:cNvPr id="4" name="Slide Number Placeholder 3"/>
          <p:cNvSpPr>
            <a:spLocks noGrp="1"/>
          </p:cNvSpPr>
          <p:nvPr>
            <p:ph type="sldNum" sz="quarter" idx="11"/>
          </p:nvPr>
        </p:nvSpPr>
        <p:spPr/>
        <p:txBody>
          <a:bodyPr/>
          <a:lstStyle/>
          <a:p>
            <a:pPr>
              <a:defRPr/>
            </a:pPr>
            <a:fld id="{0BC32AB4-61FB-4062-9E20-33DD6EC6477C}" type="slidenum">
              <a:rPr lang="en-US" smtClean="0"/>
              <a:pPr>
                <a:defRPr/>
              </a:pPr>
              <a:t>13</a:t>
            </a:fld>
            <a:endParaRPr lang="en-US"/>
          </a:p>
        </p:txBody>
      </p:sp>
    </p:spTree>
    <p:extLst>
      <p:ext uri="{BB962C8B-B14F-4D97-AF65-F5344CB8AC3E}">
        <p14:creationId xmlns:p14="http://schemas.microsoft.com/office/powerpoint/2010/main" val="41198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Acknowledgment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48" y="404664"/>
            <a:ext cx="2119703" cy="17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369" y="780132"/>
            <a:ext cx="1721030" cy="17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5540" y="2372954"/>
            <a:ext cx="2119703" cy="188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253" y="2755891"/>
            <a:ext cx="1721030" cy="170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5969" y="4437112"/>
            <a:ext cx="2123682" cy="178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611560" y="2867248"/>
            <a:ext cx="3016926" cy="1978025"/>
            <a:chOff x="395288" y="4879975"/>
            <a:chExt cx="2879424" cy="1978025"/>
          </a:xfrm>
        </p:grpSpPr>
        <p:cxnSp>
          <p:nvCxnSpPr>
            <p:cNvPr id="12" name="Straight Connector 11"/>
            <p:cNvCxnSpPr/>
            <p:nvPr/>
          </p:nvCxnSpPr>
          <p:spPr bwMode="auto">
            <a:xfrm flipV="1">
              <a:off x="395288" y="5445224"/>
              <a:ext cx="1440408" cy="568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16" name="Straight Connector 15"/>
            <p:cNvCxnSpPr/>
            <p:nvPr/>
          </p:nvCxnSpPr>
          <p:spPr bwMode="auto">
            <a:xfrm flipV="1">
              <a:off x="400968" y="6233815"/>
              <a:ext cx="1440408" cy="568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17" name="Straight Connector 16"/>
            <p:cNvCxnSpPr/>
            <p:nvPr/>
          </p:nvCxnSpPr>
          <p:spPr bwMode="auto">
            <a:xfrm>
              <a:off x="1835696" y="4879975"/>
              <a:ext cx="5680" cy="1978025"/>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19" name="Straight Connector 18"/>
            <p:cNvCxnSpPr/>
            <p:nvPr/>
          </p:nvCxnSpPr>
          <p:spPr bwMode="auto">
            <a:xfrm flipV="1">
              <a:off x="1834304" y="5446538"/>
              <a:ext cx="1440408" cy="568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grpSp>
      <p:sp>
        <p:nvSpPr>
          <p:cNvPr id="13" name="TextBox 12"/>
          <p:cNvSpPr txBox="1"/>
          <p:nvPr/>
        </p:nvSpPr>
        <p:spPr>
          <a:xfrm>
            <a:off x="330022" y="2910750"/>
            <a:ext cx="1721946" cy="338554"/>
          </a:xfrm>
          <a:prstGeom prst="rect">
            <a:avLst/>
          </a:prstGeom>
          <a:noFill/>
        </p:spPr>
        <p:txBody>
          <a:bodyPr wrap="none" rtlCol="0">
            <a:spAutoFit/>
          </a:bodyPr>
          <a:lstStyle/>
          <a:p>
            <a:r>
              <a:rPr lang="en-US" sz="1600" b="1" dirty="0" smtClean="0">
                <a:solidFill>
                  <a:schemeClr val="accent6">
                    <a:lumMod val="50000"/>
                  </a:schemeClr>
                </a:solidFill>
              </a:rPr>
              <a:t>Clemens </a:t>
            </a:r>
            <a:r>
              <a:rPr lang="en-US" sz="1600" b="1" dirty="0" err="1" smtClean="0">
                <a:solidFill>
                  <a:schemeClr val="accent6">
                    <a:lumMod val="50000"/>
                  </a:schemeClr>
                </a:solidFill>
              </a:rPr>
              <a:t>Broger</a:t>
            </a:r>
            <a:endParaRPr lang="en-US" sz="1600" b="1" dirty="0">
              <a:solidFill>
                <a:schemeClr val="accent6">
                  <a:lumMod val="50000"/>
                </a:schemeClr>
              </a:solidFill>
            </a:endParaRPr>
          </a:p>
        </p:txBody>
      </p:sp>
      <p:sp>
        <p:nvSpPr>
          <p:cNvPr id="23" name="TextBox 22"/>
          <p:cNvSpPr txBox="1"/>
          <p:nvPr/>
        </p:nvSpPr>
        <p:spPr>
          <a:xfrm>
            <a:off x="587304" y="3677730"/>
            <a:ext cx="1207382" cy="338554"/>
          </a:xfrm>
          <a:prstGeom prst="rect">
            <a:avLst/>
          </a:prstGeom>
          <a:noFill/>
        </p:spPr>
        <p:txBody>
          <a:bodyPr wrap="none" rtlCol="0">
            <a:spAutoFit/>
          </a:bodyPr>
          <a:lstStyle/>
          <a:p>
            <a:r>
              <a:rPr lang="en-US" sz="1600" b="1" dirty="0" smtClean="0">
                <a:solidFill>
                  <a:schemeClr val="accent4"/>
                </a:solidFill>
              </a:rPr>
              <a:t>Laura Badi</a:t>
            </a:r>
            <a:endParaRPr lang="en-US" sz="1600" b="1" dirty="0">
              <a:solidFill>
                <a:schemeClr val="accent4"/>
              </a:solidFill>
            </a:endParaRPr>
          </a:p>
        </p:txBody>
      </p:sp>
      <p:sp>
        <p:nvSpPr>
          <p:cNvPr id="24" name="TextBox 23"/>
          <p:cNvSpPr txBox="1"/>
          <p:nvPr/>
        </p:nvSpPr>
        <p:spPr>
          <a:xfrm>
            <a:off x="262696" y="4441646"/>
            <a:ext cx="1856598" cy="338554"/>
          </a:xfrm>
          <a:prstGeom prst="rect">
            <a:avLst/>
          </a:prstGeom>
          <a:noFill/>
        </p:spPr>
        <p:txBody>
          <a:bodyPr wrap="none" rtlCol="0">
            <a:spAutoFit/>
          </a:bodyPr>
          <a:lstStyle/>
          <a:p>
            <a:r>
              <a:rPr lang="en-US" sz="1600" b="1" dirty="0" smtClean="0">
                <a:solidFill>
                  <a:schemeClr val="accent5"/>
                </a:solidFill>
              </a:rPr>
              <a:t>Roland Schmucki</a:t>
            </a:r>
            <a:endParaRPr lang="en-US" sz="1600" b="1" dirty="0">
              <a:solidFill>
                <a:schemeClr val="accent5"/>
              </a:solidFill>
            </a:endParaRPr>
          </a:p>
        </p:txBody>
      </p:sp>
      <p:sp>
        <p:nvSpPr>
          <p:cNvPr id="25" name="TextBox 24"/>
          <p:cNvSpPr txBox="1"/>
          <p:nvPr/>
        </p:nvSpPr>
        <p:spPr>
          <a:xfrm>
            <a:off x="2260777" y="2910750"/>
            <a:ext cx="1241045" cy="338554"/>
          </a:xfrm>
          <a:prstGeom prst="rect">
            <a:avLst/>
          </a:prstGeom>
          <a:noFill/>
        </p:spPr>
        <p:txBody>
          <a:bodyPr wrap="none" rtlCol="0">
            <a:spAutoFit/>
          </a:bodyPr>
          <a:lstStyle/>
          <a:p>
            <a:r>
              <a:rPr lang="en-US" sz="1600" b="1" dirty="0" err="1" smtClean="0">
                <a:solidFill>
                  <a:schemeClr val="bg2"/>
                </a:solidFill>
              </a:rPr>
              <a:t>Detlef</a:t>
            </a:r>
            <a:r>
              <a:rPr lang="en-US" sz="1600" b="1" dirty="0" smtClean="0">
                <a:solidFill>
                  <a:schemeClr val="bg2"/>
                </a:solidFill>
              </a:rPr>
              <a:t> Wolf</a:t>
            </a:r>
            <a:endParaRPr lang="en-US" sz="1600" b="1" dirty="0">
              <a:solidFill>
                <a:schemeClr val="bg2"/>
              </a:solidFill>
            </a:endParaRPr>
          </a:p>
        </p:txBody>
      </p:sp>
      <p:sp>
        <p:nvSpPr>
          <p:cNvPr id="26" name="TextBox 25"/>
          <p:cNvSpPr txBox="1"/>
          <p:nvPr/>
        </p:nvSpPr>
        <p:spPr>
          <a:xfrm>
            <a:off x="2134528" y="3677730"/>
            <a:ext cx="1576072" cy="338554"/>
          </a:xfrm>
          <a:prstGeom prst="rect">
            <a:avLst/>
          </a:prstGeom>
          <a:noFill/>
        </p:spPr>
        <p:txBody>
          <a:bodyPr wrap="none" rtlCol="0">
            <a:spAutoFit/>
          </a:bodyPr>
          <a:lstStyle/>
          <a:p>
            <a:r>
              <a:rPr lang="en-US" sz="1600" b="1" dirty="0" smtClean="0">
                <a:solidFill>
                  <a:srgbClr val="C00000"/>
                </a:solidFill>
              </a:rPr>
              <a:t>Martin Ebeling</a:t>
            </a:r>
            <a:endParaRPr lang="en-US" sz="1600" b="1" dirty="0">
              <a:solidFill>
                <a:srgbClr val="C00000"/>
              </a:solidFill>
            </a:endParaRPr>
          </a:p>
        </p:txBody>
      </p:sp>
      <p:grpSp>
        <p:nvGrpSpPr>
          <p:cNvPr id="4" name="Group 3"/>
          <p:cNvGrpSpPr/>
          <p:nvPr/>
        </p:nvGrpSpPr>
        <p:grpSpPr>
          <a:xfrm>
            <a:off x="330022" y="5999353"/>
            <a:ext cx="4572000" cy="369332"/>
            <a:chOff x="179512" y="5814687"/>
            <a:chExt cx="4572000" cy="369332"/>
          </a:xfrm>
        </p:grpSpPr>
        <p:sp>
          <p:nvSpPr>
            <p:cNvPr id="3" name="Rectangle 2"/>
            <p:cNvSpPr/>
            <p:nvPr/>
          </p:nvSpPr>
          <p:spPr>
            <a:xfrm>
              <a:off x="179512" y="5814687"/>
              <a:ext cx="4572000" cy="369332"/>
            </a:xfrm>
            <a:prstGeom prst="rect">
              <a:avLst/>
            </a:prstGeom>
          </p:spPr>
          <p:txBody>
            <a:bodyPr>
              <a:spAutoFit/>
            </a:bodyPr>
            <a:lstStyle/>
            <a:p>
              <a:r>
                <a:rPr lang="en-US" i="1" dirty="0" smtClean="0"/>
                <a:t>… and many users of </a:t>
              </a:r>
              <a:endParaRPr lang="en-US" i="1" dirty="0"/>
            </a:p>
          </p:txBody>
        </p:sp>
        <p:pic>
          <p:nvPicPr>
            <p:cNvPr id="20" name="Picture 19" descr="C:\Users\zhangj83\Pictures\ribio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6192" y="5895955"/>
              <a:ext cx="1030329" cy="206796"/>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186625" y="4441646"/>
            <a:ext cx="1471878" cy="338554"/>
          </a:xfrm>
          <a:prstGeom prst="rect">
            <a:avLst/>
          </a:prstGeom>
          <a:noFill/>
        </p:spPr>
        <p:txBody>
          <a:bodyPr wrap="none" rtlCol="0">
            <a:spAutoFit/>
          </a:bodyPr>
          <a:lstStyle/>
          <a:p>
            <a:r>
              <a:rPr lang="en-US" sz="1600" b="1" dirty="0" err="1" smtClean="0">
                <a:solidFill>
                  <a:schemeClr val="accent3">
                    <a:lumMod val="75000"/>
                  </a:schemeClr>
                </a:solidFill>
              </a:rPr>
              <a:t>Gregor</a:t>
            </a:r>
            <a:r>
              <a:rPr lang="en-US" sz="1600" b="1" dirty="0" smtClean="0">
                <a:solidFill>
                  <a:schemeClr val="accent3">
                    <a:lumMod val="75000"/>
                  </a:schemeClr>
                </a:solidFill>
              </a:rPr>
              <a:t> Sturm</a:t>
            </a:r>
            <a:endParaRPr lang="en-US" sz="1600" b="1" dirty="0">
              <a:solidFill>
                <a:schemeClr val="accent3">
                  <a:lumMod val="75000"/>
                </a:schemeClr>
              </a:solidFill>
            </a:endParaRPr>
          </a:p>
        </p:txBody>
      </p:sp>
      <p:cxnSp>
        <p:nvCxnSpPr>
          <p:cNvPr id="22" name="Straight Connector 21"/>
          <p:cNvCxnSpPr/>
          <p:nvPr/>
        </p:nvCxnSpPr>
        <p:spPr bwMode="auto">
          <a:xfrm flipV="1">
            <a:off x="2123727" y="4220357"/>
            <a:ext cx="1509192" cy="568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pic>
        <p:nvPicPr>
          <p:cNvPr id="27" name="Picture 26" descr="C:\Users\donischl\Desktop\TTB HR\Gregor Sturm.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5376" y="4653136"/>
            <a:ext cx="1339016" cy="2007780"/>
          </a:xfrm>
          <a:prstGeom prst="rect">
            <a:avLst/>
          </a:prstGeom>
          <a:noFill/>
          <a:ln>
            <a:noFill/>
          </a:ln>
        </p:spPr>
      </p:pic>
      <p:sp>
        <p:nvSpPr>
          <p:cNvPr id="5" name="Slide Number Placeholder 4"/>
          <p:cNvSpPr>
            <a:spLocks noGrp="1"/>
          </p:cNvSpPr>
          <p:nvPr>
            <p:ph type="sldNum" sz="quarter" idx="11"/>
          </p:nvPr>
        </p:nvSpPr>
        <p:spPr/>
        <p:txBody>
          <a:bodyPr/>
          <a:lstStyle/>
          <a:p>
            <a:pPr>
              <a:defRPr/>
            </a:pPr>
            <a:fld id="{0BC32AB4-61FB-4062-9E20-33DD6EC6477C}" type="slidenum">
              <a:rPr lang="en-US" smtClean="0"/>
              <a:pPr>
                <a:defRPr/>
              </a:pPr>
              <a:t>14</a:t>
            </a:fld>
            <a:endParaRPr lang="en-US"/>
          </a:p>
        </p:txBody>
      </p:sp>
    </p:spTree>
    <p:extLst>
      <p:ext uri="{BB962C8B-B14F-4D97-AF65-F5344CB8AC3E}">
        <p14:creationId xmlns:p14="http://schemas.microsoft.com/office/powerpoint/2010/main" val="156690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pEndCoverShape"/>
          <p:cNvSpPr txBox="1">
            <a:spLocks noChangeArrowheads="1"/>
          </p:cNvSpPr>
          <p:nvPr/>
        </p:nvSpPr>
        <p:spPr bwMode="white">
          <a:xfrm>
            <a:off x="-2174" y="6843362"/>
            <a:ext cx="42202" cy="4571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eaLnBrk="1" hangingPunct="1"/>
            <a:endParaRPr lang="en-US" dirty="0"/>
          </a:p>
        </p:txBody>
      </p:sp>
      <p:sp>
        <p:nvSpPr>
          <p:cNvPr id="3" name="Content Placeholder 2"/>
          <p:cNvSpPr>
            <a:spLocks noGrp="1"/>
          </p:cNvSpPr>
          <p:nvPr>
            <p:ph idx="1"/>
          </p:nvPr>
        </p:nvSpPr>
        <p:spPr>
          <a:xfrm>
            <a:off x="397120" y="2924175"/>
            <a:ext cx="8354157" cy="1009650"/>
          </a:xfrm>
        </p:spPr>
        <p:txBody>
          <a:bodyPr anchor="ctr"/>
          <a:lstStyle/>
          <a:p>
            <a:pPr marL="0" indent="0" algn="ctr">
              <a:buFont typeface="Arial" pitchFamily="34" charset="0"/>
              <a:buNone/>
              <a:defRPr/>
            </a:pPr>
            <a:r>
              <a:rPr lang="en-US" sz="4500" b="1" i="1" smtClean="0">
                <a:solidFill>
                  <a:srgbClr val="0082DA"/>
                </a:solidFill>
                <a:latin typeface="Minion" pitchFamily="18" charset="0"/>
              </a:rPr>
              <a:t>Doing now what patients need next</a:t>
            </a:r>
            <a:endParaRPr lang="en-US" sz="4500" b="1" dirty="0">
              <a:solidFill>
                <a:srgbClr val="0082DA"/>
              </a:solidFill>
            </a:endParaRPr>
          </a:p>
        </p:txBody>
      </p:sp>
      <p:sp>
        <p:nvSpPr>
          <p:cNvPr id="5" name="shpEndTranslation" hidden="1"/>
          <p:cNvSpPr/>
          <p:nvPr/>
        </p:nvSpPr>
        <p:spPr>
          <a:xfrm>
            <a:off x="301045" y="6093296"/>
            <a:ext cx="4220308" cy="261610"/>
          </a:xfrm>
          <a:prstGeom prst="rect">
            <a:avLst/>
          </a:prstGeom>
        </p:spPr>
        <p:txBody>
          <a:bodyPr>
            <a:spAutoFit/>
          </a:bodyPr>
          <a:lstStyle/>
          <a:p>
            <a:endParaRPr lang="en-US" sz="1100" dirty="0"/>
          </a:p>
        </p:txBody>
      </p:sp>
      <p:sp>
        <p:nvSpPr>
          <p:cNvPr id="2" name="Slide Number Placeholder 1"/>
          <p:cNvSpPr>
            <a:spLocks noGrp="1"/>
          </p:cNvSpPr>
          <p:nvPr>
            <p:ph type="sldNum" sz="quarter" idx="11"/>
          </p:nvPr>
        </p:nvSpPr>
        <p:spPr/>
        <p:txBody>
          <a:bodyPr/>
          <a:lstStyle/>
          <a:p>
            <a:pPr>
              <a:defRPr/>
            </a:pPr>
            <a:fld id="{0BC32AB4-61FB-4062-9E20-33DD6EC6477C}"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435" y="4406901"/>
            <a:ext cx="7366000" cy="1362075"/>
          </a:xfrm>
        </p:spPr>
        <p:txBody>
          <a:bodyPr/>
          <a:lstStyle/>
          <a:p>
            <a:r>
              <a:rPr lang="en-US" dirty="0" smtClean="0"/>
              <a:t>Backup slides</a:t>
            </a:r>
            <a:endParaRPr lang="en-US" dirty="0"/>
          </a:p>
        </p:txBody>
      </p:sp>
      <p:sp>
        <p:nvSpPr>
          <p:cNvPr id="5" name="Text Placeholder 4"/>
          <p:cNvSpPr>
            <a:spLocks noGrp="1"/>
          </p:cNvSpPr>
          <p:nvPr>
            <p:ph type="body" idx="1"/>
          </p:nvPr>
        </p:nvSpPr>
        <p:spPr>
          <a:xfrm>
            <a:off x="722435" y="2906713"/>
            <a:ext cx="7772400" cy="1500187"/>
          </a:xfrm>
        </p:spPr>
        <p:txBody>
          <a:bodyPr/>
          <a:lstStyle/>
          <a:p>
            <a:endParaRPr lang="en-US" dirty="0"/>
          </a:p>
        </p:txBody>
      </p:sp>
      <p:sp>
        <p:nvSpPr>
          <p:cNvPr id="2" name="Slide Number Placeholder 1"/>
          <p:cNvSpPr>
            <a:spLocks noGrp="1"/>
          </p:cNvSpPr>
          <p:nvPr>
            <p:ph type="sldNum" sz="quarter" idx="11"/>
          </p:nvPr>
        </p:nvSpPr>
        <p:spPr/>
        <p:txBody>
          <a:bodyPr/>
          <a:lstStyle/>
          <a:p>
            <a:pPr>
              <a:defRPr/>
            </a:pPr>
            <a:fld id="{404649DD-8E2B-4957-9020-F806BA43D35C}" type="slidenum">
              <a:rPr lang="en-US" smtClean="0"/>
              <a:pPr>
                <a:defRPr/>
              </a:pPr>
              <a:t>16</a:t>
            </a:fld>
            <a:endParaRPr lang="en-US"/>
          </a:p>
        </p:txBody>
      </p:sp>
    </p:spTree>
    <p:extLst>
      <p:ext uri="{BB962C8B-B14F-4D97-AF65-F5344CB8AC3E}">
        <p14:creationId xmlns:p14="http://schemas.microsoft.com/office/powerpoint/2010/main" val="4003357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Pipelining over the network with </a:t>
            </a:r>
            <a:r>
              <a:rPr lang="en-GB" i="1" dirty="0" err="1" smtClean="0"/>
              <a:t>ribiosCGI</a:t>
            </a:r>
            <a:r>
              <a:rPr lang="en-GB" dirty="0"/>
              <a:t>:</a:t>
            </a:r>
            <a:r>
              <a:rPr lang="en-GB" i="1" dirty="0"/>
              <a:t> </a:t>
            </a:r>
            <a:r>
              <a:rPr lang="en-GB" dirty="0"/>
              <a:t>the program in </a:t>
            </a:r>
            <a:r>
              <a:rPr lang="en-GB" dirty="0" smtClean="0"/>
              <a:t>13 </a:t>
            </a:r>
            <a:r>
              <a:rPr lang="en-GB" dirty="0"/>
              <a:t>lines</a:t>
            </a:r>
          </a:p>
        </p:txBody>
      </p:sp>
      <p:sp>
        <p:nvSpPr>
          <p:cNvPr id="3" name="Content Placeholder 2"/>
          <p:cNvSpPr>
            <a:spLocks noGrp="1"/>
          </p:cNvSpPr>
          <p:nvPr>
            <p:ph idx="1"/>
          </p:nvPr>
        </p:nvSpPr>
        <p:spPr/>
        <p:txBody>
          <a:bodyPr/>
          <a:lstStyle/>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2314203"/>
            <a:ext cx="6354763"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0"/>
          <p:cNvGrpSpPr/>
          <p:nvPr/>
        </p:nvGrpSpPr>
        <p:grpSpPr>
          <a:xfrm>
            <a:off x="323528" y="4293096"/>
            <a:ext cx="2081534" cy="590634"/>
            <a:chOff x="323528" y="4293096"/>
            <a:chExt cx="2081534" cy="590634"/>
          </a:xfrm>
        </p:grpSpPr>
        <p:grpSp>
          <p:nvGrpSpPr>
            <p:cNvPr id="9" name="Group 8"/>
            <p:cNvGrpSpPr/>
            <p:nvPr/>
          </p:nvGrpSpPr>
          <p:grpSpPr>
            <a:xfrm>
              <a:off x="323528" y="4293096"/>
              <a:ext cx="2081534" cy="590634"/>
              <a:chOff x="395288" y="3944007"/>
              <a:chExt cx="2081534" cy="590634"/>
            </a:xfrm>
          </p:grpSpPr>
          <p:sp>
            <p:nvSpPr>
              <p:cNvPr id="5" name="Rounded Rectangle 4"/>
              <p:cNvSpPr/>
              <p:nvPr/>
            </p:nvSpPr>
            <p:spPr>
              <a:xfrm>
                <a:off x="395288" y="4126018"/>
                <a:ext cx="1568003"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CGI-specific</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6" name="Straight Arrow Connector 5"/>
              <p:cNvCxnSpPr>
                <a:stCxn id="5" idx="3"/>
              </p:cNvCxnSpPr>
              <p:nvPr/>
            </p:nvCxnSpPr>
            <p:spPr bwMode="auto">
              <a:xfrm flipV="1">
                <a:off x="1963291" y="3944007"/>
                <a:ext cx="513531" cy="386323"/>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cxnSp>
          <p:nvCxnSpPr>
            <p:cNvPr id="12" name="Straight Arrow Connector 11"/>
            <p:cNvCxnSpPr>
              <a:stCxn id="5" idx="3"/>
            </p:cNvCxnSpPr>
            <p:nvPr/>
          </p:nvCxnSpPr>
          <p:spPr bwMode="auto">
            <a:xfrm>
              <a:off x="1891531" y="4679419"/>
              <a:ext cx="513531" cy="20431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23" name="Group 22"/>
          <p:cNvGrpSpPr/>
          <p:nvPr/>
        </p:nvGrpSpPr>
        <p:grpSpPr>
          <a:xfrm>
            <a:off x="323528" y="2198368"/>
            <a:ext cx="2081534" cy="408623"/>
            <a:chOff x="827584" y="1876425"/>
            <a:chExt cx="2081534" cy="408623"/>
          </a:xfrm>
        </p:grpSpPr>
        <p:sp>
          <p:nvSpPr>
            <p:cNvPr id="24" name="Rounded Rectangle 23"/>
            <p:cNvSpPr/>
            <p:nvPr/>
          </p:nvSpPr>
          <p:spPr>
            <a:xfrm>
              <a:off x="827584" y="1876425"/>
              <a:ext cx="1152128"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1800" b="1" i="1" u="none" strike="noStrike" cap="none" normalizeH="0" baseline="0" dirty="0" smtClean="0">
                  <a:ln>
                    <a:noFill/>
                  </a:ln>
                  <a:solidFill>
                    <a:schemeClr val="tx1"/>
                  </a:solidFill>
                  <a:effectLst/>
                  <a:latin typeface="Imago" pitchFamily="2" charset="0"/>
                </a:rPr>
                <a:t>shebang</a:t>
              </a:r>
            </a:p>
          </p:txBody>
        </p:sp>
        <p:cxnSp>
          <p:nvCxnSpPr>
            <p:cNvPr id="25" name="Straight Arrow Connector 24"/>
            <p:cNvCxnSpPr>
              <a:stCxn id="24" idx="3"/>
            </p:cNvCxnSpPr>
            <p:nvPr/>
          </p:nvCxnSpPr>
          <p:spPr bwMode="auto">
            <a:xfrm flipV="1">
              <a:off x="1979712" y="2080736"/>
              <a:ext cx="929406" cy="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26" name="Group 25"/>
          <p:cNvGrpSpPr/>
          <p:nvPr/>
        </p:nvGrpSpPr>
        <p:grpSpPr>
          <a:xfrm>
            <a:off x="315317" y="2720631"/>
            <a:ext cx="2124484" cy="408623"/>
            <a:chOff x="-6881117" y="2720632"/>
            <a:chExt cx="2124484" cy="408623"/>
          </a:xfrm>
        </p:grpSpPr>
        <p:sp>
          <p:nvSpPr>
            <p:cNvPr id="27" name="Rounded Rectangle 26"/>
            <p:cNvSpPr/>
            <p:nvPr/>
          </p:nvSpPr>
          <p:spPr>
            <a:xfrm>
              <a:off x="-6881117" y="2720632"/>
              <a:ext cx="1584424"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a:solidFill>
                    <a:schemeClr val="tx1"/>
                  </a:solidFill>
                  <a:latin typeface="Imago" pitchFamily="2" charset="0"/>
                </a:rPr>
                <a:t>P</a:t>
              </a:r>
              <a:r>
                <a:rPr kumimoji="0" lang="en-GB" sz="1800" b="1" i="1" u="none" strike="noStrike" cap="none" normalizeH="0" baseline="0" dirty="0" smtClean="0">
                  <a:ln>
                    <a:noFill/>
                  </a:ln>
                  <a:solidFill>
                    <a:schemeClr val="tx1"/>
                  </a:solidFill>
                  <a:effectLst/>
                  <a:latin typeface="Imago" pitchFamily="2" charset="0"/>
                </a:rPr>
                <a:t>reparation</a:t>
              </a:r>
            </a:p>
          </p:txBody>
        </p:sp>
        <p:cxnSp>
          <p:nvCxnSpPr>
            <p:cNvPr id="28" name="Straight Arrow Connector 27"/>
            <p:cNvCxnSpPr>
              <a:stCxn id="27" idx="3"/>
            </p:cNvCxnSpPr>
            <p:nvPr/>
          </p:nvCxnSpPr>
          <p:spPr bwMode="auto">
            <a:xfrm flipV="1">
              <a:off x="-5296693" y="2720633"/>
              <a:ext cx="540060" cy="20431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29" name="Group 28"/>
          <p:cNvGrpSpPr/>
          <p:nvPr/>
        </p:nvGrpSpPr>
        <p:grpSpPr>
          <a:xfrm>
            <a:off x="323528" y="3717032"/>
            <a:ext cx="2081534" cy="678220"/>
            <a:chOff x="411709" y="2655347"/>
            <a:chExt cx="2081534" cy="678220"/>
          </a:xfrm>
        </p:grpSpPr>
        <p:sp>
          <p:nvSpPr>
            <p:cNvPr id="30" name="Rounded Rectangle 29"/>
            <p:cNvSpPr/>
            <p:nvPr/>
          </p:nvSpPr>
          <p:spPr>
            <a:xfrm>
              <a:off x="411709" y="2924944"/>
              <a:ext cx="1584424"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Usage</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31" name="Straight Arrow Connector 30"/>
            <p:cNvCxnSpPr>
              <a:stCxn id="30" idx="3"/>
            </p:cNvCxnSpPr>
            <p:nvPr/>
          </p:nvCxnSpPr>
          <p:spPr bwMode="auto">
            <a:xfrm flipV="1">
              <a:off x="1996133" y="2655347"/>
              <a:ext cx="497110" cy="473909"/>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32" name="Group 31"/>
          <p:cNvGrpSpPr/>
          <p:nvPr/>
        </p:nvGrpSpPr>
        <p:grpSpPr>
          <a:xfrm>
            <a:off x="327099" y="5013176"/>
            <a:ext cx="2077963" cy="408623"/>
            <a:chOff x="411709" y="2867977"/>
            <a:chExt cx="2659930" cy="408623"/>
          </a:xfrm>
        </p:grpSpPr>
        <p:sp>
          <p:nvSpPr>
            <p:cNvPr id="33" name="Rounded Rectangle 32"/>
            <p:cNvSpPr/>
            <p:nvPr/>
          </p:nvSpPr>
          <p:spPr>
            <a:xfrm>
              <a:off x="411709" y="2867977"/>
              <a:ext cx="1584424"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Parsing</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34" name="Straight Arrow Connector 33"/>
            <p:cNvCxnSpPr>
              <a:stCxn id="33" idx="3"/>
            </p:cNvCxnSpPr>
            <p:nvPr/>
          </p:nvCxnSpPr>
          <p:spPr bwMode="auto">
            <a:xfrm flipV="1">
              <a:off x="1996133" y="3072288"/>
              <a:ext cx="1075506" cy="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35" name="Group 34"/>
          <p:cNvGrpSpPr/>
          <p:nvPr/>
        </p:nvGrpSpPr>
        <p:grpSpPr>
          <a:xfrm>
            <a:off x="323528" y="3169384"/>
            <a:ext cx="2061889" cy="715089"/>
            <a:chOff x="355874" y="2594232"/>
            <a:chExt cx="2061889" cy="715089"/>
          </a:xfrm>
        </p:grpSpPr>
        <p:sp>
          <p:nvSpPr>
            <p:cNvPr id="36" name="Rounded Rectangle 35"/>
            <p:cNvSpPr/>
            <p:nvPr/>
          </p:nvSpPr>
          <p:spPr>
            <a:xfrm>
              <a:off x="355874" y="2594232"/>
              <a:ext cx="1568003" cy="715089"/>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Library loading</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37" name="Straight Arrow Connector 36"/>
            <p:cNvCxnSpPr>
              <a:stCxn id="36" idx="3"/>
            </p:cNvCxnSpPr>
            <p:nvPr/>
          </p:nvCxnSpPr>
          <p:spPr bwMode="auto">
            <a:xfrm flipV="1">
              <a:off x="1923877" y="2637824"/>
              <a:ext cx="493886" cy="313953"/>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38" name="Group 37"/>
          <p:cNvGrpSpPr/>
          <p:nvPr/>
        </p:nvGrpSpPr>
        <p:grpSpPr>
          <a:xfrm>
            <a:off x="333895" y="5589240"/>
            <a:ext cx="2105906" cy="408623"/>
            <a:chOff x="355874" y="2776119"/>
            <a:chExt cx="2105906" cy="408623"/>
          </a:xfrm>
        </p:grpSpPr>
        <p:sp>
          <p:nvSpPr>
            <p:cNvPr id="39" name="Rounded Rectangle 38"/>
            <p:cNvSpPr/>
            <p:nvPr/>
          </p:nvSpPr>
          <p:spPr>
            <a:xfrm>
              <a:off x="355874" y="2776119"/>
              <a:ext cx="1640259"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Logic &amp; Exit</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40" name="Straight Arrow Connector 39"/>
            <p:cNvCxnSpPr>
              <a:stCxn id="39" idx="3"/>
            </p:cNvCxnSpPr>
            <p:nvPr/>
          </p:nvCxnSpPr>
          <p:spPr bwMode="auto">
            <a:xfrm flipV="1">
              <a:off x="1996133" y="2980430"/>
              <a:ext cx="465647" cy="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sp>
        <p:nvSpPr>
          <p:cNvPr id="4" name="Slide Number Placeholder 3"/>
          <p:cNvSpPr>
            <a:spLocks noGrp="1"/>
          </p:cNvSpPr>
          <p:nvPr>
            <p:ph type="sldNum" sz="quarter" idx="11"/>
          </p:nvPr>
        </p:nvSpPr>
        <p:spPr/>
        <p:txBody>
          <a:bodyPr/>
          <a:lstStyle/>
          <a:p>
            <a:pPr>
              <a:defRPr/>
            </a:pPr>
            <a:fld id="{0BC32AB4-61FB-4062-9E20-33DD6EC6477C}" type="slidenum">
              <a:rPr lang="en-US" smtClean="0"/>
              <a:pPr>
                <a:defRPr/>
              </a:pPr>
              <a:t>17</a:t>
            </a:fld>
            <a:endParaRPr lang="en-US"/>
          </a:p>
        </p:txBody>
      </p:sp>
    </p:spTree>
    <p:extLst>
      <p:ext uri="{BB962C8B-B14F-4D97-AF65-F5344CB8AC3E}">
        <p14:creationId xmlns:p14="http://schemas.microsoft.com/office/powerpoint/2010/main" val="12823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 example: A generic web boxplot tool</a:t>
            </a:r>
            <a:endParaRPr lang="en-GB" dirty="0"/>
          </a:p>
        </p:txBody>
      </p:sp>
      <p:sp>
        <p:nvSpPr>
          <p:cNvPr id="3" name="Content Placeholder 2"/>
          <p:cNvSpPr>
            <a:spLocks noGrp="1"/>
          </p:cNvSpPr>
          <p:nvPr>
            <p:ph idx="1"/>
          </p:nvPr>
        </p:nvSpPr>
        <p:spPr/>
        <p:txBody>
          <a:bodyPr/>
          <a:lstStyle/>
          <a:p>
            <a:endParaRPr lang="en-GB" dirty="0"/>
          </a:p>
        </p:txBody>
      </p:sp>
      <p:sp>
        <p:nvSpPr>
          <p:cNvPr id="6" name="Content Placeholder 2"/>
          <p:cNvSpPr txBox="1">
            <a:spLocks/>
          </p:cNvSpPr>
          <p:nvPr/>
        </p:nvSpPr>
        <p:spPr bwMode="auto">
          <a:xfrm>
            <a:off x="5724128" y="2348880"/>
            <a:ext cx="2700585" cy="313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0" fontAlgn="base" hangingPunct="0">
              <a:spcBef>
                <a:spcPct val="30000"/>
              </a:spcBef>
              <a:spcAft>
                <a:spcPct val="0"/>
              </a:spcAft>
              <a:buChar char="–"/>
              <a:defRPr sz="2000">
                <a:solidFill>
                  <a:schemeClr val="tx1"/>
                </a:solidFill>
                <a:latin typeface="+mn-lt"/>
              </a:defRPr>
            </a:lvl2pPr>
            <a:lvl3pPr marL="1241425" indent="-287338" algn="l" rtl="0" eaLnBrk="0" fontAlgn="base" hangingPunct="0">
              <a:spcBef>
                <a:spcPct val="20000"/>
              </a:spcBef>
              <a:spcAft>
                <a:spcPct val="0"/>
              </a:spcAft>
              <a:buChar char="•"/>
              <a:defRPr sz="2000">
                <a:solidFill>
                  <a:schemeClr val="tx1"/>
                </a:solidFill>
                <a:latin typeface="+mn-lt"/>
              </a:defRPr>
            </a:lvl3pPr>
            <a:lvl4pPr marL="1719263" indent="-287338" algn="l" rtl="0" eaLnBrk="0" fontAlgn="base" hangingPunct="0">
              <a:spcBef>
                <a:spcPct val="20000"/>
              </a:spcBef>
              <a:spcAft>
                <a:spcPct val="0"/>
              </a:spcAft>
              <a:buChar char="–"/>
              <a:defRPr sz="2000">
                <a:solidFill>
                  <a:schemeClr val="tx1"/>
                </a:solidFill>
                <a:latin typeface="+mn-lt"/>
              </a:defRPr>
            </a:lvl4pPr>
            <a:lvl5pPr marL="2195513" indent="-285750" algn="l" rtl="0" eaLnBrk="0" fontAlgn="base" hangingPunct="0">
              <a:spcBef>
                <a:spcPct val="20000"/>
              </a:spcBef>
              <a:spcAft>
                <a:spcPct val="0"/>
              </a:spcAft>
              <a:buChar char="»"/>
              <a:defRPr sz="2000">
                <a:solidFill>
                  <a:schemeClr val="tx1"/>
                </a:solidFill>
                <a:latin typeface="+mn-lt"/>
              </a:defRPr>
            </a:lvl5pPr>
            <a:lvl6pPr marL="2652713" indent="-285750" algn="l" rtl="0" eaLnBrk="0" fontAlgn="base" hangingPunct="0">
              <a:spcBef>
                <a:spcPct val="20000"/>
              </a:spcBef>
              <a:spcAft>
                <a:spcPct val="0"/>
              </a:spcAft>
              <a:buChar char="»"/>
              <a:defRPr sz="2000">
                <a:solidFill>
                  <a:schemeClr val="tx1"/>
                </a:solidFill>
                <a:latin typeface="+mn-lt"/>
              </a:defRPr>
            </a:lvl6pPr>
            <a:lvl7pPr marL="3109913" indent="-285750" algn="l" rtl="0" eaLnBrk="0" fontAlgn="base" hangingPunct="0">
              <a:spcBef>
                <a:spcPct val="20000"/>
              </a:spcBef>
              <a:spcAft>
                <a:spcPct val="0"/>
              </a:spcAft>
              <a:buChar char="»"/>
              <a:defRPr sz="2000">
                <a:solidFill>
                  <a:schemeClr val="tx1"/>
                </a:solidFill>
                <a:latin typeface="+mn-lt"/>
              </a:defRPr>
            </a:lvl7pPr>
            <a:lvl8pPr marL="3567113" indent="-285750" algn="l" rtl="0" eaLnBrk="0" fontAlgn="base" hangingPunct="0">
              <a:spcBef>
                <a:spcPct val="20000"/>
              </a:spcBef>
              <a:spcAft>
                <a:spcPct val="0"/>
              </a:spcAft>
              <a:buChar char="»"/>
              <a:defRPr sz="2000">
                <a:solidFill>
                  <a:schemeClr val="tx1"/>
                </a:solidFill>
                <a:latin typeface="+mn-lt"/>
              </a:defRPr>
            </a:lvl8pPr>
            <a:lvl9pPr marL="4024313" indent="-285750" algn="l" rtl="0" eaLnBrk="0" fontAlgn="base" hangingPunct="0">
              <a:spcBef>
                <a:spcPct val="20000"/>
              </a:spcBef>
              <a:spcAft>
                <a:spcPct val="0"/>
              </a:spcAft>
              <a:buChar char="»"/>
              <a:defRPr sz="2000">
                <a:solidFill>
                  <a:schemeClr val="tx1"/>
                </a:solidFill>
                <a:latin typeface="+mn-lt"/>
              </a:defRPr>
            </a:lvl9pPr>
          </a:lstStyle>
          <a:p>
            <a:pPr marL="0" lvl="1" indent="0">
              <a:spcBef>
                <a:spcPct val="75000"/>
              </a:spcBef>
              <a:buSzPct val="100000"/>
              <a:buNone/>
            </a:pPr>
            <a:r>
              <a:rPr lang="en-GB" sz="1600" kern="0" dirty="0" smtClean="0"/>
              <a:t>Three layers:</a:t>
            </a:r>
          </a:p>
          <a:p>
            <a:pPr marL="285750" lvl="1" indent="-285750">
              <a:spcBef>
                <a:spcPct val="75000"/>
              </a:spcBef>
              <a:buSzPct val="100000"/>
            </a:pPr>
            <a:r>
              <a:rPr lang="en-US" sz="1600" b="1" kern="0" dirty="0" smtClean="0"/>
              <a:t>Model</a:t>
            </a:r>
            <a:r>
              <a:rPr lang="en-US" sz="1600" kern="0" dirty="0" smtClean="0"/>
              <a:t>: calling a third-party API to provide gene expression data</a:t>
            </a:r>
          </a:p>
          <a:p>
            <a:pPr marL="285750" lvl="1" indent="-285750">
              <a:spcBef>
                <a:spcPct val="75000"/>
              </a:spcBef>
              <a:buSzPct val="100000"/>
            </a:pPr>
            <a:r>
              <a:rPr lang="en-US" sz="1600" b="1" kern="0" dirty="0" smtClean="0"/>
              <a:t>View</a:t>
            </a:r>
            <a:r>
              <a:rPr lang="en-US" sz="1600" kern="0" dirty="0" smtClean="0"/>
              <a:t>: A </a:t>
            </a:r>
            <a:r>
              <a:rPr lang="en-US" sz="1600" kern="0" dirty="0" err="1" smtClean="0"/>
              <a:t>Rcgi</a:t>
            </a:r>
            <a:r>
              <a:rPr lang="en-US" sz="1600" kern="0" dirty="0" smtClean="0"/>
              <a:t> program visualizing </a:t>
            </a:r>
            <a:r>
              <a:rPr lang="en-US" sz="1600" i="1" kern="0" dirty="0" smtClean="0"/>
              <a:t>any </a:t>
            </a:r>
            <a:r>
              <a:rPr lang="en-US" sz="1600" kern="0" dirty="0" smtClean="0"/>
              <a:t>files with specified format</a:t>
            </a:r>
          </a:p>
          <a:p>
            <a:pPr marL="285750" lvl="1" indent="-285750">
              <a:spcBef>
                <a:spcPct val="75000"/>
              </a:spcBef>
              <a:buSzPct val="100000"/>
            </a:pPr>
            <a:r>
              <a:rPr lang="en-US" sz="1600" b="1" kern="0" dirty="0" smtClean="0"/>
              <a:t>Controller</a:t>
            </a:r>
            <a:r>
              <a:rPr lang="en-US" sz="1600" kern="0" dirty="0" smtClean="0"/>
              <a:t>: controlling which gene to show in which samples</a:t>
            </a:r>
          </a:p>
        </p:txBody>
      </p:sp>
      <p:grpSp>
        <p:nvGrpSpPr>
          <p:cNvPr id="7" name="Group 6"/>
          <p:cNvGrpSpPr/>
          <p:nvPr/>
        </p:nvGrpSpPr>
        <p:grpSpPr>
          <a:xfrm>
            <a:off x="259176" y="1417638"/>
            <a:ext cx="4959755" cy="4954369"/>
            <a:chOff x="259176" y="1417638"/>
            <a:chExt cx="4959755" cy="4954369"/>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76425"/>
              <a:ext cx="4510882" cy="391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http://aux.iconpedia.net/uploads/17835990911856785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76" y="1417638"/>
              <a:ext cx="42349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95288" y="5787232"/>
              <a:ext cx="4823643" cy="584775"/>
            </a:xfrm>
            <a:prstGeom prst="rect">
              <a:avLst/>
            </a:prstGeom>
            <a:noFill/>
          </p:spPr>
          <p:txBody>
            <a:bodyPr wrap="square" rtlCol="0">
              <a:spAutoFit/>
            </a:bodyPr>
            <a:lstStyle/>
            <a:p>
              <a:r>
                <a:rPr lang="en-GB" sz="1600" i="1" dirty="0" smtClean="0"/>
                <a:t>MAPK14 gene expression in the GTEx dataset (re-analysed from Lonsdale et al., Nature 2013)</a:t>
              </a:r>
              <a:endParaRPr lang="en-GB" sz="1600" i="1" dirty="0"/>
            </a:p>
          </p:txBody>
        </p:sp>
      </p:grpSp>
      <p:sp>
        <p:nvSpPr>
          <p:cNvPr id="8" name="Slide Number Placeholder 7"/>
          <p:cNvSpPr>
            <a:spLocks noGrp="1"/>
          </p:cNvSpPr>
          <p:nvPr>
            <p:ph type="sldNum" sz="quarter" idx="11"/>
          </p:nvPr>
        </p:nvSpPr>
        <p:spPr/>
        <p:txBody>
          <a:bodyPr/>
          <a:lstStyle/>
          <a:p>
            <a:pPr>
              <a:defRPr/>
            </a:pPr>
            <a:fld id="{0BC32AB4-61FB-4062-9E20-33DD6EC6477C}" type="slidenum">
              <a:rPr lang="en-US" smtClean="0"/>
              <a:pPr>
                <a:defRPr/>
              </a:pPr>
              <a:t>18</a:t>
            </a:fld>
            <a:endParaRPr lang="en-US"/>
          </a:p>
        </p:txBody>
      </p:sp>
    </p:spTree>
    <p:extLst>
      <p:ext uri="{BB962C8B-B14F-4D97-AF65-F5344CB8AC3E}">
        <p14:creationId xmlns:p14="http://schemas.microsoft.com/office/powerpoint/2010/main" val="215713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components does </a:t>
            </a:r>
            <a:r>
              <a:rPr lang="en-GB" dirty="0" err="1"/>
              <a:t>RiBIOS</a:t>
            </a:r>
            <a:r>
              <a:rPr lang="en-GB" dirty="0"/>
              <a:t> have</a:t>
            </a:r>
            <a:r>
              <a:rPr lang="en-GB" dirty="0" smtClean="0"/>
              <a:t>?</a:t>
            </a:r>
            <a:endParaRPr lang="en-GB" dirty="0"/>
          </a:p>
        </p:txBody>
      </p:sp>
      <p:sp>
        <p:nvSpPr>
          <p:cNvPr id="3" name="Content Placeholder 2"/>
          <p:cNvSpPr>
            <a:spLocks noGrp="1"/>
          </p:cNvSpPr>
          <p:nvPr>
            <p:ph idx="1"/>
          </p:nvPr>
        </p:nvSpPr>
        <p:spPr>
          <a:xfrm>
            <a:off x="404813" y="1556792"/>
            <a:ext cx="8354157" cy="4471988"/>
          </a:xfrm>
        </p:spPr>
        <p:txBody>
          <a:bodyPr/>
          <a:lstStyle/>
          <a:p>
            <a:r>
              <a:rPr lang="en-US" sz="1600" dirty="0" smtClean="0"/>
              <a:t>Key packages include</a:t>
            </a:r>
          </a:p>
          <a:p>
            <a:pPr lvl="1"/>
            <a:r>
              <a:rPr lang="en-US" sz="1600" b="1" dirty="0" err="1" smtClean="0"/>
              <a:t>ribiosUtils</a:t>
            </a:r>
            <a:r>
              <a:rPr lang="en-US" sz="1600" dirty="0" smtClean="0"/>
              <a:t>: various utilities and customized functions</a:t>
            </a:r>
          </a:p>
          <a:p>
            <a:pPr lvl="1"/>
            <a:r>
              <a:rPr lang="en-US" sz="1600" b="1" dirty="0" err="1" smtClean="0"/>
              <a:t>ribiosArg</a:t>
            </a:r>
            <a:r>
              <a:rPr lang="en-US" sz="1600" dirty="0" smtClean="0"/>
              <a:t>: handle command-line options in a BIOS-compatible way</a:t>
            </a:r>
          </a:p>
          <a:p>
            <a:pPr lvl="1"/>
            <a:r>
              <a:rPr lang="en-US" sz="1600" b="1" dirty="0" err="1" smtClean="0"/>
              <a:t>ribiosPlot</a:t>
            </a:r>
            <a:r>
              <a:rPr lang="en-US" sz="1600" dirty="0" smtClean="0"/>
              <a:t>: data structures and functions for visualization</a:t>
            </a:r>
          </a:p>
          <a:p>
            <a:pPr lvl="1"/>
            <a:r>
              <a:rPr lang="en-US" sz="1600" b="1" dirty="0" err="1" smtClean="0"/>
              <a:t>ribiosIO</a:t>
            </a:r>
            <a:r>
              <a:rPr lang="en-US" sz="1600" dirty="0" smtClean="0"/>
              <a:t>: Low-level high-performance input/output library</a:t>
            </a:r>
            <a:endParaRPr lang="en-US" sz="1600" b="1" dirty="0" smtClean="0"/>
          </a:p>
          <a:p>
            <a:pPr lvl="1"/>
            <a:r>
              <a:rPr lang="en-US" sz="1600" b="1" dirty="0" err="1" smtClean="0"/>
              <a:t>ribiosAnnotation</a:t>
            </a:r>
            <a:r>
              <a:rPr lang="en-US" sz="1600" dirty="0" smtClean="0"/>
              <a:t>: interface to Roche internal databases and the bioinformatics data infrastructure</a:t>
            </a:r>
          </a:p>
          <a:p>
            <a:r>
              <a:rPr lang="en-US" sz="1600" dirty="0" smtClean="0"/>
              <a:t>Other packages include</a:t>
            </a:r>
          </a:p>
          <a:p>
            <a:pPr lvl="1"/>
            <a:r>
              <a:rPr lang="en-US" sz="1600" b="1" dirty="0" err="1" smtClean="0"/>
              <a:t>ribiosAuth</a:t>
            </a:r>
            <a:r>
              <a:rPr lang="en-US" sz="1600" dirty="0" smtClean="0"/>
              <a:t>: user authentication in the bioinformatics application environment</a:t>
            </a:r>
          </a:p>
          <a:p>
            <a:pPr lvl="1"/>
            <a:r>
              <a:rPr lang="en-US" sz="1600" b="1" dirty="0" err="1"/>
              <a:t>ribiosCGI</a:t>
            </a:r>
            <a:r>
              <a:rPr lang="en-US" sz="1600" dirty="0"/>
              <a:t>: enabling </a:t>
            </a:r>
            <a:r>
              <a:rPr lang="en-US" sz="1600" i="1" dirty="0" err="1"/>
              <a:t>Rscript</a:t>
            </a:r>
            <a:r>
              <a:rPr lang="en-US" sz="1600" dirty="0"/>
              <a:t> work as a </a:t>
            </a:r>
            <a:r>
              <a:rPr lang="en-US" sz="1600" dirty="0" smtClean="0"/>
              <a:t>CGI program</a:t>
            </a:r>
          </a:p>
          <a:p>
            <a:pPr lvl="1"/>
            <a:r>
              <a:rPr lang="en-US" sz="1600" b="1" dirty="0" err="1" smtClean="0"/>
              <a:t>ribiosExpression</a:t>
            </a:r>
            <a:r>
              <a:rPr lang="en-US" sz="1600" dirty="0" smtClean="0"/>
              <a:t>: data structures and functions useful for gene expression analysis</a:t>
            </a:r>
          </a:p>
          <a:p>
            <a:pPr lvl="1"/>
            <a:r>
              <a:rPr lang="en-US" sz="1600" b="1" dirty="0" err="1" smtClean="0"/>
              <a:t>ribiosNGS</a:t>
            </a:r>
            <a:r>
              <a:rPr lang="en-US" sz="1600" dirty="0"/>
              <a:t>: data structures and functions useful for </a:t>
            </a:r>
            <a:r>
              <a:rPr lang="en-US" sz="1600" dirty="0" smtClean="0"/>
              <a:t>NGS data analysis</a:t>
            </a:r>
            <a:endParaRPr lang="en-US" sz="1600" b="1" dirty="0" smtClean="0"/>
          </a:p>
          <a:p>
            <a:pPr lvl="1"/>
            <a:r>
              <a:rPr lang="en-US" sz="1600" b="1" dirty="0" err="1" smtClean="0"/>
              <a:t>ribiosMath</a:t>
            </a:r>
            <a:r>
              <a:rPr lang="en-US" sz="1600" dirty="0" smtClean="0"/>
              <a:t>: collection of mathematical and statistical functions</a:t>
            </a:r>
          </a:p>
          <a:p>
            <a:pPr lvl="1"/>
            <a:r>
              <a:rPr lang="en-US" sz="1600" b="1" dirty="0" err="1"/>
              <a:t>ribiosBioQC</a:t>
            </a:r>
            <a:r>
              <a:rPr lang="en-US" sz="1600" dirty="0"/>
              <a:t>: </a:t>
            </a:r>
            <a:r>
              <a:rPr lang="en-US" sz="1600" i="1" dirty="0"/>
              <a:t>BioQC</a:t>
            </a:r>
            <a:r>
              <a:rPr lang="en-US" sz="1600" dirty="0"/>
              <a:t> </a:t>
            </a:r>
            <a:r>
              <a:rPr lang="en-US" sz="1600" dirty="0" smtClean="0"/>
              <a:t>algorithm </a:t>
            </a:r>
            <a:endParaRPr lang="en-US" sz="1600" b="1" dirty="0" smtClean="0"/>
          </a:p>
          <a:p>
            <a:pPr lvl="1"/>
            <a:r>
              <a:rPr lang="en-US" sz="1600" b="1" dirty="0" err="1" smtClean="0"/>
              <a:t>ribiosGSEA</a:t>
            </a:r>
            <a:r>
              <a:rPr lang="en-US" sz="1600" dirty="0" smtClean="0"/>
              <a:t>: algorithms and utilities for gene set enrichment analysis</a:t>
            </a:r>
            <a:endParaRPr lang="en-US" sz="1600" b="1" dirty="0" smtClean="0"/>
          </a:p>
          <a:p>
            <a:pPr lvl="1"/>
            <a:r>
              <a:rPr lang="en-US" sz="1600" dirty="0" smtClean="0"/>
              <a:t>…</a:t>
            </a:r>
          </a:p>
          <a:p>
            <a:pPr lvl="1"/>
            <a:endParaRPr lang="en-US" sz="1600" b="1" dirty="0"/>
          </a:p>
          <a:p>
            <a:endParaRPr lang="en-GB" sz="1600" dirty="0"/>
          </a:p>
        </p:txBody>
      </p:sp>
      <p:sp>
        <p:nvSpPr>
          <p:cNvPr id="4" name="Slide Number Placeholder 3"/>
          <p:cNvSpPr>
            <a:spLocks noGrp="1"/>
          </p:cNvSpPr>
          <p:nvPr>
            <p:ph type="sldNum" sz="quarter" idx="11"/>
          </p:nvPr>
        </p:nvSpPr>
        <p:spPr/>
        <p:txBody>
          <a:bodyPr/>
          <a:lstStyle/>
          <a:p>
            <a:pPr>
              <a:defRPr/>
            </a:pPr>
            <a:fld id="{0BC32AB4-61FB-4062-9E20-33DD6EC6477C}" type="slidenum">
              <a:rPr lang="en-US" smtClean="0"/>
              <a:pPr>
                <a:defRPr/>
              </a:pPr>
              <a:t>19</a:t>
            </a:fld>
            <a:endParaRPr lang="en-US"/>
          </a:p>
        </p:txBody>
      </p:sp>
    </p:spTree>
    <p:extLst>
      <p:ext uri="{BB962C8B-B14F-4D97-AF65-F5344CB8AC3E}">
        <p14:creationId xmlns:p14="http://schemas.microsoft.com/office/powerpoint/2010/main" val="3369373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Computational Biology in Drug Discovery</a:t>
            </a:r>
            <a:endParaRPr lang="en-US" dirty="0"/>
          </a:p>
        </p:txBody>
      </p:sp>
      <p:sp>
        <p:nvSpPr>
          <p:cNvPr id="3" name="Content Placeholder 2"/>
          <p:cNvSpPr>
            <a:spLocks noGrp="1"/>
          </p:cNvSpPr>
          <p:nvPr>
            <p:ph idx="1"/>
          </p:nvPr>
        </p:nvSpPr>
        <p:spPr>
          <a:xfrm>
            <a:off x="2348300" y="2044525"/>
            <a:ext cx="6411525" cy="755707"/>
          </a:xfrm>
          <a:ln>
            <a:noFill/>
          </a:ln>
        </p:spPr>
        <p:txBody>
          <a:bodyPr/>
          <a:lstStyle/>
          <a:p>
            <a:pPr marL="0" indent="0">
              <a:buNone/>
            </a:pPr>
            <a:r>
              <a:rPr lang="en-US" b="1" dirty="0" smtClean="0"/>
              <a:t>Areas in which computational biology is needed in modern drug discovery:</a:t>
            </a:r>
            <a:endParaRPr lang="en-US" b="1" dirty="0"/>
          </a:p>
        </p:txBody>
      </p:sp>
      <p:pic>
        <p:nvPicPr>
          <p:cNvPr id="1026" name="Picture 2" descr="Image result for roche rock bau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85" r="23825"/>
          <a:stretch/>
        </p:blipFill>
        <p:spPr bwMode="auto">
          <a:xfrm>
            <a:off x="412819" y="1439073"/>
            <a:ext cx="1760091" cy="159970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12819" y="2422379"/>
            <a:ext cx="4792593" cy="4288813"/>
            <a:chOff x="507395" y="2506091"/>
            <a:chExt cx="3694713" cy="3311165"/>
          </a:xfrm>
        </p:grpSpPr>
        <p:pic>
          <p:nvPicPr>
            <p:cNvPr id="1028" name="Picture 4" descr="Image result for roche rock bau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90000"/>
                      </a14:imgEffect>
                    </a14:imgLayer>
                  </a14:imgProps>
                </a:ext>
                <a:ext uri="{28A0092B-C50C-407E-A947-70E740481C1C}">
                  <a14:useLocalDpi xmlns:a14="http://schemas.microsoft.com/office/drawing/2010/main" val="0"/>
                </a:ext>
              </a:extLst>
            </a:blip>
            <a:srcRect l="8169" t="9515" r="10528" b="7298"/>
            <a:stretch/>
          </p:blipFill>
          <p:spPr bwMode="auto">
            <a:xfrm>
              <a:off x="507395" y="2981984"/>
              <a:ext cx="3694713" cy="2835272"/>
            </a:xfrm>
            <a:prstGeom prst="rect">
              <a:avLst/>
            </a:prstGeom>
            <a:noFill/>
            <a:ln w="25400">
              <a:solidFill>
                <a:schemeClr val="accent6">
                  <a:lumMod val="60000"/>
                  <a:lumOff val="40000"/>
                </a:schemeClr>
              </a:solidFill>
            </a:ln>
            <a:extLst>
              <a:ext uri="{909E8E84-426E-40DD-AFC4-6F175D3DCCD1}">
                <a14:hiddenFill xmlns:a14="http://schemas.microsoft.com/office/drawing/2010/main">
                  <a:solidFill>
                    <a:srgbClr val="FFFFFF"/>
                  </a:solidFill>
                </a14:hiddenFill>
              </a:ext>
            </a:extLst>
          </p:spPr>
        </p:pic>
        <p:sp>
          <p:nvSpPr>
            <p:cNvPr id="4" name="Oval 3"/>
            <p:cNvSpPr/>
            <p:nvPr/>
          </p:nvSpPr>
          <p:spPr>
            <a:xfrm>
              <a:off x="1077828" y="2506091"/>
              <a:ext cx="216024" cy="216024"/>
            </a:xfrm>
            <a:prstGeom prst="ellipse">
              <a:avLst/>
            </a:prstGeom>
            <a:ln w="38100">
              <a:solidFill>
                <a:schemeClr val="accent6">
                  <a:lumMod val="60000"/>
                  <a:lumOff val="40000"/>
                </a:schemeClr>
              </a:solidFill>
            </a:ln>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cxnSp>
          <p:nvCxnSpPr>
            <p:cNvPr id="6" name="Straight Arrow Connector 5"/>
            <p:cNvCxnSpPr/>
            <p:nvPr/>
          </p:nvCxnSpPr>
          <p:spPr bwMode="auto">
            <a:xfrm>
              <a:off x="1262216" y="2690479"/>
              <a:ext cx="1092536" cy="291505"/>
            </a:xfrm>
            <a:prstGeom prst="straightConnector1">
              <a:avLst/>
            </a:prstGeom>
            <a:noFill/>
            <a:ln w="28575" cap="flat" cmpd="sng" algn="ctr">
              <a:solidFill>
                <a:schemeClr val="accent6">
                  <a:lumMod val="40000"/>
                  <a:lumOff val="60000"/>
                </a:schemeClr>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grpSp>
      <p:sp>
        <p:nvSpPr>
          <p:cNvPr id="8" name="TextBox 7"/>
          <p:cNvSpPr txBox="1"/>
          <p:nvPr/>
        </p:nvSpPr>
        <p:spPr>
          <a:xfrm>
            <a:off x="1835696" y="5445224"/>
            <a:ext cx="1672253" cy="707886"/>
          </a:xfrm>
          <a:prstGeom prst="rect">
            <a:avLst/>
          </a:prstGeom>
          <a:noFill/>
        </p:spPr>
        <p:txBody>
          <a:bodyPr wrap="none" rtlCol="0">
            <a:spAutoFit/>
          </a:bodyPr>
          <a:lstStyle/>
          <a:p>
            <a:r>
              <a:rPr lang="en-US" sz="4000" b="1" dirty="0" smtClean="0">
                <a:ln w="1905"/>
                <a:solidFill>
                  <a:srgbClr val="009242"/>
                </a:solidFill>
                <a:effectLst>
                  <a:outerShdw blurRad="50800" dist="38100" dir="5400000" algn="t" rotWithShape="0">
                    <a:prstClr val="black">
                      <a:alpha val="40000"/>
                    </a:prstClr>
                  </a:outerShdw>
                </a:effectLst>
              </a:rPr>
              <a:t>Safety</a:t>
            </a:r>
            <a:endParaRPr lang="en-US" sz="4000" b="1" dirty="0">
              <a:ln w="1905"/>
              <a:solidFill>
                <a:srgbClr val="009242"/>
              </a:solidFill>
              <a:effectLst>
                <a:outerShdw blurRad="50800" dist="38100" dir="5400000" algn="t" rotWithShape="0">
                  <a:prstClr val="black">
                    <a:alpha val="40000"/>
                  </a:prstClr>
                </a:outerShdw>
              </a:effectLst>
            </a:endParaRPr>
          </a:p>
        </p:txBody>
      </p:sp>
      <p:sp>
        <p:nvSpPr>
          <p:cNvPr id="12" name="TextBox 11"/>
          <p:cNvSpPr txBox="1"/>
          <p:nvPr/>
        </p:nvSpPr>
        <p:spPr>
          <a:xfrm>
            <a:off x="1791849" y="3610764"/>
            <a:ext cx="2034531" cy="707886"/>
          </a:xfrm>
          <a:prstGeom prst="rect">
            <a:avLst/>
          </a:prstGeom>
          <a:noFill/>
        </p:spPr>
        <p:txBody>
          <a:bodyPr wrap="none" rtlCol="0">
            <a:spAutoFit/>
          </a:bodyPr>
          <a:lstStyle/>
          <a:p>
            <a:r>
              <a:rPr lang="en-US" sz="4000" b="1" dirty="0" smtClean="0">
                <a:ln w="1905"/>
                <a:solidFill>
                  <a:srgbClr val="0070C0"/>
                </a:solidFill>
                <a:effectLst>
                  <a:outerShdw blurRad="50800" dist="38100" dir="5400000" algn="t" rotWithShape="0">
                    <a:prstClr val="black">
                      <a:alpha val="40000"/>
                    </a:prstClr>
                  </a:outerShdw>
                </a:effectLst>
              </a:rPr>
              <a:t>Efficacy</a:t>
            </a:r>
            <a:endParaRPr lang="en-US" sz="4000" b="1" dirty="0">
              <a:ln w="1905"/>
              <a:solidFill>
                <a:srgbClr val="0070C0"/>
              </a:solidFill>
              <a:effectLst>
                <a:outerShdw blurRad="50800" dist="38100" dir="5400000" algn="t" rotWithShape="0">
                  <a:prstClr val="black">
                    <a:alpha val="40000"/>
                  </a:prstClr>
                </a:outerShdw>
              </a:effectLst>
            </a:endParaRPr>
          </a:p>
        </p:txBody>
      </p:sp>
      <p:sp>
        <p:nvSpPr>
          <p:cNvPr id="21" name="Content Placeholder 2"/>
          <p:cNvSpPr txBox="1">
            <a:spLocks/>
          </p:cNvSpPr>
          <p:nvPr/>
        </p:nvSpPr>
        <p:spPr bwMode="auto">
          <a:xfrm>
            <a:off x="5489499" y="3038782"/>
            <a:ext cx="3402981" cy="341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0" fontAlgn="base" hangingPunct="0">
              <a:spcBef>
                <a:spcPct val="30000"/>
              </a:spcBef>
              <a:spcAft>
                <a:spcPct val="0"/>
              </a:spcAft>
              <a:buChar char="–"/>
              <a:defRPr sz="2000">
                <a:solidFill>
                  <a:schemeClr val="tx1"/>
                </a:solidFill>
                <a:latin typeface="+mn-lt"/>
              </a:defRPr>
            </a:lvl2pPr>
            <a:lvl3pPr marL="1241425" indent="-287338" algn="l" rtl="0" eaLnBrk="0" fontAlgn="base" hangingPunct="0">
              <a:spcBef>
                <a:spcPct val="20000"/>
              </a:spcBef>
              <a:spcAft>
                <a:spcPct val="0"/>
              </a:spcAft>
              <a:buChar char="•"/>
              <a:defRPr sz="2000">
                <a:solidFill>
                  <a:schemeClr val="tx1"/>
                </a:solidFill>
                <a:latin typeface="+mn-lt"/>
              </a:defRPr>
            </a:lvl3pPr>
            <a:lvl4pPr marL="1719263" indent="-287338" algn="l" rtl="0" eaLnBrk="0" fontAlgn="base" hangingPunct="0">
              <a:spcBef>
                <a:spcPct val="20000"/>
              </a:spcBef>
              <a:spcAft>
                <a:spcPct val="0"/>
              </a:spcAft>
              <a:buChar char="–"/>
              <a:defRPr sz="2000">
                <a:solidFill>
                  <a:schemeClr val="tx1"/>
                </a:solidFill>
                <a:latin typeface="+mn-lt"/>
              </a:defRPr>
            </a:lvl4pPr>
            <a:lvl5pPr marL="2195513" indent="-285750" algn="l" rtl="0" eaLnBrk="0" fontAlgn="base" hangingPunct="0">
              <a:spcBef>
                <a:spcPct val="20000"/>
              </a:spcBef>
              <a:spcAft>
                <a:spcPct val="0"/>
              </a:spcAft>
              <a:buChar char="»"/>
              <a:defRPr sz="2000">
                <a:solidFill>
                  <a:schemeClr val="tx1"/>
                </a:solidFill>
                <a:latin typeface="+mn-lt"/>
              </a:defRPr>
            </a:lvl5pPr>
            <a:lvl6pPr marL="2652713" indent="-285750" algn="l" rtl="0" eaLnBrk="0" fontAlgn="base" hangingPunct="0">
              <a:spcBef>
                <a:spcPct val="20000"/>
              </a:spcBef>
              <a:spcAft>
                <a:spcPct val="0"/>
              </a:spcAft>
              <a:buChar char="»"/>
              <a:defRPr sz="2000">
                <a:solidFill>
                  <a:schemeClr val="tx1"/>
                </a:solidFill>
                <a:latin typeface="+mn-lt"/>
              </a:defRPr>
            </a:lvl6pPr>
            <a:lvl7pPr marL="3109913" indent="-285750" algn="l" rtl="0" eaLnBrk="0" fontAlgn="base" hangingPunct="0">
              <a:spcBef>
                <a:spcPct val="20000"/>
              </a:spcBef>
              <a:spcAft>
                <a:spcPct val="0"/>
              </a:spcAft>
              <a:buChar char="»"/>
              <a:defRPr sz="2000">
                <a:solidFill>
                  <a:schemeClr val="tx1"/>
                </a:solidFill>
                <a:latin typeface="+mn-lt"/>
              </a:defRPr>
            </a:lvl7pPr>
            <a:lvl8pPr marL="3567113" indent="-285750" algn="l" rtl="0" eaLnBrk="0" fontAlgn="base" hangingPunct="0">
              <a:spcBef>
                <a:spcPct val="20000"/>
              </a:spcBef>
              <a:spcAft>
                <a:spcPct val="0"/>
              </a:spcAft>
              <a:buChar char="»"/>
              <a:defRPr sz="2000">
                <a:solidFill>
                  <a:schemeClr val="tx1"/>
                </a:solidFill>
                <a:latin typeface="+mn-lt"/>
              </a:defRPr>
            </a:lvl8pPr>
            <a:lvl9pPr marL="4024313" indent="-285750" algn="l" rtl="0" eaLnBrk="0" fontAlgn="base" hangingPunct="0">
              <a:spcBef>
                <a:spcPct val="20000"/>
              </a:spcBef>
              <a:spcAft>
                <a:spcPct val="0"/>
              </a:spcAft>
              <a:buChar char="»"/>
              <a:defRPr sz="2000">
                <a:solidFill>
                  <a:schemeClr val="tx1"/>
                </a:solidFill>
                <a:latin typeface="+mn-lt"/>
              </a:defRPr>
            </a:lvl9pPr>
          </a:lstStyle>
          <a:p>
            <a:r>
              <a:rPr lang="en-US" sz="1800" b="1" kern="0" dirty="0" err="1" smtClean="0">
                <a:solidFill>
                  <a:schemeClr val="accent6"/>
                </a:solidFill>
              </a:rPr>
              <a:t>Characterising</a:t>
            </a:r>
            <a:r>
              <a:rPr lang="en-US" sz="1800" b="1" kern="0" dirty="0" smtClean="0">
                <a:solidFill>
                  <a:schemeClr val="accent6"/>
                </a:solidFill>
              </a:rPr>
              <a:t> molecular landmarks of diseases</a:t>
            </a:r>
          </a:p>
          <a:p>
            <a:r>
              <a:rPr lang="en-US" sz="1800" b="1" kern="0" dirty="0" smtClean="0">
                <a:solidFill>
                  <a:schemeClr val="accent6"/>
                </a:solidFill>
              </a:rPr>
              <a:t>Benchmarking and </a:t>
            </a:r>
            <a:r>
              <a:rPr lang="en-US" sz="1800" b="1" kern="0" dirty="0" err="1" smtClean="0">
                <a:solidFill>
                  <a:schemeClr val="accent6"/>
                </a:solidFill>
              </a:rPr>
              <a:t>prioritising</a:t>
            </a:r>
            <a:r>
              <a:rPr lang="en-US" sz="1800" b="1" kern="0" dirty="0" smtClean="0">
                <a:solidFill>
                  <a:schemeClr val="accent6"/>
                </a:solidFill>
              </a:rPr>
              <a:t> disease models</a:t>
            </a:r>
          </a:p>
          <a:p>
            <a:r>
              <a:rPr lang="en-US" sz="1800" b="1" kern="0" dirty="0" smtClean="0">
                <a:solidFill>
                  <a:srgbClr val="00B0F0"/>
                </a:solidFill>
              </a:rPr>
              <a:t>Target assessment</a:t>
            </a:r>
            <a:endParaRPr lang="en-US" sz="1800" b="1" kern="0" dirty="0" smtClean="0">
              <a:solidFill>
                <a:schemeClr val="accent5"/>
              </a:solidFill>
            </a:endParaRPr>
          </a:p>
          <a:p>
            <a:r>
              <a:rPr lang="en-US" sz="1800" b="1" kern="0" dirty="0" smtClean="0">
                <a:solidFill>
                  <a:srgbClr val="00B0F0"/>
                </a:solidFill>
              </a:rPr>
              <a:t>Biomarker identification</a:t>
            </a:r>
          </a:p>
          <a:p>
            <a:r>
              <a:rPr lang="en-US" sz="1800" b="1" kern="0" dirty="0" smtClean="0">
                <a:solidFill>
                  <a:schemeClr val="accent5"/>
                </a:solidFill>
              </a:rPr>
              <a:t>Chemo- and </a:t>
            </a:r>
            <a:r>
              <a:rPr lang="en-US" sz="1800" b="1" kern="0" dirty="0" err="1" smtClean="0">
                <a:solidFill>
                  <a:schemeClr val="accent5"/>
                </a:solidFill>
              </a:rPr>
              <a:t>toxico</a:t>
            </a:r>
            <a:r>
              <a:rPr lang="en-US" sz="1800" b="1" kern="0" dirty="0" smtClean="0">
                <a:solidFill>
                  <a:schemeClr val="accent5"/>
                </a:solidFill>
              </a:rPr>
              <a:t>-genomics</a:t>
            </a:r>
            <a:endParaRPr lang="en-US" sz="1800" b="1" i="1" kern="0" dirty="0" smtClean="0"/>
          </a:p>
          <a:p>
            <a:r>
              <a:rPr lang="en-US" sz="1800" b="1" i="1" kern="0" dirty="0" smtClean="0"/>
              <a:t>…</a:t>
            </a:r>
            <a:endParaRPr lang="en-US" sz="1800" b="1" kern="0" dirty="0"/>
          </a:p>
        </p:txBody>
      </p:sp>
      <p:sp>
        <p:nvSpPr>
          <p:cNvPr id="5" name="Slide Number Placeholder 4"/>
          <p:cNvSpPr>
            <a:spLocks noGrp="1"/>
          </p:cNvSpPr>
          <p:nvPr>
            <p:ph type="sldNum" sz="quarter" idx="11"/>
          </p:nvPr>
        </p:nvSpPr>
        <p:spPr/>
        <p:txBody>
          <a:bodyPr/>
          <a:lstStyle/>
          <a:p>
            <a:pPr>
              <a:defRPr/>
            </a:pPr>
            <a:fld id="{0BC32AB4-61FB-4062-9E20-33DD6EC6477C}" type="slidenum">
              <a:rPr lang="en-US" smtClean="0"/>
              <a:pPr>
                <a:defRPr/>
              </a:pPr>
              <a:t>2</a:t>
            </a:fld>
            <a:endParaRPr lang="en-US"/>
          </a:p>
        </p:txBody>
      </p:sp>
    </p:spTree>
    <p:extLst>
      <p:ext uri="{BB962C8B-B14F-4D97-AF65-F5344CB8AC3E}">
        <p14:creationId xmlns:p14="http://schemas.microsoft.com/office/powerpoint/2010/main" val="331751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7"/>
                                        </p:tgtEl>
                                        <p:attrNameLst>
                                          <p:attrName>style.opacity</p:attrName>
                                        </p:attrNameLst>
                                      </p:cBhvr>
                                      <p:to>
                                        <p:strVal val="0.5"/>
                                      </p:to>
                                    </p:set>
                                    <p:animEffect filter="image" prLst="opacity: 0.5">
                                      <p:cBhvr rctx="IE">
                                        <p:cTn id="12" dur="indefinite"/>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P spid="2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pipelines</a:t>
            </a:r>
            <a:endParaRPr lang="en-GB" dirty="0"/>
          </a:p>
        </p:txBody>
      </p:sp>
      <p:sp>
        <p:nvSpPr>
          <p:cNvPr id="3" name="Content Placeholder 2"/>
          <p:cNvSpPr>
            <a:spLocks noGrp="1"/>
          </p:cNvSpPr>
          <p:nvPr>
            <p:ph idx="1"/>
          </p:nvPr>
        </p:nvSpPr>
        <p:spPr>
          <a:xfrm>
            <a:off x="397121" y="1806575"/>
            <a:ext cx="8362704" cy="4471988"/>
          </a:xfrm>
        </p:spPr>
        <p:txBody>
          <a:bodyPr/>
          <a:lstStyle/>
          <a:p>
            <a:r>
              <a:rPr lang="en-GB" dirty="0" smtClean="0"/>
              <a:t>Microarray data quality control and differential gene expression analysis</a:t>
            </a:r>
          </a:p>
          <a:p>
            <a:r>
              <a:rPr lang="en-GB" dirty="0" smtClean="0"/>
              <a:t>NGS differential gene expression analysis</a:t>
            </a:r>
          </a:p>
          <a:p>
            <a:r>
              <a:rPr lang="en-GB" dirty="0" err="1" smtClean="0"/>
              <a:t>ChIP-seq</a:t>
            </a:r>
            <a:r>
              <a:rPr lang="en-GB" dirty="0" smtClean="0"/>
              <a:t> data analysis</a:t>
            </a:r>
          </a:p>
          <a:p>
            <a:r>
              <a:rPr lang="en-GB" dirty="0" smtClean="0"/>
              <a:t>Machine learning algorithms for dimension reduction (PCA, MDS, COA, </a:t>
            </a:r>
            <a:r>
              <a:rPr lang="en-GB" i="1" dirty="0" smtClean="0"/>
              <a:t>etc.</a:t>
            </a:r>
            <a:r>
              <a:rPr lang="en-GB" dirty="0" smtClean="0"/>
              <a:t>)</a:t>
            </a:r>
          </a:p>
          <a:p>
            <a:r>
              <a:rPr lang="en-GB" dirty="0" smtClean="0"/>
              <a:t>Network expansion by gene-gene interaction</a:t>
            </a:r>
          </a:p>
          <a:p>
            <a:r>
              <a:rPr lang="en-GB" dirty="0" smtClean="0"/>
              <a:t>Gene Set </a:t>
            </a:r>
            <a:r>
              <a:rPr lang="en-GB" dirty="0"/>
              <a:t>E</a:t>
            </a:r>
            <a:r>
              <a:rPr lang="en-GB" dirty="0" smtClean="0"/>
              <a:t>nrichment Analysis</a:t>
            </a:r>
          </a:p>
          <a:p>
            <a:r>
              <a:rPr lang="en-GB" dirty="0" smtClean="0"/>
              <a:t>…</a:t>
            </a:r>
            <a:endParaRPr lang="en-GB" dirty="0"/>
          </a:p>
        </p:txBody>
      </p:sp>
      <p:sp>
        <p:nvSpPr>
          <p:cNvPr id="4" name="Slide Number Placeholder 3"/>
          <p:cNvSpPr>
            <a:spLocks noGrp="1"/>
          </p:cNvSpPr>
          <p:nvPr>
            <p:ph type="sldNum" sz="quarter" idx="11"/>
          </p:nvPr>
        </p:nvSpPr>
        <p:spPr/>
        <p:txBody>
          <a:bodyPr/>
          <a:lstStyle/>
          <a:p>
            <a:pPr>
              <a:defRPr/>
            </a:pPr>
            <a:fld id="{0BC32AB4-61FB-4062-9E20-33DD6EC6477C}" type="slidenum">
              <a:rPr lang="en-US" smtClean="0"/>
              <a:pPr>
                <a:defRPr/>
              </a:pPr>
              <a:t>20</a:t>
            </a:fld>
            <a:endParaRPr lang="en-US"/>
          </a:p>
        </p:txBody>
      </p:sp>
    </p:spTree>
    <p:extLst>
      <p:ext uri="{BB962C8B-B14F-4D97-AF65-F5344CB8AC3E}">
        <p14:creationId xmlns:p14="http://schemas.microsoft.com/office/powerpoint/2010/main" val="2014077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RiBIOS</a:t>
            </a:r>
            <a:endParaRPr lang="en-GB" i="1" dirty="0"/>
          </a:p>
        </p:txBody>
      </p:sp>
      <p:graphicFrame>
        <p:nvGraphicFramePr>
          <p:cNvPr id="4" name="Diagram 3"/>
          <p:cNvGraphicFramePr/>
          <p:nvPr>
            <p:extLst>
              <p:ext uri="{D42A27DB-BD31-4B8C-83A1-F6EECF244321}">
                <p14:modId xmlns:p14="http://schemas.microsoft.com/office/powerpoint/2010/main" val="2958567353"/>
              </p:ext>
            </p:extLst>
          </p:nvPr>
        </p:nvGraphicFramePr>
        <p:xfrm>
          <a:off x="-191889" y="3645024"/>
          <a:ext cx="9084369" cy="284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6"/>
          <p:cNvSpPr txBox="1">
            <a:spLocks noChangeArrowheads="1"/>
          </p:cNvSpPr>
          <p:nvPr/>
        </p:nvSpPr>
        <p:spPr bwMode="auto">
          <a:xfrm>
            <a:off x="7403894" y="3865780"/>
            <a:ext cx="98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Imago" pitchFamily="2" charset="0"/>
                <a:ea typeface="MS PGothic" pitchFamily="34" charset="-128"/>
              </a:defRPr>
            </a:lvl1pPr>
            <a:lvl2pPr marL="742950" indent="-285750">
              <a:defRPr>
                <a:solidFill>
                  <a:schemeClr val="tx1"/>
                </a:solidFill>
                <a:latin typeface="Imago" pitchFamily="2" charset="0"/>
                <a:ea typeface="MS PGothic" pitchFamily="34" charset="-128"/>
              </a:defRPr>
            </a:lvl2pPr>
            <a:lvl3pPr marL="1143000" indent="-228600">
              <a:defRPr>
                <a:solidFill>
                  <a:schemeClr val="tx1"/>
                </a:solidFill>
                <a:latin typeface="Imago" pitchFamily="2" charset="0"/>
                <a:ea typeface="MS PGothic" pitchFamily="34" charset="-128"/>
              </a:defRPr>
            </a:lvl3pPr>
            <a:lvl4pPr marL="1600200" indent="-228600">
              <a:defRPr>
                <a:solidFill>
                  <a:schemeClr val="tx1"/>
                </a:solidFill>
                <a:latin typeface="Imago" pitchFamily="2" charset="0"/>
                <a:ea typeface="MS PGothic" pitchFamily="34" charset="-128"/>
              </a:defRPr>
            </a:lvl4pPr>
            <a:lvl5pPr marL="2057400" indent="-228600">
              <a:defRPr>
                <a:solidFill>
                  <a:schemeClr val="tx1"/>
                </a:solidFill>
                <a:latin typeface="Imago" pitchFamily="2" charset="0"/>
                <a:ea typeface="MS PGothic" pitchFamily="34" charset="-128"/>
              </a:defRPr>
            </a:lvl5pPr>
            <a:lvl6pPr marL="2514600" indent="-228600" eaLnBrk="0" fontAlgn="base" hangingPunct="0">
              <a:spcBef>
                <a:spcPct val="50000"/>
              </a:spcBef>
              <a:spcAft>
                <a:spcPct val="0"/>
              </a:spcAft>
              <a:defRPr>
                <a:solidFill>
                  <a:schemeClr val="tx1"/>
                </a:solidFill>
                <a:latin typeface="Imago" pitchFamily="2" charset="0"/>
                <a:ea typeface="MS PGothic" pitchFamily="34" charset="-128"/>
              </a:defRPr>
            </a:lvl6pPr>
            <a:lvl7pPr marL="2971800" indent="-228600" eaLnBrk="0" fontAlgn="base" hangingPunct="0">
              <a:spcBef>
                <a:spcPct val="50000"/>
              </a:spcBef>
              <a:spcAft>
                <a:spcPct val="0"/>
              </a:spcAft>
              <a:defRPr>
                <a:solidFill>
                  <a:schemeClr val="tx1"/>
                </a:solidFill>
                <a:latin typeface="Imago" pitchFamily="2" charset="0"/>
                <a:ea typeface="MS PGothic" pitchFamily="34" charset="-128"/>
              </a:defRPr>
            </a:lvl7pPr>
            <a:lvl8pPr marL="3429000" indent="-228600" eaLnBrk="0" fontAlgn="base" hangingPunct="0">
              <a:spcBef>
                <a:spcPct val="50000"/>
              </a:spcBef>
              <a:spcAft>
                <a:spcPct val="0"/>
              </a:spcAft>
              <a:defRPr>
                <a:solidFill>
                  <a:schemeClr val="tx1"/>
                </a:solidFill>
                <a:latin typeface="Imago" pitchFamily="2" charset="0"/>
                <a:ea typeface="MS PGothic" pitchFamily="34" charset="-128"/>
              </a:defRPr>
            </a:lvl8pPr>
            <a:lvl9pPr marL="3886200" indent="-228600" eaLnBrk="0" fontAlgn="base" hangingPunct="0">
              <a:spcBef>
                <a:spcPct val="50000"/>
              </a:spcBef>
              <a:spcAft>
                <a:spcPct val="0"/>
              </a:spcAft>
              <a:defRPr>
                <a:solidFill>
                  <a:schemeClr val="tx1"/>
                </a:solidFill>
                <a:latin typeface="Imago" pitchFamily="2" charset="0"/>
                <a:ea typeface="MS PGothic" pitchFamily="34" charset="-128"/>
              </a:defRPr>
            </a:lvl9pPr>
          </a:lstStyle>
          <a:p>
            <a:r>
              <a:rPr lang="en-US" b="1" dirty="0" smtClean="0"/>
              <a:t>C/BIOS</a:t>
            </a:r>
            <a:endParaRPr lang="en-US" b="1" dirty="0"/>
          </a:p>
        </p:txBody>
      </p:sp>
      <p:sp>
        <p:nvSpPr>
          <p:cNvPr id="6" name="TextBox 7"/>
          <p:cNvSpPr txBox="1">
            <a:spLocks noChangeArrowheads="1"/>
          </p:cNvSpPr>
          <p:nvPr/>
        </p:nvSpPr>
        <p:spPr bwMode="auto">
          <a:xfrm>
            <a:off x="672207" y="3869041"/>
            <a:ext cx="18806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Imago" pitchFamily="2" charset="0"/>
                <a:ea typeface="MS PGothic" pitchFamily="34" charset="-128"/>
              </a:defRPr>
            </a:lvl1pPr>
            <a:lvl2pPr marL="742950" indent="-285750">
              <a:defRPr>
                <a:solidFill>
                  <a:schemeClr val="tx1"/>
                </a:solidFill>
                <a:latin typeface="Imago" pitchFamily="2" charset="0"/>
                <a:ea typeface="MS PGothic" pitchFamily="34" charset="-128"/>
              </a:defRPr>
            </a:lvl2pPr>
            <a:lvl3pPr marL="1143000" indent="-228600">
              <a:defRPr>
                <a:solidFill>
                  <a:schemeClr val="tx1"/>
                </a:solidFill>
                <a:latin typeface="Imago" pitchFamily="2" charset="0"/>
                <a:ea typeface="MS PGothic" pitchFamily="34" charset="-128"/>
              </a:defRPr>
            </a:lvl3pPr>
            <a:lvl4pPr marL="1600200" indent="-228600">
              <a:defRPr>
                <a:solidFill>
                  <a:schemeClr val="tx1"/>
                </a:solidFill>
                <a:latin typeface="Imago" pitchFamily="2" charset="0"/>
                <a:ea typeface="MS PGothic" pitchFamily="34" charset="-128"/>
              </a:defRPr>
            </a:lvl4pPr>
            <a:lvl5pPr marL="2057400" indent="-228600">
              <a:defRPr>
                <a:solidFill>
                  <a:schemeClr val="tx1"/>
                </a:solidFill>
                <a:latin typeface="Imago" pitchFamily="2" charset="0"/>
                <a:ea typeface="MS PGothic" pitchFamily="34" charset="-128"/>
              </a:defRPr>
            </a:lvl5pPr>
            <a:lvl6pPr marL="2514600" indent="-228600" eaLnBrk="0" fontAlgn="base" hangingPunct="0">
              <a:spcBef>
                <a:spcPct val="50000"/>
              </a:spcBef>
              <a:spcAft>
                <a:spcPct val="0"/>
              </a:spcAft>
              <a:defRPr>
                <a:solidFill>
                  <a:schemeClr val="tx1"/>
                </a:solidFill>
                <a:latin typeface="Imago" pitchFamily="2" charset="0"/>
                <a:ea typeface="MS PGothic" pitchFamily="34" charset="-128"/>
              </a:defRPr>
            </a:lvl6pPr>
            <a:lvl7pPr marL="2971800" indent="-228600" eaLnBrk="0" fontAlgn="base" hangingPunct="0">
              <a:spcBef>
                <a:spcPct val="50000"/>
              </a:spcBef>
              <a:spcAft>
                <a:spcPct val="0"/>
              </a:spcAft>
              <a:defRPr>
                <a:solidFill>
                  <a:schemeClr val="tx1"/>
                </a:solidFill>
                <a:latin typeface="Imago" pitchFamily="2" charset="0"/>
                <a:ea typeface="MS PGothic" pitchFamily="34" charset="-128"/>
              </a:defRPr>
            </a:lvl7pPr>
            <a:lvl8pPr marL="3429000" indent="-228600" eaLnBrk="0" fontAlgn="base" hangingPunct="0">
              <a:spcBef>
                <a:spcPct val="50000"/>
              </a:spcBef>
              <a:spcAft>
                <a:spcPct val="0"/>
              </a:spcAft>
              <a:defRPr>
                <a:solidFill>
                  <a:schemeClr val="tx1"/>
                </a:solidFill>
                <a:latin typeface="Imago" pitchFamily="2" charset="0"/>
                <a:ea typeface="MS PGothic" pitchFamily="34" charset="-128"/>
              </a:defRPr>
            </a:lvl8pPr>
            <a:lvl9pPr marL="3886200" indent="-228600" eaLnBrk="0" fontAlgn="base" hangingPunct="0">
              <a:spcBef>
                <a:spcPct val="50000"/>
              </a:spcBef>
              <a:spcAft>
                <a:spcPct val="0"/>
              </a:spcAft>
              <a:defRPr>
                <a:solidFill>
                  <a:schemeClr val="tx1"/>
                </a:solidFill>
                <a:latin typeface="Imago" pitchFamily="2" charset="0"/>
                <a:ea typeface="MS PGothic" pitchFamily="34" charset="-128"/>
              </a:defRPr>
            </a:lvl9pPr>
          </a:lstStyle>
          <a:p>
            <a:r>
              <a:rPr lang="en-US" b="1" dirty="0" smtClean="0"/>
              <a:t>R/Bioconductor</a:t>
            </a:r>
            <a:endParaRPr lang="en-US" b="1" dirty="0"/>
          </a:p>
        </p:txBody>
      </p:sp>
      <p:grpSp>
        <p:nvGrpSpPr>
          <p:cNvPr id="7" name="Group 6"/>
          <p:cNvGrpSpPr/>
          <p:nvPr/>
        </p:nvGrpSpPr>
        <p:grpSpPr>
          <a:xfrm>
            <a:off x="3669477" y="4053612"/>
            <a:ext cx="2073002" cy="2066655"/>
            <a:chOff x="3536822" y="4068651"/>
            <a:chExt cx="2073002" cy="2066655"/>
          </a:xfrm>
        </p:grpSpPr>
        <p:pic>
          <p:nvPicPr>
            <p:cNvPr id="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6822" y="4068651"/>
              <a:ext cx="2073002" cy="206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4"/>
            <p:cNvSpPr txBox="1">
              <a:spLocks noChangeArrowheads="1"/>
            </p:cNvSpPr>
            <p:nvPr/>
          </p:nvSpPr>
          <p:spPr bwMode="auto">
            <a:xfrm>
              <a:off x="4103482" y="4917312"/>
              <a:ext cx="939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Imago" pitchFamily="2" charset="0"/>
                  <a:ea typeface="MS PGothic" pitchFamily="34" charset="-128"/>
                </a:defRPr>
              </a:lvl1pPr>
              <a:lvl2pPr marL="742950" indent="-285750">
                <a:defRPr>
                  <a:solidFill>
                    <a:schemeClr val="tx1"/>
                  </a:solidFill>
                  <a:latin typeface="Imago" pitchFamily="2" charset="0"/>
                  <a:ea typeface="MS PGothic" pitchFamily="34" charset="-128"/>
                </a:defRPr>
              </a:lvl2pPr>
              <a:lvl3pPr marL="1143000" indent="-228600">
                <a:defRPr>
                  <a:solidFill>
                    <a:schemeClr val="tx1"/>
                  </a:solidFill>
                  <a:latin typeface="Imago" pitchFamily="2" charset="0"/>
                  <a:ea typeface="MS PGothic" pitchFamily="34" charset="-128"/>
                </a:defRPr>
              </a:lvl3pPr>
              <a:lvl4pPr marL="1600200" indent="-228600">
                <a:defRPr>
                  <a:solidFill>
                    <a:schemeClr val="tx1"/>
                  </a:solidFill>
                  <a:latin typeface="Imago" pitchFamily="2" charset="0"/>
                  <a:ea typeface="MS PGothic" pitchFamily="34" charset="-128"/>
                </a:defRPr>
              </a:lvl4pPr>
              <a:lvl5pPr marL="2057400" indent="-228600">
                <a:defRPr>
                  <a:solidFill>
                    <a:schemeClr val="tx1"/>
                  </a:solidFill>
                  <a:latin typeface="Imago" pitchFamily="2" charset="0"/>
                  <a:ea typeface="MS PGothic" pitchFamily="34" charset="-128"/>
                </a:defRPr>
              </a:lvl5pPr>
              <a:lvl6pPr marL="2514600" indent="-228600" eaLnBrk="0" fontAlgn="base" hangingPunct="0">
                <a:spcBef>
                  <a:spcPct val="50000"/>
                </a:spcBef>
                <a:spcAft>
                  <a:spcPct val="0"/>
                </a:spcAft>
                <a:defRPr>
                  <a:solidFill>
                    <a:schemeClr val="tx1"/>
                  </a:solidFill>
                  <a:latin typeface="Imago" pitchFamily="2" charset="0"/>
                  <a:ea typeface="MS PGothic" pitchFamily="34" charset="-128"/>
                </a:defRPr>
              </a:lvl6pPr>
              <a:lvl7pPr marL="2971800" indent="-228600" eaLnBrk="0" fontAlgn="base" hangingPunct="0">
                <a:spcBef>
                  <a:spcPct val="50000"/>
                </a:spcBef>
                <a:spcAft>
                  <a:spcPct val="0"/>
                </a:spcAft>
                <a:defRPr>
                  <a:solidFill>
                    <a:schemeClr val="tx1"/>
                  </a:solidFill>
                  <a:latin typeface="Imago" pitchFamily="2" charset="0"/>
                  <a:ea typeface="MS PGothic" pitchFamily="34" charset="-128"/>
                </a:defRPr>
              </a:lvl7pPr>
              <a:lvl8pPr marL="3429000" indent="-228600" eaLnBrk="0" fontAlgn="base" hangingPunct="0">
                <a:spcBef>
                  <a:spcPct val="50000"/>
                </a:spcBef>
                <a:spcAft>
                  <a:spcPct val="0"/>
                </a:spcAft>
                <a:defRPr>
                  <a:solidFill>
                    <a:schemeClr val="tx1"/>
                  </a:solidFill>
                  <a:latin typeface="Imago" pitchFamily="2" charset="0"/>
                  <a:ea typeface="MS PGothic" pitchFamily="34" charset="-128"/>
                </a:defRPr>
              </a:lvl8pPr>
              <a:lvl9pPr marL="3886200" indent="-228600" eaLnBrk="0" fontAlgn="base" hangingPunct="0">
                <a:spcBef>
                  <a:spcPct val="50000"/>
                </a:spcBef>
                <a:spcAft>
                  <a:spcPct val="0"/>
                </a:spcAft>
                <a:defRPr>
                  <a:solidFill>
                    <a:schemeClr val="tx1"/>
                  </a:solidFill>
                  <a:latin typeface="Imago" pitchFamily="2" charset="0"/>
                  <a:ea typeface="MS PGothic" pitchFamily="34" charset="-128"/>
                </a:defRPr>
              </a:lvl9pPr>
            </a:lstStyle>
            <a:p>
              <a:r>
                <a:rPr lang="en-US" b="1" dirty="0" err="1" smtClean="0"/>
                <a:t>RiBIOS</a:t>
              </a:r>
              <a:endParaRPr lang="en-US" b="1" dirty="0"/>
            </a:p>
          </p:txBody>
        </p:sp>
      </p:grpSp>
      <p:sp>
        <p:nvSpPr>
          <p:cNvPr id="10" name="TextBox 9"/>
          <p:cNvSpPr txBox="1"/>
          <p:nvPr/>
        </p:nvSpPr>
        <p:spPr>
          <a:xfrm>
            <a:off x="404813" y="1876425"/>
            <a:ext cx="8371753"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t>BIOS</a:t>
            </a:r>
            <a:r>
              <a:rPr lang="en-GB" dirty="0" smtClean="0"/>
              <a:t>: A C library for bioinformatics application development</a:t>
            </a:r>
          </a:p>
          <a:p>
            <a:pPr marL="285750" indent="-285750">
              <a:buFont typeface="Arial" panose="020B0604020202020204" pitchFamily="34" charset="0"/>
              <a:buChar char="•"/>
            </a:pPr>
            <a:r>
              <a:rPr lang="en-GB" b="1" dirty="0" err="1" smtClean="0"/>
              <a:t>Bioinfo</a:t>
            </a:r>
            <a:r>
              <a:rPr lang="en-GB" b="1" dirty="0" smtClean="0"/>
              <a:t>-C</a:t>
            </a:r>
            <a:r>
              <a:rPr lang="en-GB" dirty="0" smtClean="0"/>
              <a:t>: A public version of </a:t>
            </a:r>
            <a:r>
              <a:rPr lang="en-GB" i="1" dirty="0" smtClean="0"/>
              <a:t>BIOS</a:t>
            </a:r>
            <a:r>
              <a:rPr lang="en-GB" dirty="0" smtClean="0"/>
              <a:t>, available at </a:t>
            </a:r>
            <a:r>
              <a:rPr lang="en-GB" i="1" dirty="0" smtClean="0">
                <a:hlinkClick r:id="rId8"/>
              </a:rPr>
              <a:t>SourceForge</a:t>
            </a:r>
            <a:r>
              <a:rPr lang="en-GB" i="1" dirty="0" smtClean="0"/>
              <a:t> [LGPL]</a:t>
            </a:r>
            <a:r>
              <a:rPr lang="en-GB" dirty="0" smtClean="0"/>
              <a:t>.</a:t>
            </a:r>
          </a:p>
          <a:p>
            <a:pPr marL="285750" indent="-285750">
              <a:buFont typeface="Arial" panose="020B0604020202020204" pitchFamily="34" charset="0"/>
              <a:buChar char="•"/>
            </a:pPr>
            <a:r>
              <a:rPr lang="en-GB" b="1" dirty="0" err="1" smtClean="0"/>
              <a:t>RiBIOS</a:t>
            </a:r>
            <a:r>
              <a:rPr lang="en-GB" dirty="0" smtClean="0"/>
              <a:t>: A collection of R packages using BIOS/</a:t>
            </a:r>
            <a:r>
              <a:rPr lang="en-GB" dirty="0" err="1" smtClean="0"/>
              <a:t>Bioinfo</a:t>
            </a:r>
            <a:r>
              <a:rPr lang="en-GB" dirty="0" smtClean="0"/>
              <a:t>-C.</a:t>
            </a:r>
            <a:endParaRPr lang="en-GB" dirty="0"/>
          </a:p>
        </p:txBody>
      </p:sp>
      <p:sp>
        <p:nvSpPr>
          <p:cNvPr id="3" name="Slide Number Placeholder 2"/>
          <p:cNvSpPr>
            <a:spLocks noGrp="1"/>
          </p:cNvSpPr>
          <p:nvPr>
            <p:ph type="sldNum" sz="quarter" idx="11"/>
          </p:nvPr>
        </p:nvSpPr>
        <p:spPr/>
        <p:txBody>
          <a:bodyPr/>
          <a:lstStyle/>
          <a:p>
            <a:pPr>
              <a:defRPr/>
            </a:pPr>
            <a:fld id="{0BC32AB4-61FB-4062-9E20-33DD6EC6477C}" type="slidenum">
              <a:rPr lang="en-US" smtClean="0"/>
              <a:pPr>
                <a:defRPr/>
              </a:pPr>
              <a:t>21</a:t>
            </a:fld>
            <a:endParaRPr lang="en-US"/>
          </a:p>
        </p:txBody>
      </p:sp>
    </p:spTree>
    <p:extLst>
      <p:ext uri="{BB962C8B-B14F-4D97-AF65-F5344CB8AC3E}">
        <p14:creationId xmlns:p14="http://schemas.microsoft.com/office/powerpoint/2010/main" val="4144367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pEndCoverShape"/>
          <p:cNvSpPr txBox="1">
            <a:spLocks noChangeArrowheads="1"/>
          </p:cNvSpPr>
          <p:nvPr/>
        </p:nvSpPr>
        <p:spPr bwMode="white">
          <a:xfrm>
            <a:off x="-2174" y="6843362"/>
            <a:ext cx="42202" cy="4571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eaLnBrk="1" hangingPunct="1"/>
            <a:endParaRPr lang="en-US" dirty="0"/>
          </a:p>
        </p:txBody>
      </p:sp>
      <p:sp>
        <p:nvSpPr>
          <p:cNvPr id="3" name="Content Placeholder 2"/>
          <p:cNvSpPr>
            <a:spLocks noGrp="1"/>
          </p:cNvSpPr>
          <p:nvPr>
            <p:ph idx="1"/>
          </p:nvPr>
        </p:nvSpPr>
        <p:spPr>
          <a:xfrm>
            <a:off x="397120" y="2924175"/>
            <a:ext cx="8354157" cy="1009650"/>
          </a:xfrm>
        </p:spPr>
        <p:txBody>
          <a:bodyPr anchor="ctr"/>
          <a:lstStyle/>
          <a:p>
            <a:pPr marL="0" indent="0" algn="ctr">
              <a:buFont typeface="Arial" pitchFamily="34" charset="0"/>
              <a:buNone/>
              <a:defRPr/>
            </a:pPr>
            <a:r>
              <a:rPr lang="en-US" sz="4500" b="1" i="1" smtClean="0">
                <a:solidFill>
                  <a:srgbClr val="0082DA"/>
                </a:solidFill>
                <a:latin typeface="Minion" pitchFamily="18" charset="0"/>
              </a:rPr>
              <a:t>Doing now what patients need next</a:t>
            </a:r>
            <a:endParaRPr lang="en-US" sz="4500" b="1" dirty="0">
              <a:solidFill>
                <a:srgbClr val="0082DA"/>
              </a:solidFill>
            </a:endParaRPr>
          </a:p>
        </p:txBody>
      </p:sp>
      <p:sp>
        <p:nvSpPr>
          <p:cNvPr id="5" name="shpEndTranslation" hidden="1"/>
          <p:cNvSpPr/>
          <p:nvPr/>
        </p:nvSpPr>
        <p:spPr>
          <a:xfrm>
            <a:off x="301045" y="6093296"/>
            <a:ext cx="4220308" cy="261610"/>
          </a:xfrm>
          <a:prstGeom prst="rect">
            <a:avLst/>
          </a:prstGeom>
        </p:spPr>
        <p:txBody>
          <a:bodyPr>
            <a:spAutoFit/>
          </a:bodyPr>
          <a:lstStyle/>
          <a:p>
            <a:endParaRPr lang="en-US" sz="1100" dirty="0"/>
          </a:p>
        </p:txBody>
      </p:sp>
      <p:sp>
        <p:nvSpPr>
          <p:cNvPr id="2" name="Slide Number Placeholder 1"/>
          <p:cNvSpPr>
            <a:spLocks noGrp="1"/>
          </p:cNvSpPr>
          <p:nvPr>
            <p:ph type="sldNum" sz="quarter" idx="11"/>
          </p:nvPr>
        </p:nvSpPr>
        <p:spPr/>
        <p:txBody>
          <a:bodyPr/>
          <a:lstStyle/>
          <a:p>
            <a:pPr>
              <a:defRPr/>
            </a:pPr>
            <a:fld id="{0BC32AB4-61FB-4062-9E20-33DD6EC6477C}"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Our mission in SLICE</a:t>
            </a:r>
            <a:br>
              <a:rPr lang="en-US" dirty="0" smtClean="0"/>
            </a:br>
            <a:r>
              <a:rPr lang="en-US" sz="1800" b="0" i="1" dirty="0" smtClean="0"/>
              <a:t>…and why we benefit from and contribute to Bioconductor</a:t>
            </a:r>
            <a:endParaRPr lang="en-US" sz="1800" b="0" i="1" dirty="0"/>
          </a:p>
        </p:txBody>
      </p:sp>
      <p:sp>
        <p:nvSpPr>
          <p:cNvPr id="3" name="Content Placeholder 2"/>
          <p:cNvSpPr>
            <a:spLocks noGrp="1"/>
          </p:cNvSpPr>
          <p:nvPr>
            <p:ph idx="1"/>
          </p:nvPr>
        </p:nvSpPr>
        <p:spPr>
          <a:xfrm>
            <a:off x="397121" y="1806575"/>
            <a:ext cx="4318896" cy="4471988"/>
          </a:xfrm>
        </p:spPr>
        <p:txBody>
          <a:bodyPr/>
          <a:lstStyle/>
          <a:p>
            <a:r>
              <a:rPr lang="en-US" b="1" u="sng" dirty="0" smtClean="0">
                <a:solidFill>
                  <a:srgbClr val="D7191C"/>
                </a:solidFill>
              </a:rPr>
              <a:t>Support</a:t>
            </a:r>
            <a:r>
              <a:rPr lang="en-US" b="1" dirty="0" smtClean="0">
                <a:solidFill>
                  <a:srgbClr val="D7191C"/>
                </a:solidFill>
              </a:rPr>
              <a:t> </a:t>
            </a:r>
            <a:r>
              <a:rPr lang="en-US" dirty="0" smtClean="0">
                <a:solidFill>
                  <a:srgbClr val="D7191C"/>
                </a:solidFill>
              </a:rPr>
              <a:t> drug-discovery projects in a collaborative and dynamic environment</a:t>
            </a:r>
          </a:p>
          <a:p>
            <a:r>
              <a:rPr lang="en-US" b="1" u="sng" dirty="0" smtClean="0">
                <a:solidFill>
                  <a:schemeClr val="bg2">
                    <a:lumMod val="75000"/>
                  </a:schemeClr>
                </a:solidFill>
              </a:rPr>
              <a:t>L</a:t>
            </a:r>
            <a:r>
              <a:rPr lang="en-US" b="1" dirty="0" smtClean="0">
                <a:solidFill>
                  <a:schemeClr val="bg2">
                    <a:lumMod val="75000"/>
                  </a:schemeClr>
                </a:solidFill>
              </a:rPr>
              <a:t>everage </a:t>
            </a:r>
            <a:r>
              <a:rPr lang="en-US" dirty="0" smtClean="0">
                <a:solidFill>
                  <a:schemeClr val="bg2">
                    <a:lumMod val="75000"/>
                  </a:schemeClr>
                </a:solidFill>
              </a:rPr>
              <a:t>tools to systematically analyze paramount volume of </a:t>
            </a:r>
            <a:r>
              <a:rPr lang="en-US" i="1" dirty="0" smtClean="0">
                <a:solidFill>
                  <a:schemeClr val="bg2">
                    <a:lumMod val="75000"/>
                  </a:schemeClr>
                </a:solidFill>
              </a:rPr>
              <a:t>omics </a:t>
            </a:r>
            <a:r>
              <a:rPr lang="en-US" dirty="0" smtClean="0">
                <a:solidFill>
                  <a:schemeClr val="bg2">
                    <a:lumMod val="75000"/>
                  </a:schemeClr>
                </a:solidFill>
              </a:rPr>
              <a:t>data</a:t>
            </a:r>
          </a:p>
          <a:p>
            <a:r>
              <a:rPr lang="en-US" b="1" u="sng" dirty="0" smtClean="0">
                <a:solidFill>
                  <a:schemeClr val="accent3">
                    <a:lumMod val="50000"/>
                  </a:schemeClr>
                </a:solidFill>
              </a:rPr>
              <a:t>I</a:t>
            </a:r>
            <a:r>
              <a:rPr lang="en-US" b="1" dirty="0" smtClean="0">
                <a:solidFill>
                  <a:schemeClr val="accent3">
                    <a:lumMod val="50000"/>
                  </a:schemeClr>
                </a:solidFill>
              </a:rPr>
              <a:t>ntegrate</a:t>
            </a:r>
            <a:r>
              <a:rPr lang="en-US" dirty="0" smtClean="0">
                <a:solidFill>
                  <a:schemeClr val="accent3">
                    <a:lumMod val="50000"/>
                  </a:schemeClr>
                </a:solidFill>
              </a:rPr>
              <a:t> and </a:t>
            </a:r>
            <a:r>
              <a:rPr lang="en-US" b="1" dirty="0" smtClean="0">
                <a:solidFill>
                  <a:schemeClr val="accent3">
                    <a:lumMod val="50000"/>
                  </a:schemeClr>
                </a:solidFill>
              </a:rPr>
              <a:t>interpret</a:t>
            </a:r>
            <a:r>
              <a:rPr lang="en-US" dirty="0" smtClean="0">
                <a:solidFill>
                  <a:schemeClr val="accent3">
                    <a:lumMod val="50000"/>
                  </a:schemeClr>
                </a:solidFill>
              </a:rPr>
              <a:t> both external and internal data</a:t>
            </a:r>
          </a:p>
          <a:p>
            <a:r>
              <a:rPr lang="en-US" b="1" u="sng" dirty="0" smtClean="0">
                <a:solidFill>
                  <a:schemeClr val="accent5">
                    <a:lumMod val="75000"/>
                  </a:schemeClr>
                </a:solidFill>
              </a:rPr>
              <a:t>C</a:t>
            </a:r>
            <a:r>
              <a:rPr lang="en-US" b="1" dirty="0" smtClean="0">
                <a:solidFill>
                  <a:schemeClr val="accent5">
                    <a:lumMod val="75000"/>
                  </a:schemeClr>
                </a:solidFill>
              </a:rPr>
              <a:t>reate</a:t>
            </a:r>
            <a:r>
              <a:rPr lang="en-US" dirty="0" smtClean="0">
                <a:solidFill>
                  <a:schemeClr val="accent5">
                    <a:lumMod val="75000"/>
                  </a:schemeClr>
                </a:solidFill>
              </a:rPr>
              <a:t> new ways of improving both safety and efficacy of drugs</a:t>
            </a:r>
          </a:p>
          <a:p>
            <a:r>
              <a:rPr lang="en-US" b="1" u="sng" dirty="0" smtClean="0">
                <a:solidFill>
                  <a:schemeClr val="accent6">
                    <a:lumMod val="50000"/>
                  </a:schemeClr>
                </a:solidFill>
              </a:rPr>
              <a:t>E</a:t>
            </a:r>
            <a:r>
              <a:rPr lang="en-US" b="1" dirty="0" smtClean="0">
                <a:solidFill>
                  <a:schemeClr val="accent6">
                    <a:lumMod val="50000"/>
                  </a:schemeClr>
                </a:solidFill>
              </a:rPr>
              <a:t>ducate</a:t>
            </a:r>
            <a:r>
              <a:rPr lang="en-US" dirty="0" smtClean="0">
                <a:solidFill>
                  <a:schemeClr val="accent6">
                    <a:lumMod val="50000"/>
                  </a:schemeClr>
                </a:solidFill>
              </a:rPr>
              <a:t> and empower scientists to harness the power of bioinformatics</a:t>
            </a:r>
          </a:p>
          <a:p>
            <a:endParaRPr lang="en-US" dirty="0"/>
          </a:p>
        </p:txBody>
      </p:sp>
      <p:graphicFrame>
        <p:nvGraphicFramePr>
          <p:cNvPr id="4" name="Chart 3"/>
          <p:cNvGraphicFramePr/>
          <p:nvPr>
            <p:extLst>
              <p:ext uri="{D42A27DB-BD31-4B8C-83A1-F6EECF244321}">
                <p14:modId xmlns:p14="http://schemas.microsoft.com/office/powerpoint/2010/main" val="1255994199"/>
              </p:ext>
            </p:extLst>
          </p:nvPr>
        </p:nvGraphicFramePr>
        <p:xfrm>
          <a:off x="4932040" y="1970082"/>
          <a:ext cx="3888432" cy="311212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728774" y="2115089"/>
            <a:ext cx="1031051" cy="369332"/>
          </a:xfrm>
          <a:prstGeom prst="rect">
            <a:avLst/>
          </a:prstGeom>
          <a:noFill/>
        </p:spPr>
        <p:txBody>
          <a:bodyPr wrap="none" rtlCol="0">
            <a:spAutoFit/>
          </a:bodyPr>
          <a:lstStyle/>
          <a:p>
            <a:r>
              <a:rPr lang="en-US" b="1" u="sng" dirty="0" smtClean="0"/>
              <a:t>S</a:t>
            </a:r>
            <a:r>
              <a:rPr lang="en-US" b="1" dirty="0" smtClean="0"/>
              <a:t>upport</a:t>
            </a:r>
            <a:endParaRPr lang="en-US" b="1" dirty="0"/>
          </a:p>
        </p:txBody>
      </p:sp>
      <p:sp>
        <p:nvSpPr>
          <p:cNvPr id="7" name="TextBox 6"/>
          <p:cNvSpPr txBox="1"/>
          <p:nvPr/>
        </p:nvSpPr>
        <p:spPr>
          <a:xfrm>
            <a:off x="7973487" y="4242980"/>
            <a:ext cx="1170513" cy="369332"/>
          </a:xfrm>
          <a:prstGeom prst="rect">
            <a:avLst/>
          </a:prstGeom>
          <a:noFill/>
        </p:spPr>
        <p:txBody>
          <a:bodyPr wrap="none" rtlCol="0">
            <a:spAutoFit/>
          </a:bodyPr>
          <a:lstStyle/>
          <a:p>
            <a:r>
              <a:rPr lang="en-US" b="1" u="sng" dirty="0" smtClean="0"/>
              <a:t>L</a:t>
            </a:r>
            <a:r>
              <a:rPr lang="en-US" b="1" dirty="0" smtClean="0"/>
              <a:t>everage</a:t>
            </a:r>
            <a:endParaRPr lang="en-US" b="1" dirty="0"/>
          </a:p>
        </p:txBody>
      </p:sp>
      <p:sp>
        <p:nvSpPr>
          <p:cNvPr id="8" name="TextBox 7"/>
          <p:cNvSpPr txBox="1"/>
          <p:nvPr/>
        </p:nvSpPr>
        <p:spPr>
          <a:xfrm>
            <a:off x="6516216" y="4994418"/>
            <a:ext cx="1159292" cy="369332"/>
          </a:xfrm>
          <a:prstGeom prst="rect">
            <a:avLst/>
          </a:prstGeom>
          <a:noFill/>
        </p:spPr>
        <p:txBody>
          <a:bodyPr wrap="none" rtlCol="0">
            <a:spAutoFit/>
          </a:bodyPr>
          <a:lstStyle/>
          <a:p>
            <a:r>
              <a:rPr lang="en-US" b="1" u="sng" dirty="0" smtClean="0"/>
              <a:t>I</a:t>
            </a:r>
            <a:r>
              <a:rPr lang="en-US" b="1" dirty="0" smtClean="0"/>
              <a:t>ntegrate</a:t>
            </a:r>
            <a:endParaRPr lang="en-US" b="1" dirty="0"/>
          </a:p>
        </p:txBody>
      </p:sp>
      <p:sp>
        <p:nvSpPr>
          <p:cNvPr id="9" name="TextBox 8"/>
          <p:cNvSpPr txBox="1"/>
          <p:nvPr/>
        </p:nvSpPr>
        <p:spPr>
          <a:xfrm>
            <a:off x="4572000" y="3697960"/>
            <a:ext cx="899605" cy="369332"/>
          </a:xfrm>
          <a:prstGeom prst="rect">
            <a:avLst/>
          </a:prstGeom>
          <a:noFill/>
        </p:spPr>
        <p:txBody>
          <a:bodyPr wrap="none" rtlCol="0">
            <a:spAutoFit/>
          </a:bodyPr>
          <a:lstStyle/>
          <a:p>
            <a:r>
              <a:rPr lang="en-US" b="1" u="sng" dirty="0" smtClean="0"/>
              <a:t>C</a:t>
            </a:r>
            <a:r>
              <a:rPr lang="en-US" b="1" dirty="0" smtClean="0"/>
              <a:t>reate</a:t>
            </a:r>
            <a:endParaRPr lang="en-US" b="1" dirty="0"/>
          </a:p>
        </p:txBody>
      </p:sp>
      <p:sp>
        <p:nvSpPr>
          <p:cNvPr id="10" name="TextBox 9"/>
          <p:cNvSpPr txBox="1"/>
          <p:nvPr/>
        </p:nvSpPr>
        <p:spPr>
          <a:xfrm>
            <a:off x="5142219" y="2061091"/>
            <a:ext cx="1043876" cy="369332"/>
          </a:xfrm>
          <a:prstGeom prst="rect">
            <a:avLst/>
          </a:prstGeom>
          <a:noFill/>
        </p:spPr>
        <p:txBody>
          <a:bodyPr wrap="none" rtlCol="0">
            <a:spAutoFit/>
          </a:bodyPr>
          <a:lstStyle/>
          <a:p>
            <a:r>
              <a:rPr lang="en-US" b="1" u="sng" dirty="0" smtClean="0"/>
              <a:t>E</a:t>
            </a:r>
            <a:r>
              <a:rPr lang="en-US" b="1" dirty="0" smtClean="0"/>
              <a:t>ducate</a:t>
            </a:r>
            <a:endParaRPr lang="en-US" b="1" dirty="0"/>
          </a:p>
        </p:txBody>
      </p:sp>
      <p:sp>
        <p:nvSpPr>
          <p:cNvPr id="12" name="TextBox 11"/>
          <p:cNvSpPr txBox="1"/>
          <p:nvPr/>
        </p:nvSpPr>
        <p:spPr>
          <a:xfrm>
            <a:off x="4932040" y="5693514"/>
            <a:ext cx="4043809" cy="707886"/>
          </a:xfrm>
          <a:prstGeom prst="rect">
            <a:avLst/>
          </a:prstGeom>
          <a:noFill/>
        </p:spPr>
        <p:txBody>
          <a:bodyPr wrap="square" rtlCol="0">
            <a:spAutoFit/>
          </a:bodyPr>
          <a:lstStyle/>
          <a:p>
            <a:r>
              <a:rPr lang="en-US" sz="2000" b="1" dirty="0" smtClean="0"/>
              <a:t>Bioconductor provides </a:t>
            </a:r>
            <a:r>
              <a:rPr lang="en-US" sz="2000" b="1" i="1" dirty="0" smtClean="0"/>
              <a:t>almost</a:t>
            </a:r>
            <a:r>
              <a:rPr lang="en-US" sz="2000" b="1" dirty="0" smtClean="0"/>
              <a:t> everything that we need, but …</a:t>
            </a:r>
            <a:endParaRPr lang="en-US" sz="2000" b="1" dirty="0"/>
          </a:p>
        </p:txBody>
      </p:sp>
      <p:sp>
        <p:nvSpPr>
          <p:cNvPr id="5" name="Slide Number Placeholder 4"/>
          <p:cNvSpPr>
            <a:spLocks noGrp="1"/>
          </p:cNvSpPr>
          <p:nvPr>
            <p:ph type="sldNum" sz="quarter" idx="11"/>
          </p:nvPr>
        </p:nvSpPr>
        <p:spPr/>
        <p:txBody>
          <a:bodyPr/>
          <a:lstStyle/>
          <a:p>
            <a:pPr>
              <a:defRPr/>
            </a:pPr>
            <a:fld id="{0BC32AB4-61FB-4062-9E20-33DD6EC6477C}" type="slidenum">
              <a:rPr lang="en-US" smtClean="0"/>
              <a:pPr>
                <a:defRPr/>
              </a:pPr>
              <a:t>3</a:t>
            </a:fld>
            <a:endParaRPr lang="en-US"/>
          </a:p>
        </p:txBody>
      </p:sp>
    </p:spTree>
    <p:extLst>
      <p:ext uri="{BB962C8B-B14F-4D97-AF65-F5344CB8AC3E}">
        <p14:creationId xmlns:p14="http://schemas.microsoft.com/office/powerpoint/2010/main" val="2435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Gaps that we have identified and tried to fill</a:t>
            </a:r>
            <a:endParaRPr lang="en-US" dirty="0"/>
          </a:p>
        </p:txBody>
      </p:sp>
      <p:sp>
        <p:nvSpPr>
          <p:cNvPr id="3" name="Content Placeholder 2"/>
          <p:cNvSpPr>
            <a:spLocks noGrp="1"/>
          </p:cNvSpPr>
          <p:nvPr>
            <p:ph idx="1"/>
          </p:nvPr>
        </p:nvSpPr>
        <p:spPr>
          <a:xfrm>
            <a:off x="397121" y="1806575"/>
            <a:ext cx="5399015" cy="2043283"/>
          </a:xfrm>
        </p:spPr>
        <p:txBody>
          <a:bodyPr/>
          <a:lstStyle/>
          <a:p>
            <a:r>
              <a:rPr lang="en-US" sz="1800" b="1" dirty="0" smtClean="0"/>
              <a:t>Customization</a:t>
            </a:r>
            <a:r>
              <a:rPr lang="en-US" sz="1800" dirty="0" smtClean="0"/>
              <a:t> to </a:t>
            </a:r>
            <a:r>
              <a:rPr lang="en-US" sz="1800" dirty="0" smtClean="0"/>
              <a:t>local IT </a:t>
            </a:r>
            <a:r>
              <a:rPr lang="en-US" sz="1800" dirty="0" smtClean="0"/>
              <a:t>infrastructure</a:t>
            </a:r>
          </a:p>
          <a:p>
            <a:r>
              <a:rPr lang="en-US" sz="1800" b="1" dirty="0" smtClean="0"/>
              <a:t>Efficient</a:t>
            </a:r>
            <a:r>
              <a:rPr lang="en-US" sz="1800" dirty="0" smtClean="0"/>
              <a:t> functions/modules for routine tasks</a:t>
            </a:r>
          </a:p>
          <a:p>
            <a:r>
              <a:rPr lang="en-US" sz="1800" b="1" i="1" dirty="0" err="1" smtClean="0"/>
              <a:t>Pipelinability</a:t>
            </a:r>
            <a:r>
              <a:rPr lang="en-US" sz="1800" i="1" dirty="0" smtClean="0"/>
              <a:t>: </a:t>
            </a:r>
            <a:r>
              <a:rPr lang="en-US" sz="1800" dirty="0" smtClean="0"/>
              <a:t>the feasibility of using R/</a:t>
            </a:r>
            <a:r>
              <a:rPr lang="en-US" sz="1800" dirty="0" err="1" smtClean="0"/>
              <a:t>BioC</a:t>
            </a:r>
            <a:r>
              <a:rPr lang="en-US" sz="1800" dirty="0" smtClean="0"/>
              <a:t> packages/scripts as modules of software pipelines designed for a specific task (e.g. differential gene expression analysis)</a:t>
            </a:r>
          </a:p>
        </p:txBody>
      </p:sp>
      <p:grpSp>
        <p:nvGrpSpPr>
          <p:cNvPr id="8" name="read_exprs_matrix"/>
          <p:cNvGrpSpPr/>
          <p:nvPr/>
        </p:nvGrpSpPr>
        <p:grpSpPr>
          <a:xfrm>
            <a:off x="5921661" y="1743075"/>
            <a:ext cx="3042827" cy="3990181"/>
            <a:chOff x="5921661" y="1743075"/>
            <a:chExt cx="3042827" cy="3990181"/>
          </a:xfrm>
        </p:grpSpPr>
        <p:sp>
          <p:nvSpPr>
            <p:cNvPr id="4" name="FigLegread_exprs_matrix"/>
            <p:cNvSpPr txBox="1">
              <a:spLocks/>
            </p:cNvSpPr>
            <p:nvPr/>
          </p:nvSpPr>
          <p:spPr bwMode="auto">
            <a:xfrm>
              <a:off x="6108811" y="4797152"/>
              <a:ext cx="285567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0" fontAlgn="base" hangingPunct="0">
                <a:spcBef>
                  <a:spcPct val="30000"/>
                </a:spcBef>
                <a:spcAft>
                  <a:spcPct val="0"/>
                </a:spcAft>
                <a:buChar char="–"/>
                <a:defRPr sz="2000">
                  <a:solidFill>
                    <a:schemeClr val="tx1"/>
                  </a:solidFill>
                  <a:latin typeface="+mn-lt"/>
                </a:defRPr>
              </a:lvl2pPr>
              <a:lvl3pPr marL="1241425" indent="-287338" algn="l" rtl="0" eaLnBrk="0" fontAlgn="base" hangingPunct="0">
                <a:spcBef>
                  <a:spcPct val="20000"/>
                </a:spcBef>
                <a:spcAft>
                  <a:spcPct val="0"/>
                </a:spcAft>
                <a:buChar char="•"/>
                <a:defRPr sz="2000">
                  <a:solidFill>
                    <a:schemeClr val="tx1"/>
                  </a:solidFill>
                  <a:latin typeface="+mn-lt"/>
                </a:defRPr>
              </a:lvl3pPr>
              <a:lvl4pPr marL="1719263" indent="-287338" algn="l" rtl="0" eaLnBrk="0" fontAlgn="base" hangingPunct="0">
                <a:spcBef>
                  <a:spcPct val="20000"/>
                </a:spcBef>
                <a:spcAft>
                  <a:spcPct val="0"/>
                </a:spcAft>
                <a:buChar char="–"/>
                <a:defRPr sz="2000">
                  <a:solidFill>
                    <a:schemeClr val="tx1"/>
                  </a:solidFill>
                  <a:latin typeface="+mn-lt"/>
                </a:defRPr>
              </a:lvl4pPr>
              <a:lvl5pPr marL="2195513" indent="-285750" algn="l" rtl="0" eaLnBrk="0" fontAlgn="base" hangingPunct="0">
                <a:spcBef>
                  <a:spcPct val="20000"/>
                </a:spcBef>
                <a:spcAft>
                  <a:spcPct val="0"/>
                </a:spcAft>
                <a:buChar char="»"/>
                <a:defRPr sz="2000">
                  <a:solidFill>
                    <a:schemeClr val="tx1"/>
                  </a:solidFill>
                  <a:latin typeface="+mn-lt"/>
                </a:defRPr>
              </a:lvl5pPr>
              <a:lvl6pPr marL="2652713" indent="-285750" algn="l" rtl="0" eaLnBrk="0" fontAlgn="base" hangingPunct="0">
                <a:spcBef>
                  <a:spcPct val="20000"/>
                </a:spcBef>
                <a:spcAft>
                  <a:spcPct val="0"/>
                </a:spcAft>
                <a:buChar char="»"/>
                <a:defRPr sz="2000">
                  <a:solidFill>
                    <a:schemeClr val="tx1"/>
                  </a:solidFill>
                  <a:latin typeface="+mn-lt"/>
                </a:defRPr>
              </a:lvl6pPr>
              <a:lvl7pPr marL="3109913" indent="-285750" algn="l" rtl="0" eaLnBrk="0" fontAlgn="base" hangingPunct="0">
                <a:spcBef>
                  <a:spcPct val="20000"/>
                </a:spcBef>
                <a:spcAft>
                  <a:spcPct val="0"/>
                </a:spcAft>
                <a:buChar char="»"/>
                <a:defRPr sz="2000">
                  <a:solidFill>
                    <a:schemeClr val="tx1"/>
                  </a:solidFill>
                  <a:latin typeface="+mn-lt"/>
                </a:defRPr>
              </a:lvl7pPr>
              <a:lvl8pPr marL="3567113" indent="-285750" algn="l" rtl="0" eaLnBrk="0" fontAlgn="base" hangingPunct="0">
                <a:spcBef>
                  <a:spcPct val="20000"/>
                </a:spcBef>
                <a:spcAft>
                  <a:spcPct val="0"/>
                </a:spcAft>
                <a:buChar char="»"/>
                <a:defRPr sz="2000">
                  <a:solidFill>
                    <a:schemeClr val="tx1"/>
                  </a:solidFill>
                  <a:latin typeface="+mn-lt"/>
                </a:defRPr>
              </a:lvl8pPr>
              <a:lvl9pPr marL="4024313" indent="-285750" algn="l" rtl="0" eaLnBrk="0" fontAlgn="base" hangingPunct="0">
                <a:spcBef>
                  <a:spcPct val="20000"/>
                </a:spcBef>
                <a:spcAft>
                  <a:spcPct val="0"/>
                </a:spcAft>
                <a:buChar char="»"/>
                <a:defRPr sz="2000">
                  <a:solidFill>
                    <a:schemeClr val="tx1"/>
                  </a:solidFill>
                  <a:latin typeface="+mn-lt"/>
                </a:defRPr>
              </a:lvl9pPr>
            </a:lstStyle>
            <a:p>
              <a:pPr marL="0" indent="0">
                <a:buFont typeface="Arial" pitchFamily="34" charset="0"/>
                <a:buNone/>
              </a:pPr>
              <a:r>
                <a:rPr lang="en-US" sz="1400" kern="0" dirty="0" smtClean="0"/>
                <a:t>Task: read in gene expression signal matrix (22000 genes X </a:t>
              </a:r>
              <a:r>
                <a:rPr lang="en-US" sz="1400" i="1" kern="0" dirty="0" smtClean="0"/>
                <a:t>N </a:t>
              </a:r>
              <a:r>
                <a:rPr lang="en-US" sz="1400" kern="0" dirty="0" smtClean="0"/>
                <a:t>samples, X-axis) in the </a:t>
              </a:r>
              <a:r>
                <a:rPr lang="en-US" sz="1400" i="1" kern="0" dirty="0" err="1" smtClean="0"/>
                <a:t>gct</a:t>
              </a:r>
              <a:r>
                <a:rPr lang="en-US" sz="1400" i="1" kern="0" dirty="0" smtClean="0"/>
                <a:t> </a:t>
              </a:r>
              <a:r>
                <a:rPr lang="en-US" sz="1400" kern="0" dirty="0" smtClean="0"/>
                <a:t>format into a </a:t>
              </a:r>
              <a:r>
                <a:rPr lang="en-US" sz="1400" i="1" kern="0" dirty="0" smtClean="0"/>
                <a:t>matrix. </a:t>
              </a:r>
              <a:r>
                <a:rPr lang="en-US" sz="1400" kern="0" dirty="0" smtClean="0"/>
                <a:t>Y-axis: time needed in seconds.</a:t>
              </a:r>
              <a:endParaRPr lang="en-US" sz="1400" kern="0" dirty="0"/>
            </a:p>
          </p:txBody>
        </p:sp>
        <p:pic>
          <p:nvPicPr>
            <p:cNvPr id="5" name="Figread_exprs_matri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1661" y="1743075"/>
              <a:ext cx="3024335" cy="2956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Rounded Rectangle 6"/>
          <p:cNvSpPr/>
          <p:nvPr/>
        </p:nvSpPr>
        <p:spPr>
          <a:xfrm>
            <a:off x="404811" y="4328085"/>
            <a:ext cx="5516849" cy="2236073"/>
          </a:xfrm>
          <a:prstGeom prst="roundRect">
            <a:avLst/>
          </a:prstGeom>
        </p:spPr>
        <p:style>
          <a:lnRef idx="2">
            <a:schemeClr val="accent6"/>
          </a:lnRef>
          <a:fillRef idx="1">
            <a:schemeClr val="lt1"/>
          </a:fillRef>
          <a:effectRef idx="0">
            <a:schemeClr val="accent6"/>
          </a:effectRef>
          <a:fontRef idx="minor">
            <a:schemeClr val="dk1"/>
          </a:fontRef>
        </p:style>
        <p:txBody>
          <a:bodyPr wrap="square" lIns="36000" rIns="36000">
            <a:spAutoFit/>
          </a:bodyPr>
          <a:lstStyle/>
          <a:p>
            <a:pPr marL="0" indent="0">
              <a:spcBef>
                <a:spcPts val="400"/>
              </a:spcBef>
              <a:spcAft>
                <a:spcPts val="400"/>
              </a:spcAft>
              <a:buNone/>
            </a:pPr>
            <a:r>
              <a:rPr lang="en-US" sz="1600" dirty="0" smtClean="0"/>
              <a:t>Pipelines can be like </a:t>
            </a:r>
            <a:r>
              <a:rPr lang="en-US" sz="1600" i="1" dirty="0" err="1" smtClean="0"/>
              <a:t>BioC</a:t>
            </a:r>
            <a:r>
              <a:rPr lang="en-US" sz="1600" i="1" dirty="0" smtClean="0"/>
              <a:t> workflows</a:t>
            </a:r>
            <a:r>
              <a:rPr lang="en-US" sz="1600" dirty="0"/>
              <a:t> </a:t>
            </a:r>
            <a:r>
              <a:rPr lang="en-US" sz="1600" dirty="0" smtClean="0"/>
              <a:t>and </a:t>
            </a:r>
            <a:r>
              <a:rPr lang="en-US" sz="1600" dirty="0" smtClean="0"/>
              <a:t>must have </a:t>
            </a:r>
            <a:r>
              <a:rPr lang="en-US" sz="1600" dirty="0" smtClean="0"/>
              <a:t>following features:</a:t>
            </a:r>
          </a:p>
          <a:p>
            <a:pPr marL="285750" indent="-285750">
              <a:spcBef>
                <a:spcPts val="400"/>
              </a:spcBef>
              <a:buFont typeface="Arial" panose="020B0604020202020204" pitchFamily="34" charset="0"/>
              <a:buChar char="•"/>
            </a:pPr>
            <a:r>
              <a:rPr lang="en-US" sz="1600" dirty="0" smtClean="0"/>
              <a:t>Applied to data from heterogeneous sources with different qualities</a:t>
            </a:r>
          </a:p>
          <a:p>
            <a:pPr marL="285750" indent="-285750">
              <a:spcBef>
                <a:spcPts val="400"/>
              </a:spcBef>
              <a:buFont typeface="Arial" panose="020B0604020202020204" pitchFamily="34" charset="0"/>
              <a:buChar char="•"/>
            </a:pPr>
            <a:r>
              <a:rPr lang="en-US" sz="1600" dirty="0" smtClean="0"/>
              <a:t>Allowing communication with modules written in other languages</a:t>
            </a:r>
          </a:p>
          <a:p>
            <a:pPr marL="285750" indent="-285750">
              <a:spcBef>
                <a:spcPts val="400"/>
              </a:spcBef>
              <a:buFont typeface="Arial" panose="020B0604020202020204" pitchFamily="34" charset="0"/>
              <a:buChar char="•"/>
            </a:pPr>
            <a:r>
              <a:rPr lang="en-US" sz="1600" dirty="0" smtClean="0"/>
              <a:t>As little human </a:t>
            </a:r>
            <a:r>
              <a:rPr lang="en-US" sz="1600" dirty="0"/>
              <a:t>intervention </a:t>
            </a:r>
            <a:r>
              <a:rPr lang="en-US" sz="1600" dirty="0" smtClean="0"/>
              <a:t>as necessary</a:t>
            </a:r>
            <a:endParaRPr lang="en-US" sz="1600" dirty="0"/>
          </a:p>
        </p:txBody>
      </p:sp>
      <p:pic>
        <p:nvPicPr>
          <p:cNvPr id="2052" name="Picture 4" descr="Image result for pipeline icon flat"/>
          <p:cNvPicPr>
            <a:picLocks noChangeAspect="1" noChangeArrowheads="1"/>
          </p:cNvPicPr>
          <p:nvPr/>
        </p:nvPicPr>
        <p:blipFill rotWithShape="1">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artisticGlowEdges/>
                    </a14:imgEffect>
                    <a14:imgEffect>
                      <a14:colorTemperature colorTemp="4100"/>
                    </a14:imgEffect>
                  </a14:imgLayer>
                </a14:imgProps>
              </a:ext>
              <a:ext uri="{28A0092B-C50C-407E-A947-70E740481C1C}">
                <a14:useLocalDpi xmlns:a14="http://schemas.microsoft.com/office/drawing/2010/main" val="0"/>
              </a:ext>
            </a:extLst>
          </a:blip>
          <a:srcRect b="10031"/>
          <a:stretch/>
        </p:blipFill>
        <p:spPr bwMode="auto">
          <a:xfrm rot="10800000" flipV="1">
            <a:off x="6108811" y="2297641"/>
            <a:ext cx="2754648" cy="2643527"/>
          </a:xfrm>
          <a:prstGeom prst="rect">
            <a:avLst/>
          </a:prstGeom>
          <a:solidFill>
            <a:schemeClr val="accent6"/>
          </a:solidFill>
        </p:spPr>
      </p:pic>
      <p:grpSp>
        <p:nvGrpSpPr>
          <p:cNvPr id="10" name="revcomp"/>
          <p:cNvGrpSpPr/>
          <p:nvPr/>
        </p:nvGrpSpPr>
        <p:grpSpPr>
          <a:xfrm>
            <a:off x="5938507" y="1700808"/>
            <a:ext cx="3024000" cy="3580730"/>
            <a:chOff x="5938507" y="1700808"/>
            <a:chExt cx="3024000" cy="3580730"/>
          </a:xfrm>
        </p:grpSpPr>
        <p:pic>
          <p:nvPicPr>
            <p:cNvPr id="6" name="Fig-revcomp"/>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8507" y="1700808"/>
              <a:ext cx="3024000" cy="295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Legend-revcomp"/>
            <p:cNvSpPr txBox="1">
              <a:spLocks/>
            </p:cNvSpPr>
            <p:nvPr/>
          </p:nvSpPr>
          <p:spPr>
            <a:xfrm>
              <a:off x="6012160" y="4736231"/>
              <a:ext cx="2933836" cy="545307"/>
            </a:xfrm>
            <a:prstGeom prst="rect">
              <a:avLst/>
            </a:prstGeom>
          </p:spPr>
          <p:txBody>
            <a:bodyPr/>
            <a:lstStyle>
              <a:lvl1pPr marL="285750" indent="-285750" algn="l" rtl="0" eaLnBrk="0" fontAlgn="base" hangingPunct="0">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0" fontAlgn="base" hangingPunct="0">
                <a:spcBef>
                  <a:spcPct val="30000"/>
                </a:spcBef>
                <a:spcAft>
                  <a:spcPct val="0"/>
                </a:spcAft>
                <a:buChar char="–"/>
                <a:defRPr sz="2000">
                  <a:solidFill>
                    <a:schemeClr val="tx1"/>
                  </a:solidFill>
                  <a:latin typeface="+mn-lt"/>
                </a:defRPr>
              </a:lvl2pPr>
              <a:lvl3pPr marL="1241425" indent="-287338" algn="l" rtl="0" eaLnBrk="0" fontAlgn="base" hangingPunct="0">
                <a:spcBef>
                  <a:spcPct val="20000"/>
                </a:spcBef>
                <a:spcAft>
                  <a:spcPct val="0"/>
                </a:spcAft>
                <a:buChar char="•"/>
                <a:defRPr sz="2000">
                  <a:solidFill>
                    <a:schemeClr val="tx1"/>
                  </a:solidFill>
                  <a:latin typeface="+mn-lt"/>
                </a:defRPr>
              </a:lvl3pPr>
              <a:lvl4pPr marL="1719263" indent="-287338" algn="l" rtl="0" eaLnBrk="0" fontAlgn="base" hangingPunct="0">
                <a:spcBef>
                  <a:spcPct val="20000"/>
                </a:spcBef>
                <a:spcAft>
                  <a:spcPct val="0"/>
                </a:spcAft>
                <a:buChar char="–"/>
                <a:defRPr sz="2000">
                  <a:solidFill>
                    <a:schemeClr val="tx1"/>
                  </a:solidFill>
                  <a:latin typeface="+mn-lt"/>
                </a:defRPr>
              </a:lvl4pPr>
              <a:lvl5pPr marL="2195513" indent="-285750" algn="l" rtl="0" eaLnBrk="0" fontAlgn="base" hangingPunct="0">
                <a:spcBef>
                  <a:spcPct val="20000"/>
                </a:spcBef>
                <a:spcAft>
                  <a:spcPct val="0"/>
                </a:spcAft>
                <a:buChar char="»"/>
                <a:defRPr sz="2000">
                  <a:solidFill>
                    <a:schemeClr val="tx1"/>
                  </a:solidFill>
                  <a:latin typeface="+mn-lt"/>
                </a:defRPr>
              </a:lvl5pPr>
              <a:lvl6pPr marL="2652713" indent="-285750" algn="l" rtl="0" eaLnBrk="0" fontAlgn="base" hangingPunct="0">
                <a:spcBef>
                  <a:spcPct val="20000"/>
                </a:spcBef>
                <a:spcAft>
                  <a:spcPct val="0"/>
                </a:spcAft>
                <a:buChar char="»"/>
                <a:defRPr sz="2000">
                  <a:solidFill>
                    <a:schemeClr val="tx1"/>
                  </a:solidFill>
                  <a:latin typeface="+mn-lt"/>
                </a:defRPr>
              </a:lvl6pPr>
              <a:lvl7pPr marL="3109913" indent="-285750" algn="l" rtl="0" eaLnBrk="0" fontAlgn="base" hangingPunct="0">
                <a:spcBef>
                  <a:spcPct val="20000"/>
                </a:spcBef>
                <a:spcAft>
                  <a:spcPct val="0"/>
                </a:spcAft>
                <a:buChar char="»"/>
                <a:defRPr sz="2000">
                  <a:solidFill>
                    <a:schemeClr val="tx1"/>
                  </a:solidFill>
                  <a:latin typeface="+mn-lt"/>
                </a:defRPr>
              </a:lvl7pPr>
              <a:lvl8pPr marL="3567113" indent="-285750" algn="l" rtl="0" eaLnBrk="0" fontAlgn="base" hangingPunct="0">
                <a:spcBef>
                  <a:spcPct val="20000"/>
                </a:spcBef>
                <a:spcAft>
                  <a:spcPct val="0"/>
                </a:spcAft>
                <a:buChar char="»"/>
                <a:defRPr sz="2000">
                  <a:solidFill>
                    <a:schemeClr val="tx1"/>
                  </a:solidFill>
                  <a:latin typeface="+mn-lt"/>
                </a:defRPr>
              </a:lvl8pPr>
              <a:lvl9pPr marL="4024313" indent="-285750" algn="l" rtl="0" eaLnBrk="0" fontAlgn="base" hangingPunct="0">
                <a:spcBef>
                  <a:spcPct val="20000"/>
                </a:spcBef>
                <a:spcAft>
                  <a:spcPct val="0"/>
                </a:spcAft>
                <a:buChar char="»"/>
                <a:defRPr sz="2000">
                  <a:solidFill>
                    <a:schemeClr val="tx1"/>
                  </a:solidFill>
                  <a:latin typeface="+mn-lt"/>
                </a:defRPr>
              </a:lvl9pPr>
            </a:lstStyle>
            <a:p>
              <a:pPr marL="0" indent="0">
                <a:buFont typeface="Arial" pitchFamily="34" charset="0"/>
                <a:buNone/>
              </a:pPr>
              <a:r>
                <a:rPr lang="en-US" sz="1400" kern="0" dirty="0" smtClean="0"/>
                <a:t>Task: reverse complementation of a DNA sequence (</a:t>
              </a:r>
              <a:r>
                <a:rPr lang="en-US" sz="1400" i="1" kern="0" dirty="0" smtClean="0"/>
                <a:t>e.g. </a:t>
              </a:r>
              <a:r>
                <a:rPr lang="en-US" sz="1400" kern="0" dirty="0" smtClean="0">
                  <a:latin typeface="Consolas" panose="020B0609020204030204" pitchFamily="49" charset="0"/>
                  <a:cs typeface="Consolas" panose="020B0609020204030204" pitchFamily="49" charset="0"/>
                </a:rPr>
                <a:t>ATGCAA</a:t>
              </a:r>
              <a:r>
                <a:rPr lang="en-US" sz="1400" kern="0" dirty="0" smtClean="0"/>
                <a:t> </a:t>
              </a:r>
              <a:r>
                <a:rPr lang="en-US" sz="1400" kern="0" dirty="0" smtClean="0">
                  <a:sym typeface="Wingdings" panose="05000000000000000000" pitchFamily="2" charset="2"/>
                </a:rPr>
                <a:t> </a:t>
              </a:r>
              <a:r>
                <a:rPr lang="en-US" sz="1400" kern="0" dirty="0" smtClean="0">
                  <a:latin typeface="Consolas" panose="020B0609020204030204" pitchFamily="49" charset="0"/>
                  <a:cs typeface="Consolas" panose="020B0609020204030204" pitchFamily="49" charset="0"/>
                  <a:sym typeface="Wingdings" panose="05000000000000000000" pitchFamily="2" charset="2"/>
                </a:rPr>
                <a:t>TT</a:t>
              </a:r>
              <a:r>
                <a:rPr lang="en-US" sz="1400" kern="0" dirty="0" smtClean="0">
                  <a:latin typeface="Consolas" panose="020B0609020204030204" pitchFamily="49" charset="0"/>
                  <a:cs typeface="Consolas" panose="020B0609020204030204" pitchFamily="49" charset="0"/>
                </a:rPr>
                <a:t>CGAT</a:t>
              </a:r>
              <a:r>
                <a:rPr lang="en-US" sz="1400" kern="0" dirty="0" smtClean="0"/>
                <a:t>). X-axis: sequence length. Y-axis: time needed in seconds.</a:t>
              </a:r>
              <a:endParaRPr lang="en-US" sz="1400" kern="0" dirty="0"/>
            </a:p>
          </p:txBody>
        </p:sp>
      </p:grpSp>
      <p:grpSp>
        <p:nvGrpSpPr>
          <p:cNvPr id="2053" name="ribiosBatchJobs"/>
          <p:cNvGrpSpPr/>
          <p:nvPr/>
        </p:nvGrpSpPr>
        <p:grpSpPr>
          <a:xfrm>
            <a:off x="6136443" y="1965732"/>
            <a:ext cx="2684028" cy="4469023"/>
            <a:chOff x="6136443" y="1965732"/>
            <a:chExt cx="2684028" cy="4469023"/>
          </a:xfrm>
        </p:grpSpPr>
        <p:sp>
          <p:nvSpPr>
            <p:cNvPr id="12" name="Oval 11"/>
            <p:cNvSpPr/>
            <p:nvPr/>
          </p:nvSpPr>
          <p:spPr>
            <a:xfrm>
              <a:off x="6660232" y="4437112"/>
              <a:ext cx="1296144" cy="519351"/>
            </a:xfrm>
            <a:prstGeom prst="ellipse">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Imago" pitchFamily="2" charset="0"/>
                </a:rPr>
                <a:t>Client</a:t>
              </a:r>
            </a:p>
          </p:txBody>
        </p:sp>
        <p:sp>
          <p:nvSpPr>
            <p:cNvPr id="15" name="Oval 14"/>
            <p:cNvSpPr/>
            <p:nvPr/>
          </p:nvSpPr>
          <p:spPr>
            <a:xfrm>
              <a:off x="6228184" y="3178608"/>
              <a:ext cx="2232248" cy="519351"/>
            </a:xfrm>
            <a:prstGeom prst="ellipse">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Imago" pitchFamily="2" charset="0"/>
                </a:rPr>
                <a:t>Cluster Head</a:t>
              </a:r>
            </a:p>
          </p:txBody>
        </p:sp>
        <p:sp>
          <p:nvSpPr>
            <p:cNvPr id="13" name="Diamond 12"/>
            <p:cNvSpPr/>
            <p:nvPr/>
          </p:nvSpPr>
          <p:spPr>
            <a:xfrm>
              <a:off x="6136443" y="2335064"/>
              <a:ext cx="432048" cy="216024"/>
            </a:xfrm>
            <a:prstGeom prst="diamond">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sp>
          <p:nvSpPr>
            <p:cNvPr id="18" name="Diamond 17"/>
            <p:cNvSpPr/>
            <p:nvPr/>
          </p:nvSpPr>
          <p:spPr>
            <a:xfrm>
              <a:off x="6808518" y="2335064"/>
              <a:ext cx="432048" cy="216024"/>
            </a:xfrm>
            <a:prstGeom prst="diamond">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sp>
          <p:nvSpPr>
            <p:cNvPr id="19" name="Diamond 18"/>
            <p:cNvSpPr/>
            <p:nvPr/>
          </p:nvSpPr>
          <p:spPr>
            <a:xfrm>
              <a:off x="7480593" y="2335064"/>
              <a:ext cx="432048" cy="216024"/>
            </a:xfrm>
            <a:prstGeom prst="diamond">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sp>
          <p:nvSpPr>
            <p:cNvPr id="20" name="Diamond 19"/>
            <p:cNvSpPr/>
            <p:nvPr/>
          </p:nvSpPr>
          <p:spPr>
            <a:xfrm>
              <a:off x="8152667" y="2335064"/>
              <a:ext cx="432048" cy="216024"/>
            </a:xfrm>
            <a:prstGeom prst="diamond">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sp>
          <p:nvSpPr>
            <p:cNvPr id="14" name="TextBox 13"/>
            <p:cNvSpPr txBox="1"/>
            <p:nvPr/>
          </p:nvSpPr>
          <p:spPr>
            <a:xfrm>
              <a:off x="6530687" y="1965732"/>
              <a:ext cx="1555234" cy="369332"/>
            </a:xfrm>
            <a:prstGeom prst="rect">
              <a:avLst/>
            </a:prstGeom>
            <a:noFill/>
          </p:spPr>
          <p:txBody>
            <a:bodyPr wrap="none" rtlCol="0">
              <a:spAutoFit/>
            </a:bodyPr>
            <a:lstStyle/>
            <a:p>
              <a:r>
                <a:rPr lang="en-US" dirty="0" smtClean="0"/>
                <a:t>Cluster Nodes</a:t>
              </a:r>
              <a:endParaRPr lang="en-US" dirty="0"/>
            </a:p>
          </p:txBody>
        </p:sp>
        <p:cxnSp>
          <p:nvCxnSpPr>
            <p:cNvPr id="21" name="Straight Arrow Connector 20"/>
            <p:cNvCxnSpPr/>
            <p:nvPr/>
          </p:nvCxnSpPr>
          <p:spPr bwMode="auto">
            <a:xfrm flipV="1">
              <a:off x="7236296" y="3697960"/>
              <a:ext cx="0" cy="739152"/>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25" name="Straight Arrow Connector 24"/>
            <p:cNvCxnSpPr/>
            <p:nvPr/>
          </p:nvCxnSpPr>
          <p:spPr bwMode="auto">
            <a:xfrm>
              <a:off x="7380312" y="3717032"/>
              <a:ext cx="0" cy="739152"/>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26" name="Straight Arrow Connector 25"/>
            <p:cNvCxnSpPr/>
            <p:nvPr/>
          </p:nvCxnSpPr>
          <p:spPr bwMode="auto">
            <a:xfrm flipH="1" flipV="1">
              <a:off x="6352467" y="2551088"/>
              <a:ext cx="991841" cy="62752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29" name="Straight Arrow Connector 28"/>
            <p:cNvCxnSpPr/>
            <p:nvPr/>
          </p:nvCxnSpPr>
          <p:spPr bwMode="auto">
            <a:xfrm flipH="1" flipV="1">
              <a:off x="7024542" y="2551088"/>
              <a:ext cx="319766" cy="62752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32" name="Straight Arrow Connector 31"/>
            <p:cNvCxnSpPr/>
            <p:nvPr/>
          </p:nvCxnSpPr>
          <p:spPr bwMode="auto">
            <a:xfrm flipV="1">
              <a:off x="7344308" y="2551088"/>
              <a:ext cx="352309" cy="62752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35" name="Straight Arrow Connector 34"/>
            <p:cNvCxnSpPr/>
            <p:nvPr/>
          </p:nvCxnSpPr>
          <p:spPr bwMode="auto">
            <a:xfrm flipV="1">
              <a:off x="7344308" y="2551088"/>
              <a:ext cx="1024383" cy="62752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2051" name="TextBox 2050"/>
            <p:cNvSpPr txBox="1"/>
            <p:nvPr/>
          </p:nvSpPr>
          <p:spPr>
            <a:xfrm>
              <a:off x="6228184" y="5265204"/>
              <a:ext cx="2592287" cy="1169551"/>
            </a:xfrm>
            <a:prstGeom prst="rect">
              <a:avLst/>
            </a:prstGeom>
            <a:noFill/>
          </p:spPr>
          <p:txBody>
            <a:bodyPr wrap="square" rtlCol="0">
              <a:spAutoFit/>
            </a:bodyPr>
            <a:lstStyle/>
            <a:p>
              <a:r>
                <a:rPr lang="en-US" sz="1400" b="1" i="1" dirty="0" err="1" smtClean="0"/>
                <a:t>ribiosBatchJobs</a:t>
              </a:r>
              <a:r>
                <a:rPr lang="en-US" sz="1400" i="1" dirty="0" smtClean="0"/>
                <a:t> </a:t>
              </a:r>
              <a:r>
                <a:rPr lang="en-US" sz="1400" dirty="0" smtClean="0"/>
                <a:t>sends batch jobs to a remote cluster head and collects results. Its extends the functionalities in </a:t>
              </a:r>
              <a:r>
                <a:rPr lang="en-US" sz="1400" i="1" dirty="0" smtClean="0"/>
                <a:t>the </a:t>
              </a:r>
              <a:r>
                <a:rPr lang="en-US" sz="1400" i="1" dirty="0" err="1" smtClean="0"/>
                <a:t>BatchJobs</a:t>
              </a:r>
              <a:r>
                <a:rPr lang="en-US" sz="1400" dirty="0" smtClean="0"/>
                <a:t> package.</a:t>
              </a:r>
              <a:endParaRPr lang="en-US" sz="1400" i="1" dirty="0"/>
            </a:p>
          </p:txBody>
        </p:sp>
      </p:grpSp>
      <p:sp>
        <p:nvSpPr>
          <p:cNvPr id="11" name="Slide Number Placeholder 10"/>
          <p:cNvSpPr>
            <a:spLocks noGrp="1"/>
          </p:cNvSpPr>
          <p:nvPr>
            <p:ph type="sldNum" sz="quarter" idx="11"/>
          </p:nvPr>
        </p:nvSpPr>
        <p:spPr/>
        <p:txBody>
          <a:bodyPr/>
          <a:lstStyle/>
          <a:p>
            <a:pPr>
              <a:defRPr/>
            </a:pPr>
            <a:fld id="{0BC32AB4-61FB-4062-9E20-33DD6EC6477C}" type="slidenum">
              <a:rPr lang="en-US" smtClean="0"/>
              <a:pPr>
                <a:defRPr/>
              </a:pPr>
              <a:t>4</a:t>
            </a:fld>
            <a:endParaRPr lang="en-US"/>
          </a:p>
        </p:txBody>
      </p:sp>
    </p:spTree>
    <p:extLst>
      <p:ext uri="{BB962C8B-B14F-4D97-AF65-F5344CB8AC3E}">
        <p14:creationId xmlns:p14="http://schemas.microsoft.com/office/powerpoint/2010/main" val="147222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xit" presetSubtype="0" fill="hold" nodeType="withEffect">
                                  <p:stCondLst>
                                    <p:cond delay="0"/>
                                  </p:stCondLst>
                                  <p:childTnLst>
                                    <p:animEffect transition="out" filter="fade">
                                      <p:cBhvr>
                                        <p:cTn id="14" dur="500"/>
                                        <p:tgtEl>
                                          <p:spTgt spid="2053"/>
                                        </p:tgtEl>
                                      </p:cBhvr>
                                    </p:animEffect>
                                    <p:set>
                                      <p:cBhvr>
                                        <p:cTn id="15" dur="1" fill="hold">
                                          <p:stCondLst>
                                            <p:cond delay="499"/>
                                          </p:stCondLst>
                                        </p:cTn>
                                        <p:tgtEl>
                                          <p:spTgt spid="2053"/>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animEffect transition="in" filter="fade">
                                      <p:cBhvr>
                                        <p:cTn id="39" dur="500"/>
                                        <p:tgtEl>
                                          <p:spTgt spid="20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err="1" smtClean="0"/>
              <a:t>RiBIOS</a:t>
            </a:r>
            <a:endParaRPr lang="en-US" dirty="0"/>
          </a:p>
        </p:txBody>
      </p:sp>
      <p:sp>
        <p:nvSpPr>
          <p:cNvPr id="3" name="Content Placeholder 2"/>
          <p:cNvSpPr>
            <a:spLocks noGrp="1"/>
          </p:cNvSpPr>
          <p:nvPr>
            <p:ph idx="1"/>
          </p:nvPr>
        </p:nvSpPr>
        <p:spPr>
          <a:xfrm>
            <a:off x="397121" y="1806575"/>
            <a:ext cx="8362704" cy="4470400"/>
          </a:xfrm>
        </p:spPr>
        <p:txBody>
          <a:bodyPr/>
          <a:lstStyle/>
          <a:p>
            <a:pPr marL="285750" lvl="1" indent="-285750">
              <a:spcBef>
                <a:spcPts val="1400"/>
              </a:spcBef>
              <a:spcAft>
                <a:spcPts val="500"/>
              </a:spcAft>
              <a:buFont typeface="Arial" panose="020B0604020202020204" pitchFamily="34" charset="0"/>
              <a:buChar char="•"/>
            </a:pPr>
            <a:r>
              <a:rPr lang="en-US" sz="1800" b="1" dirty="0" smtClean="0"/>
              <a:t>BIOS</a:t>
            </a:r>
            <a:r>
              <a:rPr lang="en-US" sz="1800" dirty="0" smtClean="0"/>
              <a:t>: A C library for </a:t>
            </a:r>
            <a:r>
              <a:rPr lang="en-US" sz="1800" dirty="0" smtClean="0"/>
              <a:t>bioinformatics </a:t>
            </a:r>
            <a:r>
              <a:rPr lang="en-US" sz="1800" dirty="0" smtClean="0"/>
              <a:t>created by Clemens </a:t>
            </a:r>
            <a:r>
              <a:rPr lang="en-US" sz="1800" dirty="0" err="1" smtClean="0"/>
              <a:t>Broger</a:t>
            </a:r>
            <a:r>
              <a:rPr lang="en-US" sz="1800" dirty="0" smtClean="0"/>
              <a:t> and the Roche Bioinformatics Group. Publicly available as </a:t>
            </a:r>
            <a:r>
              <a:rPr lang="en-US" sz="1800" i="1" dirty="0" err="1" smtClean="0"/>
              <a:t>BioinfoLib</a:t>
            </a:r>
            <a:r>
              <a:rPr lang="en-US" sz="1800" dirty="0" smtClean="0"/>
              <a:t> at </a:t>
            </a:r>
            <a:r>
              <a:rPr lang="en-US" sz="1800" i="1" dirty="0" smtClean="0">
                <a:hlinkClick r:id="rId2"/>
              </a:rPr>
              <a:t>SourceForge</a:t>
            </a:r>
            <a:r>
              <a:rPr lang="en-US" sz="1800" i="1" dirty="0" smtClean="0"/>
              <a:t> </a:t>
            </a:r>
            <a:r>
              <a:rPr lang="en-US" sz="1800" dirty="0" smtClean="0"/>
              <a:t>(LGPL).</a:t>
            </a:r>
          </a:p>
          <a:p>
            <a:pPr marL="285750" lvl="1" indent="-285750">
              <a:spcBef>
                <a:spcPts val="1400"/>
              </a:spcBef>
              <a:spcAft>
                <a:spcPts val="500"/>
              </a:spcAft>
              <a:buFont typeface="Arial" panose="020B0604020202020204" pitchFamily="34" charset="0"/>
              <a:buChar char="•"/>
            </a:pPr>
            <a:r>
              <a:rPr lang="en-US" sz="1800" dirty="0" smtClean="0"/>
              <a:t>              : A collection of R packages that use </a:t>
            </a:r>
            <a:r>
              <a:rPr lang="en-US" sz="1800" i="1" dirty="0" err="1" smtClean="0"/>
              <a:t>BioinfoLib</a:t>
            </a:r>
            <a:r>
              <a:rPr lang="en-US" sz="1800" dirty="0" smtClean="0"/>
              <a:t> </a:t>
            </a:r>
            <a:r>
              <a:rPr lang="en-US" sz="1800" dirty="0" smtClean="0"/>
              <a:t>(as well as </a:t>
            </a:r>
            <a:r>
              <a:rPr lang="en-US" sz="1800" i="1" dirty="0" err="1" smtClean="0"/>
              <a:t>Rcpp</a:t>
            </a:r>
            <a:r>
              <a:rPr lang="en-US" sz="1800" dirty="0" smtClean="0"/>
              <a:t>) with </a:t>
            </a:r>
            <a:r>
              <a:rPr lang="en-US" sz="1800" dirty="0" err="1" smtClean="0"/>
              <a:t>customised</a:t>
            </a:r>
            <a:r>
              <a:rPr lang="en-US" sz="1800" dirty="0" smtClean="0"/>
              <a:t>, efficient, and pipelining functionalities required for computational biology in drug discovery. It contains currently 27 packages and is publicly available at </a:t>
            </a:r>
            <a:r>
              <a:rPr lang="en-US" sz="1800" i="1" dirty="0" smtClean="0">
                <a:hlinkClick r:id="rId3"/>
              </a:rPr>
              <a:t>GitHub</a:t>
            </a:r>
            <a:r>
              <a:rPr lang="en-US" sz="1800" i="1" dirty="0" smtClean="0"/>
              <a:t> </a:t>
            </a:r>
            <a:r>
              <a:rPr lang="en-US" sz="1800" dirty="0" smtClean="0"/>
              <a:t>(GPL).</a:t>
            </a:r>
          </a:p>
          <a:p>
            <a:pPr marL="0" indent="0">
              <a:buNone/>
            </a:pPr>
            <a:endParaRPr lang="en-US" sz="1800" dirty="0"/>
          </a:p>
        </p:txBody>
      </p:sp>
      <p:pic>
        <p:nvPicPr>
          <p:cNvPr id="4" name="Picture 3" descr="C:\Users\zhangj83\Pictures\ribio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249" y="2647798"/>
            <a:ext cx="864096" cy="1734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4814" y="4221088"/>
            <a:ext cx="8355012" cy="2443222"/>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1">
              <a:spcBef>
                <a:spcPts val="1400"/>
              </a:spcBef>
              <a:spcAft>
                <a:spcPts val="500"/>
              </a:spcAft>
            </a:pPr>
            <a:r>
              <a:rPr lang="en-US" b="1" dirty="0"/>
              <a:t>Three </a:t>
            </a:r>
            <a:r>
              <a:rPr lang="en-US" b="1" dirty="0" smtClean="0"/>
              <a:t>brief examples illustrated today:</a:t>
            </a:r>
            <a:endParaRPr lang="en-US" b="1" dirty="0"/>
          </a:p>
          <a:p>
            <a:pPr marL="306387" lvl="1" indent="-285750">
              <a:spcBef>
                <a:spcPts val="1400"/>
              </a:spcBef>
              <a:spcAft>
                <a:spcPts val="500"/>
              </a:spcAft>
              <a:buFont typeface="Arial" panose="020B0604020202020204" pitchFamily="34" charset="0"/>
              <a:buChar char="•"/>
            </a:pPr>
            <a:r>
              <a:rPr lang="en-US" b="1" i="1" dirty="0" err="1"/>
              <a:t>ribiosArg</a:t>
            </a:r>
            <a:r>
              <a:rPr lang="en-US" b="1" dirty="0"/>
              <a:t>:  </a:t>
            </a:r>
            <a:r>
              <a:rPr lang="en-US" dirty="0"/>
              <a:t>command-line pipelining</a:t>
            </a:r>
          </a:p>
          <a:p>
            <a:pPr marL="306387" lvl="1" indent="-285750">
              <a:spcBef>
                <a:spcPts val="1400"/>
              </a:spcBef>
              <a:spcAft>
                <a:spcPts val="500"/>
              </a:spcAft>
              <a:buFont typeface="Arial" panose="020B0604020202020204" pitchFamily="34" charset="0"/>
              <a:buChar char="•"/>
            </a:pPr>
            <a:r>
              <a:rPr lang="en-US" b="1" i="1" dirty="0" err="1"/>
              <a:t>ribiosCGI</a:t>
            </a:r>
            <a:r>
              <a:rPr lang="en-US" b="1" dirty="0"/>
              <a:t>: </a:t>
            </a:r>
            <a:r>
              <a:rPr lang="en-US" i="1" dirty="0"/>
              <a:t> </a:t>
            </a:r>
            <a:r>
              <a:rPr lang="en-US" dirty="0"/>
              <a:t>web-based pipelining</a:t>
            </a:r>
            <a:endParaRPr lang="en-US" b="1" dirty="0"/>
          </a:p>
          <a:p>
            <a:pPr marL="306387" lvl="1" indent="-285750">
              <a:spcBef>
                <a:spcPts val="1400"/>
              </a:spcBef>
              <a:spcAft>
                <a:spcPts val="500"/>
              </a:spcAft>
              <a:buFont typeface="Arial" panose="020B0604020202020204" pitchFamily="34" charset="0"/>
              <a:buChar char="•"/>
            </a:pPr>
            <a:r>
              <a:rPr lang="en-US" b="1" i="1" dirty="0"/>
              <a:t>BioQC</a:t>
            </a:r>
            <a:r>
              <a:rPr lang="en-US" dirty="0"/>
              <a:t>: An former </a:t>
            </a:r>
            <a:r>
              <a:rPr lang="en-US" dirty="0" err="1"/>
              <a:t>RiBIOS</a:t>
            </a:r>
            <a:r>
              <a:rPr lang="en-US" dirty="0"/>
              <a:t> package (</a:t>
            </a:r>
            <a:r>
              <a:rPr lang="en-US" i="1" dirty="0" err="1"/>
              <a:t>ribiosBioQC</a:t>
            </a:r>
            <a:r>
              <a:rPr lang="en-US" dirty="0"/>
              <a:t>) </a:t>
            </a:r>
            <a:r>
              <a:rPr lang="en-US" dirty="0" smtClean="0"/>
              <a:t>which is now </a:t>
            </a:r>
            <a:r>
              <a:rPr lang="en-US" dirty="0"/>
              <a:t>part of </a:t>
            </a:r>
            <a:r>
              <a:rPr lang="en-US" dirty="0">
                <a:hlinkClick r:id="rId5"/>
              </a:rPr>
              <a:t>Bioconductor</a:t>
            </a:r>
            <a:r>
              <a:rPr lang="en-US" dirty="0"/>
              <a:t>. </a:t>
            </a:r>
            <a:r>
              <a:rPr lang="en-US" i="1" dirty="0"/>
              <a:t>BioQC</a:t>
            </a:r>
            <a:r>
              <a:rPr lang="en-US" dirty="0"/>
              <a:t> detects tissue heterogeneity in gene expression data</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0BC32AB4-61FB-4062-9E20-33DD6EC6477C}" type="slidenum">
              <a:rPr lang="en-US" smtClean="0"/>
              <a:pPr>
                <a:defRPr/>
              </a:pPr>
              <a:t>5</a:t>
            </a:fld>
            <a:endParaRPr lang="en-US"/>
          </a:p>
        </p:txBody>
      </p:sp>
    </p:spTree>
    <p:extLst>
      <p:ext uri="{BB962C8B-B14F-4D97-AF65-F5344CB8AC3E}">
        <p14:creationId xmlns:p14="http://schemas.microsoft.com/office/powerpoint/2010/main" val="16095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Pipelining on the command-line with </a:t>
            </a:r>
            <a:r>
              <a:rPr lang="en-US" i="1" dirty="0" err="1" smtClean="0"/>
              <a:t>ribiosArg</a:t>
            </a:r>
            <a:endParaRPr lang="en-US" dirty="0"/>
          </a:p>
        </p:txBody>
      </p:sp>
      <p:sp>
        <p:nvSpPr>
          <p:cNvPr id="3" name="Content Placeholder 2"/>
          <p:cNvSpPr>
            <a:spLocks noGrp="1"/>
          </p:cNvSpPr>
          <p:nvPr>
            <p:ph idx="1"/>
          </p:nvPr>
        </p:nvSpPr>
        <p:spPr>
          <a:xfrm>
            <a:off x="764125" y="5300612"/>
            <a:ext cx="7578318" cy="1008113"/>
          </a:xfrm>
        </p:spPr>
        <p:txBody>
          <a:bodyPr/>
          <a:lstStyle/>
          <a:p>
            <a:pPr marL="0" indent="0">
              <a:buNone/>
            </a:pPr>
            <a:r>
              <a:rPr lang="en-US" b="1" dirty="0" smtClean="0"/>
              <a:t>Our goal</a:t>
            </a:r>
            <a:r>
              <a:rPr lang="en-US" dirty="0" smtClean="0"/>
              <a:t>: A command-line program that reads in sequences in the FASTA format, performs reverse complement translation, and writes the sequences in the FASTA format.</a:t>
            </a:r>
            <a:endParaRPr lang="en-US" dirty="0"/>
          </a:p>
        </p:txBody>
      </p:sp>
      <p:grpSp>
        <p:nvGrpSpPr>
          <p:cNvPr id="5" name="Group 4"/>
          <p:cNvGrpSpPr/>
          <p:nvPr/>
        </p:nvGrpSpPr>
        <p:grpSpPr>
          <a:xfrm>
            <a:off x="899592" y="1852760"/>
            <a:ext cx="7442850" cy="3048001"/>
            <a:chOff x="899592" y="1852760"/>
            <a:chExt cx="7442850" cy="3048001"/>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98" y="1876425"/>
              <a:ext cx="725314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899592" y="4077071"/>
              <a:ext cx="7371134" cy="823689"/>
            </a:xfrm>
            <a:prstGeom prst="roundRect">
              <a:avLst/>
            </a:prstGeom>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sp>
          <p:nvSpPr>
            <p:cNvPr id="6" name="Rounded Rectangle 5"/>
            <p:cNvSpPr/>
            <p:nvPr/>
          </p:nvSpPr>
          <p:spPr>
            <a:xfrm>
              <a:off x="899592" y="1852760"/>
              <a:ext cx="7371134" cy="823689"/>
            </a:xfrm>
            <a:prstGeom prst="roundRect">
              <a:avLst/>
            </a:prstGeom>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Imago" pitchFamily="2" charset="0"/>
              </a:endParaRPr>
            </a:p>
          </p:txBody>
        </p:sp>
      </p:grpSp>
      <p:sp>
        <p:nvSpPr>
          <p:cNvPr id="7" name="Slide Number Placeholder 6"/>
          <p:cNvSpPr>
            <a:spLocks noGrp="1"/>
          </p:cNvSpPr>
          <p:nvPr>
            <p:ph type="sldNum" sz="quarter" idx="11"/>
          </p:nvPr>
        </p:nvSpPr>
        <p:spPr/>
        <p:txBody>
          <a:bodyPr/>
          <a:lstStyle/>
          <a:p>
            <a:pPr>
              <a:defRPr/>
            </a:pPr>
            <a:fld id="{0BC32AB4-61FB-4062-9E20-33DD6EC6477C}" type="slidenum">
              <a:rPr lang="en-US" smtClean="0"/>
              <a:pPr>
                <a:defRPr/>
              </a:pPr>
              <a:t>6</a:t>
            </a:fld>
            <a:endParaRPr lang="en-US"/>
          </a:p>
        </p:txBody>
      </p:sp>
    </p:spTree>
    <p:extLst>
      <p:ext uri="{BB962C8B-B14F-4D97-AF65-F5344CB8AC3E}">
        <p14:creationId xmlns:p14="http://schemas.microsoft.com/office/powerpoint/2010/main" val="17223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Pipelining on the command-line with </a:t>
            </a:r>
            <a:r>
              <a:rPr lang="en-GB" i="1" dirty="0" err="1" smtClean="0"/>
              <a:t>ribiosArg</a:t>
            </a:r>
            <a:r>
              <a:rPr lang="en-GB" i="1" dirty="0" smtClean="0"/>
              <a:t>: </a:t>
            </a:r>
            <a:r>
              <a:rPr lang="en-GB" dirty="0" smtClean="0"/>
              <a:t>the program in 14 lines</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957" y="1569110"/>
            <a:ext cx="6295617" cy="459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p:cNvGrpSpPr/>
          <p:nvPr/>
        </p:nvGrpSpPr>
        <p:grpSpPr>
          <a:xfrm>
            <a:off x="318914" y="1412776"/>
            <a:ext cx="2280043" cy="408623"/>
            <a:chOff x="298807" y="1876425"/>
            <a:chExt cx="2761025" cy="408623"/>
          </a:xfrm>
        </p:grpSpPr>
        <p:sp>
          <p:nvSpPr>
            <p:cNvPr id="4" name="Rounded Rectangle 3"/>
            <p:cNvSpPr/>
            <p:nvPr/>
          </p:nvSpPr>
          <p:spPr>
            <a:xfrm>
              <a:off x="298807" y="1876425"/>
              <a:ext cx="1680905"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800" b="1" i="1" u="none" strike="noStrike" cap="none" normalizeH="0" baseline="0" dirty="0" smtClean="0">
                  <a:ln>
                    <a:noFill/>
                  </a:ln>
                  <a:solidFill>
                    <a:schemeClr val="tx1"/>
                  </a:solidFill>
                  <a:effectLst/>
                  <a:latin typeface="Imago" pitchFamily="2" charset="0"/>
                </a:rPr>
                <a:t>shebang</a:t>
              </a:r>
            </a:p>
          </p:txBody>
        </p:sp>
        <p:cxnSp>
          <p:nvCxnSpPr>
            <p:cNvPr id="6" name="Straight Arrow Connector 5"/>
            <p:cNvCxnSpPr>
              <a:stCxn id="4" idx="3"/>
            </p:cNvCxnSpPr>
            <p:nvPr/>
          </p:nvCxnSpPr>
          <p:spPr bwMode="auto">
            <a:xfrm>
              <a:off x="1979712" y="2080737"/>
              <a:ext cx="1080120" cy="0"/>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14" name="Group 13"/>
          <p:cNvGrpSpPr/>
          <p:nvPr/>
        </p:nvGrpSpPr>
        <p:grpSpPr>
          <a:xfrm>
            <a:off x="323280" y="2046317"/>
            <a:ext cx="2275677" cy="374571"/>
            <a:chOff x="395288" y="2426971"/>
            <a:chExt cx="2664544" cy="374571"/>
          </a:xfrm>
        </p:grpSpPr>
        <p:sp>
          <p:nvSpPr>
            <p:cNvPr id="9" name="Rounded Rectangle 8"/>
            <p:cNvSpPr/>
            <p:nvPr/>
          </p:nvSpPr>
          <p:spPr>
            <a:xfrm>
              <a:off x="395288" y="2426971"/>
              <a:ext cx="1584424" cy="374571"/>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600" b="1" i="1" u="none" strike="noStrike" cap="none" normalizeH="0" baseline="0" dirty="0" smtClean="0">
                  <a:ln>
                    <a:noFill/>
                  </a:ln>
                  <a:solidFill>
                    <a:schemeClr val="tx1"/>
                  </a:solidFill>
                  <a:effectLst/>
                  <a:latin typeface="Imago" pitchFamily="2" charset="0"/>
                </a:rPr>
                <a:t>Preparation</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8" name="Straight Arrow Connector 7"/>
            <p:cNvCxnSpPr>
              <a:stCxn id="9" idx="3"/>
            </p:cNvCxnSpPr>
            <p:nvPr/>
          </p:nvCxnSpPr>
          <p:spPr bwMode="auto">
            <a:xfrm flipV="1">
              <a:off x="1979712" y="2426971"/>
              <a:ext cx="1080120" cy="187286"/>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11" name="Group 10"/>
          <p:cNvGrpSpPr/>
          <p:nvPr/>
        </p:nvGrpSpPr>
        <p:grpSpPr>
          <a:xfrm>
            <a:off x="323528" y="2564904"/>
            <a:ext cx="2275429" cy="408623"/>
            <a:chOff x="411709" y="2924944"/>
            <a:chExt cx="2648123" cy="408623"/>
          </a:xfrm>
        </p:grpSpPr>
        <p:sp>
          <p:nvSpPr>
            <p:cNvPr id="12" name="Rounded Rectangle 11"/>
            <p:cNvSpPr/>
            <p:nvPr/>
          </p:nvSpPr>
          <p:spPr>
            <a:xfrm>
              <a:off x="411709" y="2924944"/>
              <a:ext cx="1584424"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Usage</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13" name="Straight Arrow Connector 12"/>
            <p:cNvCxnSpPr>
              <a:stCxn id="12" idx="3"/>
            </p:cNvCxnSpPr>
            <p:nvPr/>
          </p:nvCxnSpPr>
          <p:spPr bwMode="auto">
            <a:xfrm flipV="1">
              <a:off x="1996133" y="3027100"/>
              <a:ext cx="1063699" cy="102156"/>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19" name="Group 18"/>
          <p:cNvGrpSpPr/>
          <p:nvPr/>
        </p:nvGrpSpPr>
        <p:grpSpPr>
          <a:xfrm>
            <a:off x="323528" y="3212976"/>
            <a:ext cx="2275429" cy="408623"/>
            <a:chOff x="411709" y="2867977"/>
            <a:chExt cx="2659930" cy="408623"/>
          </a:xfrm>
        </p:grpSpPr>
        <p:sp>
          <p:nvSpPr>
            <p:cNvPr id="20" name="Rounded Rectangle 19"/>
            <p:cNvSpPr/>
            <p:nvPr/>
          </p:nvSpPr>
          <p:spPr>
            <a:xfrm>
              <a:off x="411709" y="2867977"/>
              <a:ext cx="1584424"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Parsing</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21" name="Straight Arrow Connector 20"/>
            <p:cNvCxnSpPr>
              <a:stCxn id="20" idx="3"/>
            </p:cNvCxnSpPr>
            <p:nvPr/>
          </p:nvCxnSpPr>
          <p:spPr bwMode="auto">
            <a:xfrm flipV="1">
              <a:off x="1996133" y="3072288"/>
              <a:ext cx="1075506" cy="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28" name="Group 27"/>
          <p:cNvGrpSpPr/>
          <p:nvPr/>
        </p:nvGrpSpPr>
        <p:grpSpPr>
          <a:xfrm>
            <a:off x="323528" y="4019351"/>
            <a:ext cx="2275429" cy="715089"/>
            <a:chOff x="355874" y="2594232"/>
            <a:chExt cx="2648123" cy="715089"/>
          </a:xfrm>
        </p:grpSpPr>
        <p:sp>
          <p:nvSpPr>
            <p:cNvPr id="29" name="Rounded Rectangle 28"/>
            <p:cNvSpPr/>
            <p:nvPr/>
          </p:nvSpPr>
          <p:spPr>
            <a:xfrm>
              <a:off x="355874" y="2594232"/>
              <a:ext cx="1568003" cy="715089"/>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Library loading</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30" name="Straight Arrow Connector 29"/>
            <p:cNvCxnSpPr>
              <a:stCxn id="29" idx="3"/>
            </p:cNvCxnSpPr>
            <p:nvPr/>
          </p:nvCxnSpPr>
          <p:spPr bwMode="auto">
            <a:xfrm>
              <a:off x="1923877" y="2951777"/>
              <a:ext cx="1080120" cy="0"/>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34" name="Group 33"/>
          <p:cNvGrpSpPr/>
          <p:nvPr/>
        </p:nvGrpSpPr>
        <p:grpSpPr>
          <a:xfrm>
            <a:off x="290178" y="4874456"/>
            <a:ext cx="2308779" cy="408623"/>
            <a:chOff x="355874" y="2776119"/>
            <a:chExt cx="2664544" cy="408623"/>
          </a:xfrm>
        </p:grpSpPr>
        <p:sp>
          <p:nvSpPr>
            <p:cNvPr id="35" name="Rounded Rectangle 34"/>
            <p:cNvSpPr/>
            <p:nvPr/>
          </p:nvSpPr>
          <p:spPr>
            <a:xfrm>
              <a:off x="355874" y="2776119"/>
              <a:ext cx="1640259"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Logic</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36" name="Straight Arrow Connector 35"/>
            <p:cNvCxnSpPr>
              <a:stCxn id="35" idx="3"/>
            </p:cNvCxnSpPr>
            <p:nvPr/>
          </p:nvCxnSpPr>
          <p:spPr bwMode="auto">
            <a:xfrm flipV="1">
              <a:off x="1996133" y="2980430"/>
              <a:ext cx="1024285" cy="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grpSp>
        <p:nvGrpSpPr>
          <p:cNvPr id="40" name="Group 39"/>
          <p:cNvGrpSpPr/>
          <p:nvPr/>
        </p:nvGrpSpPr>
        <p:grpSpPr>
          <a:xfrm>
            <a:off x="318914" y="5551487"/>
            <a:ext cx="2280043" cy="408623"/>
            <a:chOff x="355874" y="2776119"/>
            <a:chExt cx="2664544" cy="408623"/>
          </a:xfrm>
        </p:grpSpPr>
        <p:sp>
          <p:nvSpPr>
            <p:cNvPr id="41" name="Rounded Rectangle 40"/>
            <p:cNvSpPr/>
            <p:nvPr/>
          </p:nvSpPr>
          <p:spPr>
            <a:xfrm>
              <a:off x="355874" y="2776119"/>
              <a:ext cx="1640259" cy="408623"/>
            </a:xfrm>
            <a:prstGeom prst="round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i="1" dirty="0" smtClean="0">
                  <a:solidFill>
                    <a:schemeClr val="tx1"/>
                  </a:solidFill>
                  <a:latin typeface="Imago" pitchFamily="2" charset="0"/>
                </a:rPr>
                <a:t>Exit</a:t>
              </a:r>
              <a:endParaRPr kumimoji="0" lang="en-GB" sz="1800" b="1" i="1" u="none" strike="noStrike" cap="none" normalizeH="0" baseline="0" dirty="0" smtClean="0">
                <a:ln>
                  <a:noFill/>
                </a:ln>
                <a:solidFill>
                  <a:schemeClr val="tx1"/>
                </a:solidFill>
                <a:effectLst/>
                <a:latin typeface="Imago" pitchFamily="2" charset="0"/>
              </a:endParaRPr>
            </a:p>
          </p:txBody>
        </p:sp>
        <p:cxnSp>
          <p:nvCxnSpPr>
            <p:cNvPr id="42" name="Straight Arrow Connector 41"/>
            <p:cNvCxnSpPr>
              <a:stCxn id="41" idx="3"/>
            </p:cNvCxnSpPr>
            <p:nvPr/>
          </p:nvCxnSpPr>
          <p:spPr bwMode="auto">
            <a:xfrm flipV="1">
              <a:off x="1996133" y="2980430"/>
              <a:ext cx="1024285" cy="1"/>
            </a:xfrm>
            <a:prstGeom prst="straightConnector1">
              <a:avLst/>
            </a:prstGeom>
            <a:ln w="28575">
              <a:headEnd type="none" w="med" len="med"/>
              <a:tailEnd type="arrow"/>
            </a:ln>
            <a:extLst/>
          </p:spPr>
          <p:style>
            <a:lnRef idx="1">
              <a:schemeClr val="accent6"/>
            </a:lnRef>
            <a:fillRef idx="0">
              <a:schemeClr val="accent6"/>
            </a:fillRef>
            <a:effectRef idx="0">
              <a:schemeClr val="accent6"/>
            </a:effectRef>
            <a:fontRef idx="minor">
              <a:schemeClr val="tx1"/>
            </a:fontRef>
          </p:style>
        </p:cxnSp>
      </p:grpSp>
      <p:sp>
        <p:nvSpPr>
          <p:cNvPr id="3" name="Slide Number Placeholder 2"/>
          <p:cNvSpPr>
            <a:spLocks noGrp="1"/>
          </p:cNvSpPr>
          <p:nvPr>
            <p:ph type="sldNum" sz="quarter" idx="11"/>
          </p:nvPr>
        </p:nvSpPr>
        <p:spPr/>
        <p:txBody>
          <a:bodyPr/>
          <a:lstStyle/>
          <a:p>
            <a:pPr>
              <a:defRPr/>
            </a:pPr>
            <a:fld id="{0BC32AB4-61FB-4062-9E20-33DD6EC6477C}" type="slidenum">
              <a:rPr lang="en-US" smtClean="0"/>
              <a:pPr>
                <a:defRPr/>
              </a:pPr>
              <a:t>7</a:t>
            </a:fld>
            <a:endParaRPr lang="en-US"/>
          </a:p>
        </p:txBody>
      </p:sp>
    </p:spTree>
    <p:extLst>
      <p:ext uri="{BB962C8B-B14F-4D97-AF65-F5344CB8AC3E}">
        <p14:creationId xmlns:p14="http://schemas.microsoft.com/office/powerpoint/2010/main" val="133027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dirty="0" smtClean="0"/>
              <a:t>Pipelining over the network with </a:t>
            </a:r>
            <a:r>
              <a:rPr lang="en-US" i="1" dirty="0" err="1" smtClean="0"/>
              <a:t>ribiosCGI</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24050"/>
            <a:ext cx="6859587"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04" y="4293096"/>
            <a:ext cx="67929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1"/>
          </p:nvPr>
        </p:nvSpPr>
        <p:spPr/>
        <p:txBody>
          <a:bodyPr/>
          <a:lstStyle/>
          <a:p>
            <a:pPr>
              <a:defRPr/>
            </a:pPr>
            <a:fld id="{0BC32AB4-61FB-4062-9E20-33DD6EC6477C}" type="slidenum">
              <a:rPr lang="en-US" smtClean="0"/>
              <a:pPr>
                <a:defRPr/>
              </a:pPr>
              <a:t>8</a:t>
            </a:fld>
            <a:endParaRPr lang="en-US"/>
          </a:p>
        </p:txBody>
      </p:sp>
    </p:spTree>
    <p:extLst>
      <p:ext uri="{BB962C8B-B14F-4D97-AF65-F5344CB8AC3E}">
        <p14:creationId xmlns:p14="http://schemas.microsoft.com/office/powerpoint/2010/main" val="3525161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8" y="452439"/>
            <a:ext cx="7366000" cy="1309687"/>
          </a:xfrm>
        </p:spPr>
        <p:txBody>
          <a:bodyPr/>
          <a:lstStyle/>
          <a:p>
            <a:r>
              <a:rPr lang="en-US" i="1" dirty="0" smtClean="0"/>
              <a:t>Tissue heterogeneity </a:t>
            </a:r>
            <a:r>
              <a:rPr lang="en-US" dirty="0" smtClean="0"/>
              <a:t>and </a:t>
            </a:r>
            <a:r>
              <a:rPr lang="en-US" i="1" dirty="0" smtClean="0"/>
              <a:t>BioQC</a:t>
            </a:r>
            <a:endParaRPr lang="en-US" dirty="0"/>
          </a:p>
        </p:txBody>
      </p:sp>
      <p:sp>
        <p:nvSpPr>
          <p:cNvPr id="3" name="Content Placeholder 2"/>
          <p:cNvSpPr>
            <a:spLocks noGrp="1"/>
          </p:cNvSpPr>
          <p:nvPr>
            <p:ph idx="1"/>
          </p:nvPr>
        </p:nvSpPr>
        <p:spPr>
          <a:xfrm>
            <a:off x="389824" y="5949280"/>
            <a:ext cx="8354157" cy="807301"/>
          </a:xfrm>
        </p:spPr>
        <p:txBody>
          <a:bodyPr/>
          <a:lstStyle/>
          <a:p>
            <a:pPr marL="0" indent="0">
              <a:spcBef>
                <a:spcPts val="800"/>
              </a:spcBef>
              <a:buNone/>
            </a:pPr>
            <a:r>
              <a:rPr lang="en-US" sz="1600" i="1" dirty="0" smtClean="0"/>
              <a:t>BioQC</a:t>
            </a:r>
            <a:r>
              <a:rPr lang="en-US" sz="1600" dirty="0" smtClean="0"/>
              <a:t> implements a computationally efficient variant of the </a:t>
            </a:r>
            <a:r>
              <a:rPr lang="en-US" sz="1600" i="1" dirty="0" smtClean="0"/>
              <a:t>Wilcoxon</a:t>
            </a:r>
            <a:r>
              <a:rPr lang="en-US" sz="1600" dirty="0" smtClean="0"/>
              <a:t>-</a:t>
            </a:r>
            <a:r>
              <a:rPr lang="en-US" sz="1600" i="1" dirty="0" smtClean="0"/>
              <a:t>Mann-Whitney </a:t>
            </a:r>
            <a:r>
              <a:rPr lang="en-US" sz="1600" dirty="0" smtClean="0"/>
              <a:t>test (Mann &amp; Whitney, 1947) to test enrichment of gene sets against background genes sample-by-sample. It also provides a comprehensive list of tissue-enriched genes.</a:t>
            </a:r>
          </a:p>
        </p:txBody>
      </p:sp>
      <p:sp>
        <p:nvSpPr>
          <p:cNvPr id="4" name="AutoShape 2" descr="bioqc speed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bioqc speedu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77" name="Picture 5" descr="Z:\sandbox\wmw-speed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3" y="2359913"/>
            <a:ext cx="6758561" cy="3205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43015" y="5600273"/>
            <a:ext cx="2733441" cy="276999"/>
          </a:xfrm>
          <a:prstGeom prst="rect">
            <a:avLst/>
          </a:prstGeom>
          <a:noFill/>
        </p:spPr>
        <p:txBody>
          <a:bodyPr wrap="none" rtlCol="0">
            <a:spAutoFit/>
          </a:bodyPr>
          <a:lstStyle/>
          <a:p>
            <a:r>
              <a:rPr lang="en-US" sz="1200" dirty="0" smtClean="0"/>
              <a:t>Zhang </a:t>
            </a:r>
            <a:r>
              <a:rPr lang="en-US" sz="1200" i="1" dirty="0" smtClean="0"/>
              <a:t>et al</a:t>
            </a:r>
            <a:r>
              <a:rPr lang="en-US" sz="1200" dirty="0" smtClean="0"/>
              <a:t>, BMC Genomics, in revision</a:t>
            </a:r>
            <a:endParaRPr lang="en-US" sz="1200" dirty="0"/>
          </a:p>
        </p:txBody>
      </p:sp>
      <p:pic>
        <p:nvPicPr>
          <p:cNvPr id="8" name="Picture 2" descr="Z:\projects\2016-02-BioQCmanuscript\BioQC-example\timebenchmark-expo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593" y="2359913"/>
            <a:ext cx="5688632" cy="3068535"/>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31241" y="1419582"/>
            <a:ext cx="8471323" cy="646986"/>
          </a:xfrm>
          <a:prstGeom prst="round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spcBef>
                <a:spcPts val="800"/>
              </a:spcBef>
              <a:buNone/>
            </a:pPr>
            <a:r>
              <a:rPr lang="en-US" sz="1600" dirty="0" smtClean="0"/>
              <a:t>The concept of </a:t>
            </a:r>
            <a:r>
              <a:rPr lang="en-US" sz="1600" b="1" i="1" dirty="0" smtClean="0"/>
              <a:t>tissue heterogeneity </a:t>
            </a:r>
            <a:r>
              <a:rPr lang="en-US" sz="1600" dirty="0" smtClean="0"/>
              <a:t>stems from our observations that gene expression data is often compromised by cells originating from other tissues than the target tissue of profiling. </a:t>
            </a:r>
            <a:endParaRPr lang="en-US" sz="1600" i="1" dirty="0"/>
          </a:p>
        </p:txBody>
      </p:sp>
      <p:sp>
        <p:nvSpPr>
          <p:cNvPr id="9" name="Slide Number Placeholder 8"/>
          <p:cNvSpPr>
            <a:spLocks noGrp="1"/>
          </p:cNvSpPr>
          <p:nvPr>
            <p:ph type="sldNum" sz="quarter" idx="11"/>
          </p:nvPr>
        </p:nvSpPr>
        <p:spPr/>
        <p:txBody>
          <a:bodyPr/>
          <a:lstStyle/>
          <a:p>
            <a:pPr>
              <a:defRPr/>
            </a:pPr>
            <a:fld id="{0BC32AB4-61FB-4062-9E20-33DD6EC6477C}" type="slidenum">
              <a:rPr lang="en-US" smtClean="0"/>
              <a:pPr>
                <a:defRPr/>
              </a:pPr>
              <a:t>9</a:t>
            </a:fld>
            <a:endParaRPr lang="en-US"/>
          </a:p>
        </p:txBody>
      </p:sp>
    </p:spTree>
    <p:extLst>
      <p:ext uri="{BB962C8B-B14F-4D97-AF65-F5344CB8AC3E}">
        <p14:creationId xmlns:p14="http://schemas.microsoft.com/office/powerpoint/2010/main" val="286821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3077"/>
                                        </p:tgtEl>
                                      </p:cBhvr>
                                    </p:animEffect>
                                    <p:set>
                                      <p:cBhvr>
                                        <p:cTn id="18" dur="1" fill="hold">
                                          <p:stCondLst>
                                            <p:cond delay="499"/>
                                          </p:stCondLst>
                                        </p:cTn>
                                        <p:tgtEl>
                                          <p:spTgt spid="307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VARPPTSLIDEFORMATR" val="RXPStandard Screen"/>
  <p:tag name="VARDIVISION" val="RXPDivCorp"/>
  <p:tag name="VARPALETTE" val="RXPpalette_standard_value"/>
  <p:tag name="VARBACKGROUND" val="RXPbackground_dark_value"/>
  <p:tag name="VARPPTPAPER" val="RXPRXP"/>
  <p:tag name="VARPPTGRIDMODE" val="RXPRocheGrid"/>
  <p:tag name="VARPPTTYPE" val="RXPpotRXPP"/>
  <p:tag name="VARPOTVERSION" val="RXP8.8"/>
  <p:tag name="VARPPTLANGSEL" val="RXPEnglish"/>
  <p:tag name="VARPPTCOMPATIBLE4" val="RXPFALSE"/>
  <p:tag name="VARPPTCOMPATIBLE7" val="RXPFALSE"/>
  <p:tag name="VARPPTCOMPATIBLERD03" val="RXPTRUE"/>
  <p:tag name="VARCOLOR" val="RXPcolor_white_colored"/>
  <p:tag name="VAREMBEDFONTSENABLED" val="RXPFALSE"/>
  <p:tag name="VARTOC" val="RXP"/>
  <p:tag name="VARFOOTERAPPLYTOALLPRESSED" val="RXPFALSE"/>
  <p:tag name="VARTITLE" val="RXP"/>
  <p:tag name="VARUNIT" val="RXPRoche"/>
  <p:tag name="VARPPTSETUPPERFORMED" val="RXPTRUE"/>
  <p:tag name="VARPPTSLIDEFORMAT" val="RXPStandard"/>
  <p:tag name="VARPPTLANG" val="RXPEnglish"/>
  <p:tag name="VARGRIDMODE" val="RXPgrid_none_value"/>
  <p:tag name="VARSAVEMESSAGETIMESTAMP" val="RXP06.12.2016"/>
</p:tagLst>
</file>

<file path=ppt/tags/tag2.xml><?xml version="1.0" encoding="utf-8"?>
<p:tagLst xmlns:a="http://schemas.openxmlformats.org/drawingml/2006/main" xmlns:r="http://schemas.openxmlformats.org/officeDocument/2006/relationships" xmlns:p="http://schemas.openxmlformats.org/presentationml/2006/main">
  <p:tag name="VARTITLESLIDEMODE" val="RXP1"/>
</p:tagLst>
</file>

<file path=ppt/theme/theme1.xml><?xml version="1.0" encoding="utf-8"?>
<a:theme xmlns:a="http://schemas.openxmlformats.org/drawingml/2006/main" name="Roche">
  <a:themeElements>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fontScheme name="Roche">
      <a:majorFont>
        <a:latin typeface="Imago"/>
        <a:ea typeface=""/>
        <a:cs typeface=""/>
      </a:majorFont>
      <a:minorFont>
        <a:latin typeface="Imag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Imago" pitchFamily="2"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Imago" pitchFamily="2" charset="0"/>
          </a:defRPr>
        </a:defPPr>
      </a:lstStyle>
      <a:style>
        <a:lnRef idx="1">
          <a:schemeClr val="tx1"/>
        </a:lnRef>
        <a:fillRef idx="0">
          <a:schemeClr val="accent1"/>
        </a:fillRef>
        <a:effectRef idx="0">
          <a:schemeClr val="accent1"/>
        </a:effectRef>
        <a:fontRef idx="minor">
          <a:schemeClr val="tx1"/>
        </a:fontRef>
      </a:style>
    </a:lnDef>
  </a:objectDefaults>
  <a:extraClrSchemeLst>
    <a:extraClrScheme>
      <a:clrScheme name="Roche 1">
        <a:dk1>
          <a:srgbClr val="FF7F00"/>
        </a:dk1>
        <a:lt1>
          <a:srgbClr val="FFFFFF"/>
        </a:lt1>
        <a:dk2>
          <a:srgbClr val="0028A0"/>
        </a:dk2>
        <a:lt2>
          <a:srgbClr val="969696"/>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dk2" tx1="lt1" bg2="dk1" tx2="lt2" accent1="accent1" accent2="accent2" accent3="accent3" accent4="accent4" accent5="accent5" accent6="accent6" hlink="hlink" folHlink="folHlink"/>
    </a:extraClrScheme>
    <a:extraClrScheme>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lt1" tx1="dk1" bg2="lt2" tx2="dk2" accent1="accent1" accent2="accent2" accent3="accent3" accent4="accent4" accent5="accent5" accent6="accent6" hlink="hlink" folHlink="folHlink"/>
    </a:extraClrScheme>
    <a:extraClrScheme>
      <a:clrScheme name="Roche 3">
        <a:dk1>
          <a:srgbClr val="000000"/>
        </a:dk1>
        <a:lt1>
          <a:srgbClr val="FFFFFF"/>
        </a:lt1>
        <a:dk2>
          <a:srgbClr val="959595"/>
        </a:dk2>
        <a:lt2>
          <a:srgbClr val="676767"/>
        </a:lt2>
        <a:accent1>
          <a:srgbClr val="B2B2B2"/>
        </a:accent1>
        <a:accent2>
          <a:srgbClr val="4D4D4D"/>
        </a:accent2>
        <a:accent3>
          <a:srgbClr val="FFFFFF"/>
        </a:accent3>
        <a:accent4>
          <a:srgbClr val="000000"/>
        </a:accent4>
        <a:accent5>
          <a:srgbClr val="D5D5D5"/>
        </a:accent5>
        <a:accent6>
          <a:srgbClr val="454545"/>
        </a:accent6>
        <a:hlink>
          <a:srgbClr val="EAEAEA"/>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themeOverride>
</file>

<file path=docProps/app.xml><?xml version="1.0" encoding="utf-8"?>
<Properties xmlns="http://schemas.openxmlformats.org/officeDocument/2006/extended-properties" xmlns:vt="http://schemas.openxmlformats.org/officeDocument/2006/docPropsVTypes">
  <Template/>
  <TotalTime>0</TotalTime>
  <Pages>16</Pages>
  <Words>1450</Words>
  <Application>Microsoft Office PowerPoint</Application>
  <PresentationFormat>On-screen Show (4:3)</PresentationFormat>
  <Paragraphs>179</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Roche</vt:lpstr>
      <vt:lpstr>R/Bioconductor for computational biology in drug discovery: lessons learned with</vt:lpstr>
      <vt:lpstr>Computational Biology in Drug Discovery</vt:lpstr>
      <vt:lpstr>Our mission in SLICE …and why we benefit from and contribute to Bioconductor</vt:lpstr>
      <vt:lpstr>Gaps that we have identified and tried to fill</vt:lpstr>
      <vt:lpstr>RiBIOS</vt:lpstr>
      <vt:lpstr>Pipelining on the command-line with ribiosArg</vt:lpstr>
      <vt:lpstr>Pipelining on the command-line with ribiosArg: the program in 14 lines</vt:lpstr>
      <vt:lpstr>Pipelining over the network with ribiosCGI</vt:lpstr>
      <vt:lpstr>Tissue heterogeneity and BioQC</vt:lpstr>
      <vt:lpstr>BioQC detects tissue heterogeneity in real-world data</vt:lpstr>
      <vt:lpstr>What’s possible with ribios? An example with TG-GATEs: Toxicogenomics Project-Genomics Assisted Toxicity Evaluation system</vt:lpstr>
      <vt:lpstr>TG-GATEs: Toxicogenomics Project-Genomics Assisted Toxicity Evaluation system</vt:lpstr>
      <vt:lpstr>Lessons learned</vt:lpstr>
      <vt:lpstr>Acknowledgment</vt:lpstr>
      <vt:lpstr>PowerPoint Presentation</vt:lpstr>
      <vt:lpstr>Backup slides</vt:lpstr>
      <vt:lpstr>Pipelining over the network with ribiosCGI: the program in 13 lines</vt:lpstr>
      <vt:lpstr>Pipeline example: A generic web boxplot tool</vt:lpstr>
      <vt:lpstr>What components does RiBIOS have?</vt:lpstr>
      <vt:lpstr>Further pipelines</vt:lpstr>
      <vt:lpstr>RiBIOS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Roche Template</dc:title>
  <dc:creator>Zhang, Jitao David {PNBE~Basel}</dc:creator>
  <cp:lastModifiedBy>Zhang, Jitao David {PNBE~Basel}</cp:lastModifiedBy>
  <cp:revision>424</cp:revision>
  <cp:lastPrinted>1998-09-09T08:32:30Z</cp:lastPrinted>
  <dcterms:created xsi:type="dcterms:W3CDTF">2002-05-06T07:33:01Z</dcterms:created>
  <dcterms:modified xsi:type="dcterms:W3CDTF">2016-12-06T08:32:11Z</dcterms:modified>
</cp:coreProperties>
</file>