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Number </a:t>
            </a:r>
            <a:r>
              <a:rPr lang="en-US" dirty="0" smtClean="0"/>
              <a:t>Variation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Structure </a:t>
            </a:r>
            <a:r>
              <a:rPr lang="en-US" b="1" dirty="0"/>
              <a:t>of larger variant calling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3415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1"/>
            <a:ext cx="8915400" cy="1653198"/>
          </a:xfrm>
        </p:spPr>
        <p:txBody>
          <a:bodyPr/>
          <a:lstStyle/>
          <a:p>
            <a:pPr algn="just"/>
            <a:r>
              <a:rPr lang="en-US" dirty="0" smtClean="0"/>
              <a:t>“Refers </a:t>
            </a:r>
            <a:r>
              <a:rPr lang="en-US" dirty="0"/>
              <a:t>to the </a:t>
            </a:r>
            <a:r>
              <a:rPr lang="en-US" b="1" dirty="0"/>
              <a:t>genetic trait</a:t>
            </a:r>
            <a:r>
              <a:rPr lang="en-US" dirty="0"/>
              <a:t> involving the </a:t>
            </a:r>
            <a:r>
              <a:rPr lang="en-US" b="1" dirty="0"/>
              <a:t>number of copies</a:t>
            </a:r>
            <a:r>
              <a:rPr lang="en-US" dirty="0"/>
              <a:t> of a particular </a:t>
            </a:r>
            <a:r>
              <a:rPr lang="en-US" b="1" dirty="0"/>
              <a:t>gene</a:t>
            </a:r>
            <a:r>
              <a:rPr lang="en-US" dirty="0"/>
              <a:t> present in the genome of an individual. Genetic variants, including </a:t>
            </a:r>
            <a:r>
              <a:rPr lang="en-US" b="1" u="sng" dirty="0"/>
              <a:t>insertions, deletions, and duplications of segments of </a:t>
            </a:r>
            <a:r>
              <a:rPr lang="en-US" b="1" u="sng" dirty="0" smtClean="0"/>
              <a:t>DNA</a:t>
            </a:r>
            <a:r>
              <a:rPr lang="en-US" dirty="0" smtClean="0"/>
              <a:t>.”</a:t>
            </a:r>
          </a:p>
          <a:p>
            <a:pPr marL="0" indent="0" algn="r">
              <a:buNone/>
            </a:pPr>
            <a:r>
              <a:rPr lang="en-US" dirty="0" smtClean="0"/>
              <a:t>- </a:t>
            </a:r>
            <a:r>
              <a:rPr lang="en-US" sz="1200" i="1" dirty="0" smtClean="0"/>
              <a:t>NATIONAL CANCER INSTITUTE</a:t>
            </a:r>
          </a:p>
          <a:p>
            <a:pPr algn="just"/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22" y="3786798"/>
            <a:ext cx="2813224" cy="279350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04084" y="3866147"/>
            <a:ext cx="6801853" cy="2714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“</a:t>
            </a:r>
            <a:r>
              <a:rPr lang="en-US" dirty="0"/>
              <a:t>The </a:t>
            </a:r>
            <a:r>
              <a:rPr lang="en-US" dirty="0" smtClean="0"/>
              <a:t>use of </a:t>
            </a:r>
            <a:r>
              <a:rPr lang="en-US" dirty="0"/>
              <a:t>multicolor FISH (</a:t>
            </a:r>
            <a:r>
              <a:rPr lang="en-US" dirty="0" err="1"/>
              <a:t>mFISH</a:t>
            </a:r>
            <a:r>
              <a:rPr lang="en-US" dirty="0"/>
              <a:t>) revealed that a segment within </a:t>
            </a:r>
            <a:r>
              <a:rPr lang="en-US" dirty="0" smtClean="0"/>
              <a:t>normal human </a:t>
            </a:r>
            <a:r>
              <a:rPr lang="en-US" b="1" dirty="0"/>
              <a:t>Chromosome 5</a:t>
            </a:r>
            <a:r>
              <a:rPr lang="en-US" dirty="0"/>
              <a:t> (</a:t>
            </a:r>
            <a:r>
              <a:rPr lang="en-US" i="1" dirty="0"/>
              <a:t>paired arrows, left</a:t>
            </a:r>
            <a:r>
              <a:rPr lang="en-US" dirty="0"/>
              <a:t>) has been deleted (</a:t>
            </a:r>
            <a:r>
              <a:rPr lang="en-US" dirty="0" smtClean="0"/>
              <a:t>an </a:t>
            </a:r>
            <a:r>
              <a:rPr lang="en-US" b="1" dirty="0" smtClean="0"/>
              <a:t>interstitial </a:t>
            </a:r>
            <a:r>
              <a:rPr lang="en-US" b="1" dirty="0"/>
              <a:t>deletion</a:t>
            </a:r>
            <a:r>
              <a:rPr lang="en-US" dirty="0"/>
              <a:t>, </a:t>
            </a:r>
            <a:r>
              <a:rPr lang="en-US" i="1" dirty="0"/>
              <a:t>right</a:t>
            </a:r>
            <a:r>
              <a:rPr lang="en-US" dirty="0"/>
              <a:t>) following extensive exposure to </a:t>
            </a:r>
            <a:r>
              <a:rPr lang="en-US" dirty="0" smtClean="0"/>
              <a:t>radiation from </a:t>
            </a:r>
            <a:r>
              <a:rPr lang="en-US" dirty="0"/>
              <a:t>plutonium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sz="1200" i="1" dirty="0"/>
              <a:t>The Biology of </a:t>
            </a:r>
            <a:r>
              <a:rPr lang="en-US" sz="1200" i="1" dirty="0"/>
              <a:t>Cancer, Robert A. Weinberg</a:t>
            </a:r>
            <a:endParaRPr lang="en-US" sz="1200" i="1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45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en-US" b="1" dirty="0" smtClean="0"/>
              <a:t>ene </a:t>
            </a:r>
            <a:r>
              <a:rPr lang="en-US" b="1" dirty="0"/>
              <a:t>A</a:t>
            </a:r>
            <a:r>
              <a:rPr lang="en-US" b="1" dirty="0" smtClean="0"/>
              <a:t>mplification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084" y="1411704"/>
            <a:ext cx="4844716" cy="5245089"/>
          </a:xfrm>
        </p:spPr>
        <p:txBody>
          <a:bodyPr>
            <a:normAutofit/>
          </a:bodyPr>
          <a:lstStyle/>
          <a:p>
            <a:r>
              <a:rPr lang="en-US" sz="1600" dirty="0"/>
              <a:t>Amplification of the </a:t>
            </a:r>
            <a:r>
              <a:rPr lang="en-US" sz="1600" b="1" dirty="0" smtClean="0"/>
              <a:t>erbB2/HER2/</a:t>
            </a:r>
            <a:r>
              <a:rPr lang="en-US" sz="1600" b="1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/>
              <a:t>oncogene in breast </a:t>
            </a:r>
            <a:r>
              <a:rPr lang="en-US" sz="1600" dirty="0" smtClean="0"/>
              <a:t>cancers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More copies resulted in poor prognosis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The </a:t>
            </a:r>
            <a:r>
              <a:rPr lang="en-US" sz="1600" b="1" dirty="0"/>
              <a:t>inverse correlation</a:t>
            </a:r>
            <a:r>
              <a:rPr lang="en-US" sz="1600" dirty="0"/>
              <a:t> between erbB2/HER2 expression levels and long-term patient survival provided a strong indication that this gene, in amplified form, was causally involved in driving the malignant growth of the breast cancer cells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Multiple sites of </a:t>
            </a:r>
            <a:r>
              <a:rPr lang="en-US" sz="1600" b="1" dirty="0" smtClean="0"/>
              <a:t>erbB2/HER2</a:t>
            </a:r>
            <a:r>
              <a:rPr lang="en-US" sz="1600" dirty="0" smtClean="0"/>
              <a:t>(light green) and </a:t>
            </a:r>
            <a:r>
              <a:rPr lang="en-US" sz="1600" b="1" dirty="0"/>
              <a:t>CCND1/cyclin </a:t>
            </a:r>
            <a:r>
              <a:rPr lang="en-US" sz="1600" b="1" dirty="0" smtClean="0"/>
              <a:t>D1</a:t>
            </a:r>
            <a:r>
              <a:rPr lang="en-US" sz="1600" dirty="0" smtClean="0"/>
              <a:t> (orange/pink)</a:t>
            </a:r>
            <a:r>
              <a:rPr lang="en-US" sz="1600" dirty="0"/>
              <a:t> - </a:t>
            </a:r>
            <a:r>
              <a:rPr lang="en-US" sz="1600" i="1" dirty="0"/>
              <a:t>The Biology of Cancer, Robert A. Weinberg</a:t>
            </a:r>
          </a:p>
          <a:p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89" y="765248"/>
            <a:ext cx="4787941" cy="589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en-US" b="1" dirty="0" smtClean="0"/>
              <a:t>ene </a:t>
            </a:r>
            <a:r>
              <a:rPr lang="en-US" b="1" dirty="0"/>
              <a:t>A</a:t>
            </a:r>
            <a:r>
              <a:rPr lang="en-US" b="1" dirty="0" smtClean="0"/>
              <a:t>mplification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1621" y="1347063"/>
            <a:ext cx="4844716" cy="5461392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/>
              <a:t>E</a:t>
            </a:r>
            <a:r>
              <a:rPr lang="en-US" sz="1600" b="1" dirty="0" smtClean="0"/>
              <a:t>xpression </a:t>
            </a:r>
            <a:r>
              <a:rPr lang="en-US" sz="1600" b="1" dirty="0"/>
              <a:t>levels </a:t>
            </a:r>
            <a:r>
              <a:rPr lang="en-US" sz="1600" dirty="0"/>
              <a:t>of a </a:t>
            </a:r>
            <a:r>
              <a:rPr lang="en-US" sz="1600" dirty="0" smtClean="0"/>
              <a:t>cohort of </a:t>
            </a:r>
            <a:r>
              <a:rPr lang="en-US" sz="1600" dirty="0"/>
              <a:t>160 genes that flank </a:t>
            </a:r>
            <a:r>
              <a:rPr lang="en-US" sz="1600" b="1" dirty="0" smtClean="0"/>
              <a:t>ErbB2/HER2 </a:t>
            </a:r>
            <a:r>
              <a:rPr lang="en-US" sz="1600" dirty="0" smtClean="0"/>
              <a:t>for 360 human breast cancers.</a:t>
            </a:r>
          </a:p>
          <a:p>
            <a:pPr marL="0" indent="0" algn="just">
              <a:buNone/>
            </a:pPr>
            <a:endParaRPr lang="en-US" sz="1600" b="1" dirty="0" smtClean="0"/>
          </a:p>
          <a:p>
            <a:pPr algn="just"/>
            <a:r>
              <a:rPr lang="en-US" sz="1600" b="1" dirty="0" smtClean="0"/>
              <a:t>Amplicons</a:t>
            </a:r>
            <a:r>
              <a:rPr lang="en-US" sz="1600" dirty="0" smtClean="0"/>
              <a:t> included a stretch of chromosomal DNA than the gene, resulting in </a:t>
            </a:r>
            <a:r>
              <a:rPr lang="en-US" sz="1600" b="1" dirty="0" smtClean="0"/>
              <a:t>co-amplification</a:t>
            </a:r>
            <a:r>
              <a:rPr lang="en-US" sz="1600" dirty="0" smtClean="0"/>
              <a:t> of neighboring genes that may </a:t>
            </a:r>
            <a:r>
              <a:rPr lang="en-US" sz="1600" dirty="0"/>
              <a:t>be collaborating to </a:t>
            </a:r>
            <a:r>
              <a:rPr lang="en-US" sz="1600" dirty="0" smtClean="0"/>
              <a:t>orchestrate the </a:t>
            </a:r>
            <a:r>
              <a:rPr lang="en-US" sz="1600" b="1" dirty="0"/>
              <a:t>malignant phenotype</a:t>
            </a:r>
            <a:r>
              <a:rPr lang="en-US" sz="1600" dirty="0"/>
              <a:t> of human breast cancer </a:t>
            </a:r>
            <a:r>
              <a:rPr lang="en-US" sz="1600" dirty="0" smtClean="0"/>
              <a:t>cells, and </a:t>
            </a:r>
            <a:r>
              <a:rPr lang="en-US" sz="1600" dirty="0"/>
              <a:t>it becomes difficult to ascribe specific cancer cell </a:t>
            </a:r>
            <a:r>
              <a:rPr lang="en-US" sz="1600" dirty="0" smtClean="0"/>
              <a:t>phenotypes to </a:t>
            </a:r>
            <a:r>
              <a:rPr lang="en-US" sz="1600" dirty="0"/>
              <a:t>the elevated expression of only a single </a:t>
            </a:r>
            <a:r>
              <a:rPr lang="en-US" sz="1600" dirty="0" smtClean="0"/>
              <a:t>gene.</a:t>
            </a:r>
          </a:p>
          <a:p>
            <a:pPr algn="just"/>
            <a:endParaRPr lang="en-US" sz="1600" dirty="0"/>
          </a:p>
          <a:p>
            <a:pPr algn="just"/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505" y="1347063"/>
            <a:ext cx="5033914" cy="54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2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en-US" b="1" dirty="0" smtClean="0"/>
              <a:t>ene </a:t>
            </a:r>
            <a:r>
              <a:rPr lang="en-US" b="1" dirty="0"/>
              <a:t>A</a:t>
            </a:r>
            <a:r>
              <a:rPr lang="en-US" b="1" dirty="0" smtClean="0"/>
              <a:t>mplification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1621" y="1347063"/>
            <a:ext cx="4844716" cy="5461392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The map of some of the </a:t>
            </a:r>
            <a:r>
              <a:rPr lang="en-US" sz="1600" dirty="0" smtClean="0"/>
              <a:t>genes identified </a:t>
            </a:r>
            <a:r>
              <a:rPr lang="en-US" sz="1600" dirty="0"/>
              <a:t>that flank HER2 on </a:t>
            </a:r>
            <a:r>
              <a:rPr lang="en-US" sz="1600" dirty="0" smtClean="0"/>
              <a:t>both sides </a:t>
            </a:r>
            <a:r>
              <a:rPr lang="en-US" sz="1600" dirty="0"/>
              <a:t>is provided (red vertical </a:t>
            </a:r>
            <a:r>
              <a:rPr lang="en-US" sz="1600" dirty="0" smtClean="0"/>
              <a:t>bar, right).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pPr algn="just"/>
            <a:r>
              <a:rPr lang="en-US" sz="1600" dirty="0" smtClean="0"/>
              <a:t>Probes </a:t>
            </a:r>
            <a:r>
              <a:rPr lang="en-US" sz="1600" dirty="0"/>
              <a:t>for </a:t>
            </a:r>
            <a:r>
              <a:rPr lang="en-US" sz="1600" dirty="0" smtClean="0"/>
              <a:t>160 distinct </a:t>
            </a:r>
            <a:r>
              <a:rPr lang="en-US" sz="1600" dirty="0"/>
              <a:t>genes in this </a:t>
            </a:r>
            <a:r>
              <a:rPr lang="en-US" sz="1600" dirty="0" smtClean="0"/>
              <a:t>chromosomal region </a:t>
            </a:r>
            <a:r>
              <a:rPr lang="en-US" sz="1600" dirty="0"/>
              <a:t>were arrayed in the </a:t>
            </a:r>
            <a:r>
              <a:rPr lang="en-US" sz="1600" dirty="0" smtClean="0"/>
              <a:t>order of </a:t>
            </a:r>
            <a:r>
              <a:rPr lang="en-US" sz="1600" dirty="0"/>
              <a:t>their location along </a:t>
            </a:r>
            <a:r>
              <a:rPr lang="en-US" sz="1600" dirty="0" smtClean="0"/>
              <a:t>human </a:t>
            </a:r>
            <a:r>
              <a:rPr lang="en-US" sz="1600" b="1" dirty="0" smtClean="0"/>
              <a:t>Chromosome 17q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505" y="1347063"/>
            <a:ext cx="5033914" cy="54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572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296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Copy Number Variation</vt:lpstr>
      <vt:lpstr>Definition</vt:lpstr>
      <vt:lpstr>Gene Amplification</vt:lpstr>
      <vt:lpstr>Gene Amplification</vt:lpstr>
      <vt:lpstr>Gene Amplification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Number Variation</dc:title>
  <dc:creator>sfragkoul</dc:creator>
  <cp:lastModifiedBy>sfragkoul</cp:lastModifiedBy>
  <cp:revision>16</cp:revision>
  <dcterms:created xsi:type="dcterms:W3CDTF">2022-11-11T13:39:05Z</dcterms:created>
  <dcterms:modified xsi:type="dcterms:W3CDTF">2022-11-11T14:54:22Z</dcterms:modified>
</cp:coreProperties>
</file>