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sldIdLst>
    <p:sldId id="256" r:id="rId2"/>
    <p:sldId id="257" r:id="rId3"/>
    <p:sldId id="258" r:id="rId4"/>
    <p:sldId id="261" r:id="rId5"/>
    <p:sldId id="262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7" r:id="rId16"/>
    <p:sldId id="260" r:id="rId17"/>
    <p:sldId id="289" r:id="rId18"/>
    <p:sldId id="288" r:id="rId19"/>
    <p:sldId id="287" r:id="rId20"/>
    <p:sldId id="28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04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47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2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E89C-B5E6-4B64-9ABA-F069BB88616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33A93F-8294-4158-8E69-BF2A88FC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ebayes/freebay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589982/" TargetMode="External"/><Relationship Id="rId2" Type="http://schemas.openxmlformats.org/officeDocument/2006/relationships/hyperlink" Target="https://www.ncbi.nlm.nih.gov/pmc/articles/PMC276859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alaxyproject.org/training-material/topics/variant-analysis/tutorials/exome-seq/tutorial.html" TargetMode="External"/><Relationship Id="rId2" Type="http://schemas.openxmlformats.org/officeDocument/2006/relationships/hyperlink" Target="https://ghr.nlm.nih.gov/condition/osteopetrosi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q.sourceforge.net/fastq.s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q.sourceforge.net/fastq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7D63930-A1C2-1F8D-2B74-3AFF80451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453" y="3190670"/>
            <a:ext cx="7594853" cy="2262781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>
                <a:cs typeface="Arial" panose="020B0604020202020204" pitchFamily="34" charset="0"/>
              </a:rPr>
              <a:t>Introduction to Variant calling analysis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57FE072-D040-076D-C84C-596834692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5453" y="5665330"/>
            <a:ext cx="9144000" cy="165576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latin typeface="+mj-lt"/>
                <a:cs typeface="Arial" panose="020B0604020202020204" pitchFamily="34" charset="0"/>
              </a:rPr>
              <a:t>Detection of small variants (i.e., SNPs, Indels, Deletions) in Whole-Exome/-Genome Sequencing data</a:t>
            </a:r>
          </a:p>
        </p:txBody>
      </p:sp>
    </p:spTree>
    <p:extLst>
      <p:ext uri="{BB962C8B-B14F-4D97-AF65-F5344CB8AC3E}">
        <p14:creationId xmlns:p14="http://schemas.microsoft.com/office/powerpoint/2010/main" val="78907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00657-4206-75AF-86C8-E86F6EB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prior to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9B6D53-6D09-A4F9-982C-F01BF9C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7716" cy="45395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Trimming of low-quality and/or adapter sequences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reads to reference genome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Post-processing of mapped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SAM-to-BAM format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Generating mapping summary statistics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Filtering reads based on SAM/BAM flags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information in BAM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 duplicated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reference indexes</a:t>
            </a:r>
          </a:p>
        </p:txBody>
      </p:sp>
    </p:spTree>
    <p:extLst>
      <p:ext uri="{BB962C8B-B14F-4D97-AF65-F5344CB8AC3E}">
        <p14:creationId xmlns:p14="http://schemas.microsoft.com/office/powerpoint/2010/main" val="9187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00657-4206-75AF-86C8-E86F6EB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prior to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9B6D53-6D09-A4F9-982C-F01BF9C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7716" cy="45395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Trimming of low-quality and/or adapter sequences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reads to reference genome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Post-processing of mapped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SAM-to-BAM format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Generating mapping summary 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Filtering reads based on SAM/BAM flags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information in BAM files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 duplicated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reference indexes</a:t>
            </a:r>
          </a:p>
        </p:txBody>
      </p:sp>
    </p:spTree>
    <p:extLst>
      <p:ext uri="{BB962C8B-B14F-4D97-AF65-F5344CB8AC3E}">
        <p14:creationId xmlns:p14="http://schemas.microsoft.com/office/powerpoint/2010/main" val="164951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00657-4206-75AF-86C8-E86F6EB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prior to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9B6D53-6D09-A4F9-982C-F01BF9C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7716" cy="45395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Trimming of low-quality and/or adapter sequences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reads to reference genome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Post-processing of mapped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SAM-to-BAM format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Generating mapping summary 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Filtering reads based on SAM/BAM flags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sample information in BAM files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 duplicated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reference indexes</a:t>
            </a:r>
          </a:p>
        </p:txBody>
      </p:sp>
    </p:spTree>
    <p:extLst>
      <p:ext uri="{BB962C8B-B14F-4D97-AF65-F5344CB8AC3E}">
        <p14:creationId xmlns:p14="http://schemas.microsoft.com/office/powerpoint/2010/main" val="270310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00657-4206-75AF-86C8-E86F6EB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prior to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9B6D53-6D09-A4F9-982C-F01BF9C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7716" cy="45395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Trimming of low-quality and/or adapter sequences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reads to reference genome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Post-processing of mapped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SAM-to-BAM format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Generating mapping summary 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Filtering reads based on SAM/BAM flags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information in BAM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Mark duplicated reads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reference indexes</a:t>
            </a:r>
          </a:p>
        </p:txBody>
      </p:sp>
    </p:spTree>
    <p:extLst>
      <p:ext uri="{BB962C8B-B14F-4D97-AF65-F5344CB8AC3E}">
        <p14:creationId xmlns:p14="http://schemas.microsoft.com/office/powerpoint/2010/main" val="63678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00657-4206-75AF-86C8-E86F6EB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prior to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9B6D53-6D09-A4F9-982C-F01BF9C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7716" cy="45395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Trimming of low-quality and/or adapter sequences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reads to reference genome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Post-processing of mapped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SAM-to-BAM format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Generating mapping summary 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Filtering reads based on SAM/BAM flags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information in BAM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 duplicated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Generate indexes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9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187543-90C9-C511-0833-19C8FD70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3A2E2C-13F8-1AA1-1F30-400543C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use </a:t>
            </a:r>
            <a:r>
              <a:rPr lang="en-US" b="1" i="1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FreeBayes</a:t>
            </a:r>
            <a:r>
              <a:rPr lang="en-US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call our variants</a:t>
            </a:r>
          </a:p>
          <a:p>
            <a:pPr algn="just"/>
            <a:r>
              <a:rPr lang="en-US" i="1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FreeBayes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Bayesian genetic variant detector designed to find small polymorphisms, specifically SNPs (single-nucleotide polymorphisms), indels (insertions and deletions), MNPs (multi-nucleotide polymorphisms), and complex events (composite insertion and substitution events) smaller than the length of a short-read sequencing alignment</a:t>
            </a:r>
          </a:p>
          <a:p>
            <a:pPr algn="just"/>
            <a:r>
              <a:rPr lang="en-US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software tools include: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GATK HaplotypeCaller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GATK Mutect2 (emphasis on somatic variants)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bcftools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varscan2</a:t>
            </a:r>
          </a:p>
        </p:txBody>
      </p:sp>
    </p:spTree>
    <p:extLst>
      <p:ext uri="{BB962C8B-B14F-4D97-AF65-F5344CB8AC3E}">
        <p14:creationId xmlns:p14="http://schemas.microsoft.com/office/powerpoint/2010/main" val="231033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187543-90C9-C511-0833-19C8FD70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following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3A2E2C-13F8-1AA1-1F30-400543C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Compress and index VCF files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Apply filters to the detected variants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Merge the VCF files of all samples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merged VCF files for further analysis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Annotation of the detected variants</a:t>
            </a:r>
          </a:p>
        </p:txBody>
      </p:sp>
    </p:spTree>
    <p:extLst>
      <p:ext uri="{BB962C8B-B14F-4D97-AF65-F5344CB8AC3E}">
        <p14:creationId xmlns:p14="http://schemas.microsoft.com/office/powerpoint/2010/main" val="284864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187543-90C9-C511-0833-19C8FD70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following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3A2E2C-13F8-1AA1-1F30-400543C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Compress and index VCF files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Apply filters to the detected variants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Merge the VCF files of all samples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merged VCF files for further analysis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Annotation of the detected variants</a:t>
            </a:r>
          </a:p>
        </p:txBody>
      </p:sp>
    </p:spTree>
    <p:extLst>
      <p:ext uri="{BB962C8B-B14F-4D97-AF65-F5344CB8AC3E}">
        <p14:creationId xmlns:p14="http://schemas.microsoft.com/office/powerpoint/2010/main" val="260448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187543-90C9-C511-0833-19C8FD70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following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3A2E2C-13F8-1AA1-1F30-400543C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Compress and index VCF files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Apply filters to the detected variants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Merge the VCF files of all samples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merged VCF files for further analysis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Annotation of the detected variants</a:t>
            </a:r>
          </a:p>
        </p:txBody>
      </p:sp>
    </p:spTree>
    <p:extLst>
      <p:ext uri="{BB962C8B-B14F-4D97-AF65-F5344CB8AC3E}">
        <p14:creationId xmlns:p14="http://schemas.microsoft.com/office/powerpoint/2010/main" val="202041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187543-90C9-C511-0833-19C8FD70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following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3A2E2C-13F8-1AA1-1F30-400543C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Compress and index VCF files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Apply filters to the detected variants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Merge the VCF files of all samples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Format merged VCF files for further analysis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Annotation of the detected variants</a:t>
            </a:r>
          </a:p>
        </p:txBody>
      </p:sp>
    </p:spTree>
    <p:extLst>
      <p:ext uri="{BB962C8B-B14F-4D97-AF65-F5344CB8AC3E}">
        <p14:creationId xmlns:p14="http://schemas.microsoft.com/office/powerpoint/2010/main" val="223601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4046DF-B2B5-F3D3-3511-B01C7592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Exome &amp; Whole-genome Sequencing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521F163-11B8-1256-FA3F-9A5D3A04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9366082" cy="45103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Whole-exome Sequencing (WES) is a method that enables the selective sequencing of the exonic regions of a genome (i.e., mRNAs &amp; UTRs)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~180.000 exons in human genome, representing only ~1% but harboring up to 85% of all disease-causing variants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Choi et al., 2009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Whole-genome Sequencing (WGS) encompasses the entire length of the genome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WES vs WGS: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WGS provides more data but requires additional time to process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WES captures most information in a cost-effective way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WGS more suitable for Copy-number variation (CNV) analysis</a:t>
            </a:r>
            <a:endParaRPr lang="en-US" sz="18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Notably, 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costs of WES may actually not be higher even today than the costs of conventional genetic testing (</a:t>
            </a:r>
            <a:r>
              <a:rPr lang="en-US" sz="2000" b="0" i="0" u="none" strike="noStrike" dirty="0" err="1">
                <a:solidFill>
                  <a:srgbClr val="0067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Vissers</a:t>
            </a:r>
            <a:r>
              <a:rPr lang="en-US" sz="2000" b="0" i="0" u="none" strike="noStrike" dirty="0">
                <a:solidFill>
                  <a:srgbClr val="0067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et al., 2017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8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187543-90C9-C511-0833-19C8FD70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following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3A2E2C-13F8-1AA1-1F30-400543C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Compress and index VCF files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Apply filters to the detected variants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Merge the VCF files of all samples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merged VCF files for further analysis</a:t>
            </a:r>
          </a:p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Annotation of the detected variants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4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2CFEB8-EC9E-D18B-6ED6-160CC925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results - GEMINI analysis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7561BB-04A7-50F0-7572-21F317BD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database with annotated VCF file using GEMINI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Candidate variant detection by testing for the inheritance pattern “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Autosomal recessive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table of candidate variants along with their respective p-values.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Mutation responsible for the phenotype in this analysis: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A2258FCD-F540-722D-911D-DBAE9FFEC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40258"/>
              </p:ext>
            </p:extLst>
          </p:nvPr>
        </p:nvGraphicFramePr>
        <p:xfrm>
          <a:off x="239950" y="4325770"/>
          <a:ext cx="11712099" cy="1977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47">
                  <a:extLst>
                    <a:ext uri="{9D8B030D-6E8A-4147-A177-3AD203B41FA5}">
                      <a16:colId xmlns:a16="http://schemas.microsoft.com/office/drawing/2014/main" val="2488241556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221927438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1342673709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1625546246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180486121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1774086351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2519193111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2941283701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1620292704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725059629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206184153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229720029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307793067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1239036166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3939368690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3351068888"/>
                    </a:ext>
                  </a:extLst>
                </a:gridCol>
                <a:gridCol w="688947">
                  <a:extLst>
                    <a:ext uri="{9D8B030D-6E8A-4147-A177-3AD203B41FA5}">
                      <a16:colId xmlns:a16="http://schemas.microsoft.com/office/drawing/2014/main" val="1097230088"/>
                    </a:ext>
                  </a:extLst>
                </a:gridCol>
              </a:tblGrid>
              <a:tr h="49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max_aaf_all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clinvar_sig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clinvar_disease_name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clinvar_gene_phenotype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rs_ids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variant_id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family_members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family_genotypes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family_count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80560"/>
                  </a:ext>
                </a:extLst>
              </a:tr>
              <a:tr h="1479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3,2489E-05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86385979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stop_gained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carbonic_anhydrase_ii_variant|osteopetrosis_with_renal_tubular_acidosis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father(father;unaffected;male),mother(mother;unaffected;female),proband(proband;affected;male)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G/A,G/A,A/A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75" marR="5075" marT="50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1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5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064286-37E3-320F-62E0-23C2E87E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In this tutorial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127EC20-895E-588B-9A9D-DA07355E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Raw WES data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fastq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from a family trio</a:t>
            </a:r>
          </a:p>
          <a:p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boy child (sample name: “proband”) is affected by the disease </a:t>
            </a:r>
            <a:r>
              <a:rPr lang="en-US" sz="2000" b="0" i="0" u="none" strike="noStrike" dirty="0">
                <a:solidFill>
                  <a:srgbClr val="0067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osteopetrosis</a:t>
            </a:r>
            <a:endParaRPr lang="en-US" sz="2000" u="none" strike="noStrike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parents, who happen to be consanguineous, are unaffected</a:t>
            </a:r>
          </a:p>
          <a:p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go through the steps of a typical variant calling analysis</a:t>
            </a:r>
          </a:p>
          <a:p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goal is to identify the genetic variation that is responsible for the disease</a:t>
            </a:r>
          </a:p>
          <a:p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 Explore a similar workflow in the original Galaxy </a:t>
            </a:r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tutorial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71B793-71CD-588D-AAB0-9733159F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Format (</a:t>
            </a:r>
            <a:r>
              <a:rPr lang="en-US" dirty="0">
                <a:hlinkClick r:id="rId2"/>
              </a:rPr>
              <a:t>doc</a:t>
            </a:r>
            <a:r>
              <a:rPr lang="en-US" dirty="0"/>
              <a:t>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FC64A9-D8DF-DB71-E11D-B49202DD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FASTQ format stores sequences and Phred qualities in a single file.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concise and compact.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FASTQ is first widely used in the Sanger Institute and therefore we usually take the Sanger specification and the standard FASTQ format, or simply FASTQ format.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Although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Solexa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/Illumina read file looks pretty much like FASTQ, they are different in that the qualities are scaled differently. In the quality string, if you can see a character with its ASCII code higher than 90, probably your file is in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Solexa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/Illumina format.</a:t>
            </a:r>
          </a:p>
        </p:txBody>
      </p:sp>
    </p:spTree>
    <p:extLst>
      <p:ext uri="{BB962C8B-B14F-4D97-AF65-F5344CB8AC3E}">
        <p14:creationId xmlns:p14="http://schemas.microsoft.com/office/powerpoint/2010/main" val="110099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71B793-71CD-588D-AAB0-9733159F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Format (</a:t>
            </a:r>
            <a:r>
              <a:rPr lang="en-US" dirty="0">
                <a:hlinkClick r:id="rId2"/>
              </a:rPr>
              <a:t>doc</a:t>
            </a:r>
            <a:r>
              <a:rPr lang="en-US" dirty="0"/>
              <a:t>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FC64A9-D8DF-DB71-E11D-B49202DD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4716260" cy="456875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Format:</a:t>
            </a: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@&lt;seqname&gt;</a:t>
            </a: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&lt;sequence&gt;</a:t>
            </a: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&lt;quality&gt;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seqname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following '+' is optional, but if it appears right after '+', it should be identical to the 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seqname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following '@’.</a:t>
            </a: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length of &lt;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is identical the length of &lt;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&gt;. Each character in &lt;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represents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phred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quality of the corresponding nucleotide in &lt;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pPr lvl="1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&lt;quality&gt; field represent the Phred quality score (non-negative integer) for each nucleotide, encoded here as a character based on the ASCII table.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25497A38-61C4-F58D-4CD0-A20694B3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77" y="2133599"/>
            <a:ext cx="3424635" cy="3187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CC82794C-9E45-5A46-7105-495AA436F3C8}"/>
              </a:ext>
            </a:extLst>
          </p:cNvPr>
          <p:cNvSpPr/>
          <p:nvPr/>
        </p:nvSpPr>
        <p:spPr>
          <a:xfrm>
            <a:off x="8667345" y="2684834"/>
            <a:ext cx="2762655" cy="875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00657-4206-75AF-86C8-E86F6EB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prior to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9B6D53-6D09-A4F9-982C-F01BF9C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7716" cy="453957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Trimming of low-quality and/or adapter sequences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reads to reference genome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Post-processing of mapped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SAM-to-BAM format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Generating mapping summary 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Filtering reads based on SAM/BAM flags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information in BAM files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 duplicated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reference indexes</a:t>
            </a:r>
          </a:p>
        </p:txBody>
      </p:sp>
    </p:spTree>
    <p:extLst>
      <p:ext uri="{BB962C8B-B14F-4D97-AF65-F5344CB8AC3E}">
        <p14:creationId xmlns:p14="http://schemas.microsoft.com/office/powerpoint/2010/main" val="3873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00657-4206-75AF-86C8-E86F6EB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prior to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9B6D53-6D09-A4F9-982C-F01BF9C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7716" cy="4539574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Trimming of low-quality and/or adapter sequences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reads to reference genome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Post-processing of mapped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SAM-to-BAM format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Generating mapping summary 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Filtering reads based on SAM/BAM flags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information in BAM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 duplicated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reference indexes</a:t>
            </a:r>
          </a:p>
        </p:txBody>
      </p:sp>
    </p:spTree>
    <p:extLst>
      <p:ext uri="{BB962C8B-B14F-4D97-AF65-F5344CB8AC3E}">
        <p14:creationId xmlns:p14="http://schemas.microsoft.com/office/powerpoint/2010/main" val="371418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00657-4206-75AF-86C8-E86F6EB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prior to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9B6D53-6D09-A4F9-982C-F01BF9C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7716" cy="45395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Trimming of low-quality and/or adapter sequences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Mapping reads to reference genome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Post-processing of mapped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SAM-to-BAM format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Generating mapping summary 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Filtering reads based on SAM/BAM flags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information in BAM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 duplicated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reference indexes</a:t>
            </a:r>
          </a:p>
        </p:txBody>
      </p:sp>
    </p:spTree>
    <p:extLst>
      <p:ext uri="{BB962C8B-B14F-4D97-AF65-F5344CB8AC3E}">
        <p14:creationId xmlns:p14="http://schemas.microsoft.com/office/powerpoint/2010/main" val="205465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300657-4206-75AF-86C8-E86F6EB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prior to Variant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89B6D53-6D09-A4F9-982C-F01BF9C2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7716" cy="45395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Trimming of low-quality and/or adapter sequences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reads to reference genome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Post-processing of mapped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SAM-to-BAM format conversion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Generating mapping summary 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Filtering reads based on SAM/BAM flags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information in BAM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 duplicated 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reference indexes</a:t>
            </a:r>
          </a:p>
        </p:txBody>
      </p:sp>
    </p:spTree>
    <p:extLst>
      <p:ext uri="{BB962C8B-B14F-4D97-AF65-F5344CB8AC3E}">
        <p14:creationId xmlns:p14="http://schemas.microsoft.com/office/powerpoint/2010/main" val="2817376352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TM02892315[[fn=Θρόισμα]]</Template>
  <TotalTime>116</TotalTime>
  <Words>1300</Words>
  <Application>Microsoft Office PowerPoint</Application>
  <PresentationFormat>Ευρεία οθόνη</PresentationFormat>
  <Paragraphs>212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Θρόισμα</vt:lpstr>
      <vt:lpstr>Introduction to Variant calling analysis</vt:lpstr>
      <vt:lpstr>Exome &amp; Whole-genome Sequencing</vt:lpstr>
      <vt:lpstr>In this tutorial</vt:lpstr>
      <vt:lpstr>FastQ Format (doc)</vt:lpstr>
      <vt:lpstr>FastQ Format (doc)</vt:lpstr>
      <vt:lpstr>Steps prior to Variant detection</vt:lpstr>
      <vt:lpstr>Steps prior to Variant detection</vt:lpstr>
      <vt:lpstr>Steps prior to Variant detection</vt:lpstr>
      <vt:lpstr>Steps prior to Variant detection</vt:lpstr>
      <vt:lpstr>Steps prior to Variant detection</vt:lpstr>
      <vt:lpstr>Steps prior to Variant detection</vt:lpstr>
      <vt:lpstr>Steps prior to Variant detection</vt:lpstr>
      <vt:lpstr>Steps prior to Variant detection</vt:lpstr>
      <vt:lpstr>Steps prior to Variant detection</vt:lpstr>
      <vt:lpstr>Variant detection</vt:lpstr>
      <vt:lpstr>Steps following Variant detection</vt:lpstr>
      <vt:lpstr>Steps following Variant detection</vt:lpstr>
      <vt:lpstr>Steps following Variant detection</vt:lpstr>
      <vt:lpstr>Steps following Variant detection</vt:lpstr>
      <vt:lpstr>Steps following Variant detection</vt:lpstr>
      <vt:lpstr>Validate results - GEMINI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Variant calling analysis</dc:title>
  <dc:creator>Konstantinos Kyritsis</dc:creator>
  <cp:lastModifiedBy>Konstantinos Kyritsis</cp:lastModifiedBy>
  <cp:revision>13</cp:revision>
  <dcterms:created xsi:type="dcterms:W3CDTF">2022-11-22T09:09:55Z</dcterms:created>
  <dcterms:modified xsi:type="dcterms:W3CDTF">2022-11-22T11:10:32Z</dcterms:modified>
</cp:coreProperties>
</file>