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7" r:id="rId1"/>
  </p:sldMasterIdLst>
  <p:sldIdLst>
    <p:sldId id="256" r:id="rId2"/>
    <p:sldId id="257" r:id="rId3"/>
    <p:sldId id="258" r:id="rId4"/>
    <p:sldId id="261" r:id="rId5"/>
    <p:sldId id="262" r:id="rId6"/>
    <p:sldId id="276" r:id="rId7"/>
    <p:sldId id="278" r:id="rId8"/>
    <p:sldId id="279" r:id="rId9"/>
    <p:sldId id="292" r:id="rId10"/>
    <p:sldId id="280" r:id="rId11"/>
    <p:sldId id="281" r:id="rId12"/>
    <p:sldId id="282" r:id="rId13"/>
    <p:sldId id="293" r:id="rId14"/>
    <p:sldId id="283" r:id="rId15"/>
    <p:sldId id="284" r:id="rId16"/>
    <p:sldId id="285" r:id="rId17"/>
    <p:sldId id="277" r:id="rId18"/>
    <p:sldId id="291" r:id="rId19"/>
    <p:sldId id="294" r:id="rId20"/>
    <p:sldId id="260" r:id="rId21"/>
    <p:sldId id="289" r:id="rId22"/>
    <p:sldId id="288" r:id="rId23"/>
    <p:sldId id="287" r:id="rId24"/>
    <p:sldId id="286" r:id="rId25"/>
    <p:sldId id="264" r:id="rId26"/>
    <p:sldId id="296" r:id="rId27"/>
    <p:sldId id="29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498EE89C-B5E6-4B64-9ABA-F069BB88616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3237749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98EE89C-B5E6-4B64-9ABA-F069BB88616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389605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98EE89C-B5E6-4B64-9ABA-F069BB88616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33A93F-8294-4158-8E69-BF2A88FCD74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7041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498EE89C-B5E6-4B64-9ABA-F069BB886164}"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163585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498EE89C-B5E6-4B64-9ABA-F069BB886164}"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33A93F-8294-4158-8E69-BF2A88FCD74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5474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l-GR"/>
              <a:t>Κάντε κλικ για να επεξεργαστείτε τον τίτλο υποδείγματος</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498EE89C-B5E6-4B64-9ABA-F069BB886164}"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11015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98EE89C-B5E6-4B64-9ABA-F069BB88616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1734049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98EE89C-B5E6-4B64-9ABA-F069BB88616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237544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98EE89C-B5E6-4B64-9ABA-F069BB88616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295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98EE89C-B5E6-4B64-9ABA-F069BB88616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265686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498EE89C-B5E6-4B64-9ABA-F069BB886164}"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56676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498EE89C-B5E6-4B64-9ABA-F069BB886164}" type="datetimeFigureOut">
              <a:rPr lang="en-US" smtClean="0"/>
              <a:t>11/22/2022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317696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498EE89C-B5E6-4B64-9ABA-F069BB886164}" type="datetimeFigureOut">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127322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EE89C-B5E6-4B64-9ABA-F069BB886164}" type="datetimeFigureOut">
              <a:rPr lang="en-US" smtClean="0"/>
              <a:t>11/22/2022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75467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98EE89C-B5E6-4B64-9ABA-F069BB886164}"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6705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98EE89C-B5E6-4B64-9ABA-F069BB886164}"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1611129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98EE89C-B5E6-4B64-9ABA-F069BB886164}" type="datetimeFigureOut">
              <a:rPr lang="en-US" smtClean="0"/>
              <a:t>11/22/2022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333A93F-8294-4158-8E69-BF2A88FCD749}" type="slidenum">
              <a:rPr lang="en-US" smtClean="0"/>
              <a:t>‹#›</a:t>
            </a:fld>
            <a:endParaRPr lang="en-US"/>
          </a:p>
        </p:txBody>
      </p:sp>
    </p:spTree>
    <p:extLst>
      <p:ext uri="{BB962C8B-B14F-4D97-AF65-F5344CB8AC3E}">
        <p14:creationId xmlns:p14="http://schemas.microsoft.com/office/powerpoint/2010/main" val="306370206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broadinstitute.github.io/picard/explain-flag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freebayes/freebay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amtools.github.io/hts-specs/VCFv4.2.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ncbi.nlm.nih.gov/pmc/articles/PMC5589982/" TargetMode="External"/><Relationship Id="rId2" Type="http://schemas.openxmlformats.org/officeDocument/2006/relationships/hyperlink" Target="https://www.ncbi.nlm.nih.gov/pmc/articles/PMC276859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usegalaxy.eu/"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raining.galaxyproject.org/training-material/topics/variant-analysis/tutorials/exome-seq/tutorial.html" TargetMode="External"/><Relationship Id="rId2" Type="http://schemas.openxmlformats.org/officeDocument/2006/relationships/hyperlink" Target="https://ghr.nlm.nih.gov/condition/osteopetros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aq.sourceforge.net/fastq.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aq.sourceforge.net/fastq.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7D63930-A1C2-1F8D-2B74-3AFF8045147E}"/>
              </a:ext>
            </a:extLst>
          </p:cNvPr>
          <p:cNvSpPr>
            <a:spLocks noGrp="1"/>
          </p:cNvSpPr>
          <p:nvPr>
            <p:ph type="ctrTitle"/>
          </p:nvPr>
        </p:nvSpPr>
        <p:spPr>
          <a:xfrm>
            <a:off x="2395453" y="2568101"/>
            <a:ext cx="7594853" cy="2262781"/>
          </a:xfrm>
          <a:ln>
            <a:noFill/>
          </a:ln>
        </p:spPr>
        <p:txBody>
          <a:bodyPr>
            <a:normAutofit fontScale="90000"/>
          </a:bodyPr>
          <a:lstStyle/>
          <a:p>
            <a:r>
              <a:rPr lang="en-US" dirty="0">
                <a:cs typeface="Arial" panose="020B0604020202020204" pitchFamily="34" charset="0"/>
              </a:rPr>
              <a:t>Introduction to Variant calling analysis</a:t>
            </a:r>
          </a:p>
        </p:txBody>
      </p:sp>
      <p:sp>
        <p:nvSpPr>
          <p:cNvPr id="3" name="Υπότιτλος 2">
            <a:extLst>
              <a:ext uri="{FF2B5EF4-FFF2-40B4-BE49-F238E27FC236}">
                <a16:creationId xmlns:a16="http://schemas.microsoft.com/office/drawing/2014/main" id="{457FE072-D040-076D-C84C-5968346923F8}"/>
              </a:ext>
            </a:extLst>
          </p:cNvPr>
          <p:cNvSpPr>
            <a:spLocks noGrp="1"/>
          </p:cNvSpPr>
          <p:nvPr>
            <p:ph type="subTitle" idx="1"/>
          </p:nvPr>
        </p:nvSpPr>
        <p:spPr>
          <a:xfrm>
            <a:off x="2395453" y="5042761"/>
            <a:ext cx="9144000" cy="1655762"/>
          </a:xfrm>
          <a:ln>
            <a:noFill/>
          </a:ln>
        </p:spPr>
        <p:txBody>
          <a:bodyPr/>
          <a:lstStyle/>
          <a:p>
            <a:pPr algn="l"/>
            <a:r>
              <a:rPr lang="en-US" dirty="0">
                <a:latin typeface="+mj-lt"/>
                <a:cs typeface="Arial" panose="020B0604020202020204" pitchFamily="34" charset="0"/>
              </a:rPr>
              <a:t>Detection of small variants (i.e., SNPs, Indels, Deletions) in Whole-Exome/-Genome Sequencing data</a:t>
            </a:r>
          </a:p>
        </p:txBody>
      </p:sp>
    </p:spTree>
    <p:extLst>
      <p:ext uri="{BB962C8B-B14F-4D97-AF65-F5344CB8AC3E}">
        <p14:creationId xmlns:p14="http://schemas.microsoft.com/office/powerpoint/2010/main" val="789074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300657-4206-75AF-86C8-E86F6EBE0B5C}"/>
              </a:ext>
            </a:extLst>
          </p:cNvPr>
          <p:cNvSpPr>
            <a:spLocks noGrp="1"/>
          </p:cNvSpPr>
          <p:nvPr>
            <p:ph type="title"/>
          </p:nvPr>
        </p:nvSpPr>
        <p:spPr/>
        <p:txBody>
          <a:bodyPr/>
          <a:lstStyle/>
          <a:p>
            <a:r>
              <a:rPr lang="en-US" dirty="0"/>
              <a:t>Steps prior to Variant detection</a:t>
            </a:r>
          </a:p>
        </p:txBody>
      </p:sp>
      <p:sp>
        <p:nvSpPr>
          <p:cNvPr id="3" name="Θέση περιεχομένου 2">
            <a:extLst>
              <a:ext uri="{FF2B5EF4-FFF2-40B4-BE49-F238E27FC236}">
                <a16:creationId xmlns:a16="http://schemas.microsoft.com/office/drawing/2014/main" id="{F89B6D53-6D09-A4F9-982C-F01BF9C25915}"/>
              </a:ext>
            </a:extLst>
          </p:cNvPr>
          <p:cNvSpPr>
            <a:spLocks noGrp="1"/>
          </p:cNvSpPr>
          <p:nvPr>
            <p:ph idx="1"/>
          </p:nvPr>
        </p:nvSpPr>
        <p:spPr>
          <a:xfrm>
            <a:off x="2589212" y="2133600"/>
            <a:ext cx="9307716" cy="4539574"/>
          </a:xfrm>
        </p:spPr>
        <p:txBody>
          <a:bodyPr>
            <a:normAutofit lnSpcReduction="10000"/>
          </a:bodyPr>
          <a:lstStyle/>
          <a:p>
            <a:r>
              <a:rPr lang="en-US" sz="2400" dirty="0">
                <a:latin typeface="Arial" panose="020B0604020202020204" pitchFamily="34" charset="0"/>
                <a:cs typeface="Arial" panose="020B0604020202020204" pitchFamily="34" charset="0"/>
              </a:rPr>
              <a:t>Quality control</a:t>
            </a:r>
          </a:p>
          <a:p>
            <a:r>
              <a:rPr lang="en-US" sz="2400" dirty="0">
                <a:latin typeface="Arial" panose="020B0604020202020204" pitchFamily="34" charset="0"/>
                <a:cs typeface="Arial" panose="020B0604020202020204" pitchFamily="34" charset="0"/>
              </a:rPr>
              <a:t>Trimming of low-quality and/or adapter sequences</a:t>
            </a:r>
          </a:p>
          <a:p>
            <a:r>
              <a:rPr lang="en-US" sz="2400" dirty="0">
                <a:latin typeface="Arial" panose="020B0604020202020204" pitchFamily="34" charset="0"/>
                <a:cs typeface="Arial" panose="020B0604020202020204" pitchFamily="34" charset="0"/>
              </a:rPr>
              <a:t>Mapping reads to reference genome</a:t>
            </a:r>
          </a:p>
          <a:p>
            <a:r>
              <a:rPr lang="en-US" sz="2400" dirty="0">
                <a:latin typeface="Arial" panose="020B0604020202020204" pitchFamily="34" charset="0"/>
                <a:cs typeface="Arial" panose="020B0604020202020204" pitchFamily="34" charset="0"/>
              </a:rPr>
              <a:t>Post-processing of mapped reads</a:t>
            </a:r>
          </a:p>
          <a:p>
            <a:pPr lvl="1">
              <a:buFont typeface="Courier New" panose="02070309020205020404" pitchFamily="49" charset="0"/>
              <a:buChar char="o"/>
            </a:pPr>
            <a:r>
              <a:rPr lang="en-US" sz="2800" dirty="0">
                <a:latin typeface="Arial" panose="020B0604020202020204" pitchFamily="34" charset="0"/>
                <a:cs typeface="Arial" panose="020B0604020202020204" pitchFamily="34" charset="0"/>
              </a:rPr>
              <a:t>SAM-to-BAM format conversion</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Generating mapping summary statistics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Filtering reads based on SAM/BAM flags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Add information in BAM files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Mark duplicated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Generate reference indexes</a:t>
            </a:r>
          </a:p>
        </p:txBody>
      </p:sp>
    </p:spTree>
    <p:extLst>
      <p:ext uri="{BB962C8B-B14F-4D97-AF65-F5344CB8AC3E}">
        <p14:creationId xmlns:p14="http://schemas.microsoft.com/office/powerpoint/2010/main" val="2817376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300657-4206-75AF-86C8-E86F6EBE0B5C}"/>
              </a:ext>
            </a:extLst>
          </p:cNvPr>
          <p:cNvSpPr>
            <a:spLocks noGrp="1"/>
          </p:cNvSpPr>
          <p:nvPr>
            <p:ph type="title"/>
          </p:nvPr>
        </p:nvSpPr>
        <p:spPr/>
        <p:txBody>
          <a:bodyPr/>
          <a:lstStyle/>
          <a:p>
            <a:r>
              <a:rPr lang="en-US" dirty="0"/>
              <a:t>Steps prior to Variant detection</a:t>
            </a:r>
          </a:p>
        </p:txBody>
      </p:sp>
      <p:sp>
        <p:nvSpPr>
          <p:cNvPr id="3" name="Θέση περιεχομένου 2">
            <a:extLst>
              <a:ext uri="{FF2B5EF4-FFF2-40B4-BE49-F238E27FC236}">
                <a16:creationId xmlns:a16="http://schemas.microsoft.com/office/drawing/2014/main" id="{F89B6D53-6D09-A4F9-982C-F01BF9C25915}"/>
              </a:ext>
            </a:extLst>
          </p:cNvPr>
          <p:cNvSpPr>
            <a:spLocks noGrp="1"/>
          </p:cNvSpPr>
          <p:nvPr>
            <p:ph idx="1"/>
          </p:nvPr>
        </p:nvSpPr>
        <p:spPr>
          <a:xfrm>
            <a:off x="2589212" y="2133600"/>
            <a:ext cx="9307716" cy="4539574"/>
          </a:xfrm>
        </p:spPr>
        <p:txBody>
          <a:bodyPr>
            <a:normAutofit lnSpcReduction="10000"/>
          </a:bodyPr>
          <a:lstStyle/>
          <a:p>
            <a:r>
              <a:rPr lang="en-US" sz="2400" dirty="0">
                <a:latin typeface="Arial" panose="020B0604020202020204" pitchFamily="34" charset="0"/>
                <a:cs typeface="Arial" panose="020B0604020202020204" pitchFamily="34" charset="0"/>
              </a:rPr>
              <a:t>Quality control</a:t>
            </a:r>
          </a:p>
          <a:p>
            <a:r>
              <a:rPr lang="en-US" sz="2400" dirty="0">
                <a:latin typeface="Arial" panose="020B0604020202020204" pitchFamily="34" charset="0"/>
                <a:cs typeface="Arial" panose="020B0604020202020204" pitchFamily="34" charset="0"/>
              </a:rPr>
              <a:t>Trimming of low-quality and/or adapter sequences</a:t>
            </a:r>
          </a:p>
          <a:p>
            <a:r>
              <a:rPr lang="en-US" sz="2400" dirty="0">
                <a:latin typeface="Arial" panose="020B0604020202020204" pitchFamily="34" charset="0"/>
                <a:cs typeface="Arial" panose="020B0604020202020204" pitchFamily="34" charset="0"/>
              </a:rPr>
              <a:t>Mapping reads to reference genome</a:t>
            </a:r>
          </a:p>
          <a:p>
            <a:r>
              <a:rPr lang="en-US" sz="2400" dirty="0">
                <a:latin typeface="Arial" panose="020B0604020202020204" pitchFamily="34" charset="0"/>
                <a:cs typeface="Arial" panose="020B0604020202020204" pitchFamily="34" charset="0"/>
              </a:rPr>
              <a:t>Post-processing of mapped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SAM-to-BAM format conversion</a:t>
            </a:r>
          </a:p>
          <a:p>
            <a:pPr lvl="1">
              <a:buFont typeface="Courier New" panose="02070309020205020404" pitchFamily="49" charset="0"/>
              <a:buChar char="o"/>
            </a:pPr>
            <a:r>
              <a:rPr lang="en-US" sz="2800" dirty="0">
                <a:latin typeface="Arial" panose="020B0604020202020204" pitchFamily="34" charset="0"/>
                <a:cs typeface="Arial" panose="020B0604020202020204" pitchFamily="34" charset="0"/>
              </a:rPr>
              <a:t>Generating mapping summary statistics</a:t>
            </a:r>
            <a:endParaRPr lang="en-US" sz="2000"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Filtering reads based on SAM/BAM flags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Add information in BAM files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Mark duplicated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Generate reference indexes</a:t>
            </a:r>
          </a:p>
        </p:txBody>
      </p:sp>
    </p:spTree>
    <p:extLst>
      <p:ext uri="{BB962C8B-B14F-4D97-AF65-F5344CB8AC3E}">
        <p14:creationId xmlns:p14="http://schemas.microsoft.com/office/powerpoint/2010/main" val="91871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300657-4206-75AF-86C8-E86F6EBE0B5C}"/>
              </a:ext>
            </a:extLst>
          </p:cNvPr>
          <p:cNvSpPr>
            <a:spLocks noGrp="1"/>
          </p:cNvSpPr>
          <p:nvPr>
            <p:ph type="title"/>
          </p:nvPr>
        </p:nvSpPr>
        <p:spPr/>
        <p:txBody>
          <a:bodyPr/>
          <a:lstStyle/>
          <a:p>
            <a:r>
              <a:rPr lang="en-US" dirty="0"/>
              <a:t>Steps prior to Variant detection</a:t>
            </a:r>
          </a:p>
        </p:txBody>
      </p:sp>
      <p:sp>
        <p:nvSpPr>
          <p:cNvPr id="3" name="Θέση περιεχομένου 2">
            <a:extLst>
              <a:ext uri="{FF2B5EF4-FFF2-40B4-BE49-F238E27FC236}">
                <a16:creationId xmlns:a16="http://schemas.microsoft.com/office/drawing/2014/main" id="{F89B6D53-6D09-A4F9-982C-F01BF9C25915}"/>
              </a:ext>
            </a:extLst>
          </p:cNvPr>
          <p:cNvSpPr>
            <a:spLocks noGrp="1"/>
          </p:cNvSpPr>
          <p:nvPr>
            <p:ph idx="1"/>
          </p:nvPr>
        </p:nvSpPr>
        <p:spPr>
          <a:xfrm>
            <a:off x="2589212" y="2133600"/>
            <a:ext cx="9307716" cy="4539574"/>
          </a:xfrm>
        </p:spPr>
        <p:txBody>
          <a:bodyPr>
            <a:normAutofit lnSpcReduction="10000"/>
          </a:bodyPr>
          <a:lstStyle/>
          <a:p>
            <a:r>
              <a:rPr lang="en-US" sz="2400" dirty="0">
                <a:latin typeface="Arial" panose="020B0604020202020204" pitchFamily="34" charset="0"/>
                <a:cs typeface="Arial" panose="020B0604020202020204" pitchFamily="34" charset="0"/>
              </a:rPr>
              <a:t>Quality control</a:t>
            </a:r>
          </a:p>
          <a:p>
            <a:r>
              <a:rPr lang="en-US" sz="2400" dirty="0">
                <a:latin typeface="Arial" panose="020B0604020202020204" pitchFamily="34" charset="0"/>
                <a:cs typeface="Arial" panose="020B0604020202020204" pitchFamily="34" charset="0"/>
              </a:rPr>
              <a:t>Trimming of low-quality and/or adapter sequences</a:t>
            </a:r>
          </a:p>
          <a:p>
            <a:r>
              <a:rPr lang="en-US" sz="2400" dirty="0">
                <a:latin typeface="Arial" panose="020B0604020202020204" pitchFamily="34" charset="0"/>
                <a:cs typeface="Arial" panose="020B0604020202020204" pitchFamily="34" charset="0"/>
              </a:rPr>
              <a:t>Mapping reads to reference genome</a:t>
            </a:r>
          </a:p>
          <a:p>
            <a:r>
              <a:rPr lang="en-US" sz="2400" dirty="0">
                <a:latin typeface="Arial" panose="020B0604020202020204" pitchFamily="34" charset="0"/>
                <a:cs typeface="Arial" panose="020B0604020202020204" pitchFamily="34" charset="0"/>
              </a:rPr>
              <a:t>Post-processing of mapped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SAM-to-BAM format conversion</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Generating mapping summary statistics</a:t>
            </a:r>
          </a:p>
          <a:p>
            <a:pPr lvl="1">
              <a:buFont typeface="Courier New" panose="02070309020205020404" pitchFamily="49" charset="0"/>
              <a:buChar char="o"/>
            </a:pPr>
            <a:r>
              <a:rPr lang="en-US" sz="2800" dirty="0">
                <a:latin typeface="Arial" panose="020B0604020202020204" pitchFamily="34" charset="0"/>
                <a:cs typeface="Arial" panose="020B0604020202020204" pitchFamily="34" charset="0"/>
              </a:rPr>
              <a:t>Filtering reads based on SAM/BAM flags</a:t>
            </a:r>
            <a:endParaRPr lang="en-US" sz="2000"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Add information in BAM files </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Mark duplicated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Generate reference indexes</a:t>
            </a:r>
          </a:p>
        </p:txBody>
      </p:sp>
    </p:spTree>
    <p:extLst>
      <p:ext uri="{BB962C8B-B14F-4D97-AF65-F5344CB8AC3E}">
        <p14:creationId xmlns:p14="http://schemas.microsoft.com/office/powerpoint/2010/main" val="1649513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649FD2E-AB49-E983-90C0-96F6D7EFAC64}"/>
              </a:ext>
            </a:extLst>
          </p:cNvPr>
          <p:cNvSpPr>
            <a:spLocks noGrp="1"/>
          </p:cNvSpPr>
          <p:nvPr>
            <p:ph type="title"/>
          </p:nvPr>
        </p:nvSpPr>
        <p:spPr/>
        <p:txBody>
          <a:bodyPr/>
          <a:lstStyle/>
          <a:p>
            <a:r>
              <a:rPr lang="en-US" dirty="0"/>
              <a:t>SAM &amp; BAM format – the alignment section</a:t>
            </a:r>
          </a:p>
        </p:txBody>
      </p:sp>
      <p:sp>
        <p:nvSpPr>
          <p:cNvPr id="3" name="Θέση περιεχομένου 2">
            <a:extLst>
              <a:ext uri="{FF2B5EF4-FFF2-40B4-BE49-F238E27FC236}">
                <a16:creationId xmlns:a16="http://schemas.microsoft.com/office/drawing/2014/main" id="{951CDCA1-53FB-D14F-2548-2281FD9D80D0}"/>
              </a:ext>
            </a:extLst>
          </p:cNvPr>
          <p:cNvSpPr>
            <a:spLocks noGrp="1"/>
          </p:cNvSpPr>
          <p:nvPr>
            <p:ph idx="1"/>
          </p:nvPr>
        </p:nvSpPr>
        <p:spPr>
          <a:xfrm>
            <a:off x="2589212" y="5244152"/>
            <a:ext cx="8915400" cy="667069"/>
          </a:xfrm>
        </p:spPr>
        <p:txBody>
          <a:bodyPr/>
          <a:lstStyle/>
          <a:p>
            <a:r>
              <a:rPr lang="en-US" dirty="0">
                <a:hlinkClick r:id="rId2"/>
              </a:rPr>
              <a:t>https://broadinstitute.github.io/picard/explain-flags.html</a:t>
            </a:r>
            <a:endParaRPr lang="en-US" dirty="0"/>
          </a:p>
        </p:txBody>
      </p:sp>
      <p:pic>
        <p:nvPicPr>
          <p:cNvPr id="5" name="Εικόνα 4">
            <a:extLst>
              <a:ext uri="{FF2B5EF4-FFF2-40B4-BE49-F238E27FC236}">
                <a16:creationId xmlns:a16="http://schemas.microsoft.com/office/drawing/2014/main" id="{4D40E9D2-FB1C-883B-28FF-7FBBD9BCE00F}"/>
              </a:ext>
            </a:extLst>
          </p:cNvPr>
          <p:cNvPicPr>
            <a:picLocks noChangeAspect="1"/>
          </p:cNvPicPr>
          <p:nvPr/>
        </p:nvPicPr>
        <p:blipFill>
          <a:blip r:embed="rId3"/>
          <a:stretch>
            <a:fillRect/>
          </a:stretch>
        </p:blipFill>
        <p:spPr>
          <a:xfrm>
            <a:off x="2589212" y="2133599"/>
            <a:ext cx="8915400" cy="2881955"/>
          </a:xfrm>
          <a:prstGeom prst="rect">
            <a:avLst/>
          </a:prstGeom>
        </p:spPr>
      </p:pic>
      <p:sp>
        <p:nvSpPr>
          <p:cNvPr id="6" name="Ορθογώνιο 5">
            <a:extLst>
              <a:ext uri="{FF2B5EF4-FFF2-40B4-BE49-F238E27FC236}">
                <a16:creationId xmlns:a16="http://schemas.microsoft.com/office/drawing/2014/main" id="{62CE1948-7F57-5A99-C332-979C45350059}"/>
              </a:ext>
            </a:extLst>
          </p:cNvPr>
          <p:cNvSpPr/>
          <p:nvPr/>
        </p:nvSpPr>
        <p:spPr>
          <a:xfrm>
            <a:off x="2947481" y="2675106"/>
            <a:ext cx="6060332" cy="2042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913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300657-4206-75AF-86C8-E86F6EBE0B5C}"/>
              </a:ext>
            </a:extLst>
          </p:cNvPr>
          <p:cNvSpPr>
            <a:spLocks noGrp="1"/>
          </p:cNvSpPr>
          <p:nvPr>
            <p:ph type="title"/>
          </p:nvPr>
        </p:nvSpPr>
        <p:spPr/>
        <p:txBody>
          <a:bodyPr/>
          <a:lstStyle/>
          <a:p>
            <a:r>
              <a:rPr lang="en-US" dirty="0"/>
              <a:t>Steps prior to Variant detection</a:t>
            </a:r>
          </a:p>
        </p:txBody>
      </p:sp>
      <p:sp>
        <p:nvSpPr>
          <p:cNvPr id="3" name="Θέση περιεχομένου 2">
            <a:extLst>
              <a:ext uri="{FF2B5EF4-FFF2-40B4-BE49-F238E27FC236}">
                <a16:creationId xmlns:a16="http://schemas.microsoft.com/office/drawing/2014/main" id="{F89B6D53-6D09-A4F9-982C-F01BF9C25915}"/>
              </a:ext>
            </a:extLst>
          </p:cNvPr>
          <p:cNvSpPr>
            <a:spLocks noGrp="1"/>
          </p:cNvSpPr>
          <p:nvPr>
            <p:ph idx="1"/>
          </p:nvPr>
        </p:nvSpPr>
        <p:spPr>
          <a:xfrm>
            <a:off x="2589212" y="2133600"/>
            <a:ext cx="9307716" cy="4539574"/>
          </a:xfrm>
        </p:spPr>
        <p:txBody>
          <a:bodyPr>
            <a:normAutofit lnSpcReduction="10000"/>
          </a:bodyPr>
          <a:lstStyle/>
          <a:p>
            <a:r>
              <a:rPr lang="en-US" sz="2400" dirty="0">
                <a:latin typeface="Arial" panose="020B0604020202020204" pitchFamily="34" charset="0"/>
                <a:cs typeface="Arial" panose="020B0604020202020204" pitchFamily="34" charset="0"/>
              </a:rPr>
              <a:t>Quality control</a:t>
            </a:r>
          </a:p>
          <a:p>
            <a:r>
              <a:rPr lang="en-US" sz="2400" dirty="0">
                <a:latin typeface="Arial" panose="020B0604020202020204" pitchFamily="34" charset="0"/>
                <a:cs typeface="Arial" panose="020B0604020202020204" pitchFamily="34" charset="0"/>
              </a:rPr>
              <a:t>Trimming of low-quality and/or adapter sequences</a:t>
            </a:r>
          </a:p>
          <a:p>
            <a:r>
              <a:rPr lang="en-US" sz="2400" dirty="0">
                <a:latin typeface="Arial" panose="020B0604020202020204" pitchFamily="34" charset="0"/>
                <a:cs typeface="Arial" panose="020B0604020202020204" pitchFamily="34" charset="0"/>
              </a:rPr>
              <a:t>Mapping reads to reference genome</a:t>
            </a:r>
          </a:p>
          <a:p>
            <a:r>
              <a:rPr lang="en-US" sz="2400" dirty="0">
                <a:latin typeface="Arial" panose="020B0604020202020204" pitchFamily="34" charset="0"/>
                <a:cs typeface="Arial" panose="020B0604020202020204" pitchFamily="34" charset="0"/>
              </a:rPr>
              <a:t>Post-processing of mapped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SAM-to-BAM format conversion</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Generating mapping summary statistics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Filtering reads based on SAM/BAM flags</a:t>
            </a:r>
          </a:p>
          <a:p>
            <a:pPr lvl="1">
              <a:buFont typeface="Courier New" panose="02070309020205020404" pitchFamily="49" charset="0"/>
              <a:buChar char="o"/>
            </a:pPr>
            <a:r>
              <a:rPr lang="en-US" sz="2800" dirty="0">
                <a:latin typeface="Arial" panose="020B0604020202020204" pitchFamily="34" charset="0"/>
                <a:cs typeface="Arial" panose="020B0604020202020204" pitchFamily="34" charset="0"/>
              </a:rPr>
              <a:t>Add sample information in BAM files</a:t>
            </a:r>
            <a:endParaRPr lang="en-US" sz="2000"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Mark duplicated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Generate reference indexes</a:t>
            </a:r>
          </a:p>
        </p:txBody>
      </p:sp>
    </p:spTree>
    <p:extLst>
      <p:ext uri="{BB962C8B-B14F-4D97-AF65-F5344CB8AC3E}">
        <p14:creationId xmlns:p14="http://schemas.microsoft.com/office/powerpoint/2010/main" val="2703104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300657-4206-75AF-86C8-E86F6EBE0B5C}"/>
              </a:ext>
            </a:extLst>
          </p:cNvPr>
          <p:cNvSpPr>
            <a:spLocks noGrp="1"/>
          </p:cNvSpPr>
          <p:nvPr>
            <p:ph type="title"/>
          </p:nvPr>
        </p:nvSpPr>
        <p:spPr/>
        <p:txBody>
          <a:bodyPr/>
          <a:lstStyle/>
          <a:p>
            <a:r>
              <a:rPr lang="en-US" dirty="0"/>
              <a:t>Steps prior to Variant detection</a:t>
            </a:r>
          </a:p>
        </p:txBody>
      </p:sp>
      <p:sp>
        <p:nvSpPr>
          <p:cNvPr id="3" name="Θέση περιεχομένου 2">
            <a:extLst>
              <a:ext uri="{FF2B5EF4-FFF2-40B4-BE49-F238E27FC236}">
                <a16:creationId xmlns:a16="http://schemas.microsoft.com/office/drawing/2014/main" id="{F89B6D53-6D09-A4F9-982C-F01BF9C25915}"/>
              </a:ext>
            </a:extLst>
          </p:cNvPr>
          <p:cNvSpPr>
            <a:spLocks noGrp="1"/>
          </p:cNvSpPr>
          <p:nvPr>
            <p:ph idx="1"/>
          </p:nvPr>
        </p:nvSpPr>
        <p:spPr>
          <a:xfrm>
            <a:off x="2589212" y="2133600"/>
            <a:ext cx="9307716" cy="4539574"/>
          </a:xfrm>
        </p:spPr>
        <p:txBody>
          <a:bodyPr>
            <a:normAutofit lnSpcReduction="10000"/>
          </a:bodyPr>
          <a:lstStyle/>
          <a:p>
            <a:r>
              <a:rPr lang="en-US" sz="2400" dirty="0">
                <a:latin typeface="Arial" panose="020B0604020202020204" pitchFamily="34" charset="0"/>
                <a:cs typeface="Arial" panose="020B0604020202020204" pitchFamily="34" charset="0"/>
              </a:rPr>
              <a:t>Quality control</a:t>
            </a:r>
          </a:p>
          <a:p>
            <a:r>
              <a:rPr lang="en-US" sz="2400" dirty="0">
                <a:latin typeface="Arial" panose="020B0604020202020204" pitchFamily="34" charset="0"/>
                <a:cs typeface="Arial" panose="020B0604020202020204" pitchFamily="34" charset="0"/>
              </a:rPr>
              <a:t>Trimming of low-quality and/or adapter sequences</a:t>
            </a:r>
          </a:p>
          <a:p>
            <a:r>
              <a:rPr lang="en-US" sz="2400" dirty="0">
                <a:latin typeface="Arial" panose="020B0604020202020204" pitchFamily="34" charset="0"/>
                <a:cs typeface="Arial" panose="020B0604020202020204" pitchFamily="34" charset="0"/>
              </a:rPr>
              <a:t>Mapping reads to reference genome</a:t>
            </a:r>
          </a:p>
          <a:p>
            <a:r>
              <a:rPr lang="en-US" sz="2400" dirty="0">
                <a:latin typeface="Arial" panose="020B0604020202020204" pitchFamily="34" charset="0"/>
                <a:cs typeface="Arial" panose="020B0604020202020204" pitchFamily="34" charset="0"/>
              </a:rPr>
              <a:t>Post-processing of mapped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SAM-to-BAM format conversion</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Generating mapping summary statistics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Filtering reads based on SAM/BAM flags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Add information in BAM files</a:t>
            </a:r>
          </a:p>
          <a:p>
            <a:pPr lvl="1">
              <a:buFont typeface="Courier New" panose="02070309020205020404" pitchFamily="49" charset="0"/>
              <a:buChar char="o"/>
            </a:pPr>
            <a:r>
              <a:rPr lang="en-US" sz="2800" dirty="0">
                <a:latin typeface="Arial" panose="020B0604020202020204" pitchFamily="34" charset="0"/>
                <a:cs typeface="Arial" panose="020B0604020202020204" pitchFamily="34" charset="0"/>
              </a:rPr>
              <a:t>Mark duplicated reads</a:t>
            </a:r>
            <a:endParaRPr lang="en-US" sz="2000"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Generate reference indexes</a:t>
            </a:r>
          </a:p>
        </p:txBody>
      </p:sp>
    </p:spTree>
    <p:extLst>
      <p:ext uri="{BB962C8B-B14F-4D97-AF65-F5344CB8AC3E}">
        <p14:creationId xmlns:p14="http://schemas.microsoft.com/office/powerpoint/2010/main" val="636783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300657-4206-75AF-86C8-E86F6EBE0B5C}"/>
              </a:ext>
            </a:extLst>
          </p:cNvPr>
          <p:cNvSpPr>
            <a:spLocks noGrp="1"/>
          </p:cNvSpPr>
          <p:nvPr>
            <p:ph type="title"/>
          </p:nvPr>
        </p:nvSpPr>
        <p:spPr/>
        <p:txBody>
          <a:bodyPr/>
          <a:lstStyle/>
          <a:p>
            <a:r>
              <a:rPr lang="en-US" dirty="0"/>
              <a:t>Steps prior to Variant detection</a:t>
            </a:r>
          </a:p>
        </p:txBody>
      </p:sp>
      <p:sp>
        <p:nvSpPr>
          <p:cNvPr id="3" name="Θέση περιεχομένου 2">
            <a:extLst>
              <a:ext uri="{FF2B5EF4-FFF2-40B4-BE49-F238E27FC236}">
                <a16:creationId xmlns:a16="http://schemas.microsoft.com/office/drawing/2014/main" id="{F89B6D53-6D09-A4F9-982C-F01BF9C25915}"/>
              </a:ext>
            </a:extLst>
          </p:cNvPr>
          <p:cNvSpPr>
            <a:spLocks noGrp="1"/>
          </p:cNvSpPr>
          <p:nvPr>
            <p:ph idx="1"/>
          </p:nvPr>
        </p:nvSpPr>
        <p:spPr>
          <a:xfrm>
            <a:off x="2589212" y="2133600"/>
            <a:ext cx="9307716" cy="4539574"/>
          </a:xfrm>
        </p:spPr>
        <p:txBody>
          <a:bodyPr>
            <a:normAutofit lnSpcReduction="10000"/>
          </a:bodyPr>
          <a:lstStyle/>
          <a:p>
            <a:r>
              <a:rPr lang="en-US" sz="2400" dirty="0">
                <a:latin typeface="Arial" panose="020B0604020202020204" pitchFamily="34" charset="0"/>
                <a:cs typeface="Arial" panose="020B0604020202020204" pitchFamily="34" charset="0"/>
              </a:rPr>
              <a:t>Quality control</a:t>
            </a:r>
          </a:p>
          <a:p>
            <a:r>
              <a:rPr lang="en-US" sz="2400" dirty="0">
                <a:latin typeface="Arial" panose="020B0604020202020204" pitchFamily="34" charset="0"/>
                <a:cs typeface="Arial" panose="020B0604020202020204" pitchFamily="34" charset="0"/>
              </a:rPr>
              <a:t>Trimming of low-quality and/or adapter sequences</a:t>
            </a:r>
          </a:p>
          <a:p>
            <a:r>
              <a:rPr lang="en-US" sz="2400" dirty="0">
                <a:latin typeface="Arial" panose="020B0604020202020204" pitchFamily="34" charset="0"/>
                <a:cs typeface="Arial" panose="020B0604020202020204" pitchFamily="34" charset="0"/>
              </a:rPr>
              <a:t>Mapping reads to reference genome</a:t>
            </a:r>
          </a:p>
          <a:p>
            <a:r>
              <a:rPr lang="en-US" sz="2400" dirty="0">
                <a:latin typeface="Arial" panose="020B0604020202020204" pitchFamily="34" charset="0"/>
                <a:cs typeface="Arial" panose="020B0604020202020204" pitchFamily="34" charset="0"/>
              </a:rPr>
              <a:t>Post-processing of mapped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SAM-to-BAM format conversion</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Generating mapping summary statistics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Filtering reads based on SAM/BAM flags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Add information in BAM files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Mark duplicated reads</a:t>
            </a:r>
          </a:p>
          <a:p>
            <a:pPr lvl="1">
              <a:buFont typeface="Courier New" panose="02070309020205020404" pitchFamily="49" charset="0"/>
              <a:buChar char="o"/>
            </a:pPr>
            <a:r>
              <a:rPr lang="en-US" sz="2800" dirty="0">
                <a:latin typeface="Arial" panose="020B0604020202020204" pitchFamily="34" charset="0"/>
                <a:cs typeface="Arial" panose="020B0604020202020204" pitchFamily="34" charset="0"/>
              </a:rPr>
              <a:t>Generate indexes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8793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9187543-90C9-C511-0833-19C8FD701B9B}"/>
              </a:ext>
            </a:extLst>
          </p:cNvPr>
          <p:cNvSpPr>
            <a:spLocks noGrp="1"/>
          </p:cNvSpPr>
          <p:nvPr>
            <p:ph type="title"/>
          </p:nvPr>
        </p:nvSpPr>
        <p:spPr/>
        <p:txBody>
          <a:bodyPr/>
          <a:lstStyle/>
          <a:p>
            <a:r>
              <a:rPr lang="en-US" dirty="0"/>
              <a:t>Variant detection</a:t>
            </a:r>
          </a:p>
        </p:txBody>
      </p:sp>
      <p:sp>
        <p:nvSpPr>
          <p:cNvPr id="3" name="Θέση περιεχομένου 2">
            <a:extLst>
              <a:ext uri="{FF2B5EF4-FFF2-40B4-BE49-F238E27FC236}">
                <a16:creationId xmlns:a16="http://schemas.microsoft.com/office/drawing/2014/main" id="{BC3A2E2C-13F8-1AA1-1F30-400543CA1193}"/>
              </a:ext>
            </a:extLst>
          </p:cNvPr>
          <p:cNvSpPr>
            <a:spLocks noGrp="1"/>
          </p:cNvSpPr>
          <p:nvPr>
            <p:ph idx="1"/>
          </p:nvPr>
        </p:nvSpPr>
        <p:spPr/>
        <p:txBody>
          <a:bodyPr/>
          <a:lstStyle/>
          <a:p>
            <a:pPr algn="just"/>
            <a:r>
              <a:rPr lang="en-US" b="0" i="0" dirty="0">
                <a:solidFill>
                  <a:srgbClr val="212529"/>
                </a:solidFill>
                <a:effectLst/>
                <a:latin typeface="Arial" panose="020B0604020202020204" pitchFamily="34" charset="0"/>
                <a:cs typeface="Arial" panose="020B0604020202020204" pitchFamily="34" charset="0"/>
              </a:rPr>
              <a:t>We will use </a:t>
            </a:r>
            <a:r>
              <a:rPr lang="en-US" b="1" i="1" dirty="0">
                <a:solidFill>
                  <a:srgbClr val="212529"/>
                </a:solidFill>
                <a:effectLst/>
                <a:latin typeface="Arial" panose="020B0604020202020204" pitchFamily="34" charset="0"/>
                <a:cs typeface="Arial" panose="020B0604020202020204" pitchFamily="34" charset="0"/>
                <a:hlinkClick r:id="rId2"/>
              </a:rPr>
              <a:t>FreeBayes</a:t>
            </a:r>
            <a:r>
              <a:rPr lang="en-US" i="0" dirty="0">
                <a:solidFill>
                  <a:srgbClr val="212529"/>
                </a:solidFill>
                <a:effectLst/>
                <a:latin typeface="Arial" panose="020B0604020202020204" pitchFamily="34" charset="0"/>
                <a:cs typeface="Arial" panose="020B0604020202020204" pitchFamily="34" charset="0"/>
              </a:rPr>
              <a:t> </a:t>
            </a:r>
            <a:r>
              <a:rPr lang="en-US" b="0" i="0" dirty="0">
                <a:solidFill>
                  <a:srgbClr val="212529"/>
                </a:solidFill>
                <a:effectLst/>
                <a:latin typeface="Arial" panose="020B0604020202020204" pitchFamily="34" charset="0"/>
                <a:cs typeface="Arial" panose="020B0604020202020204" pitchFamily="34" charset="0"/>
              </a:rPr>
              <a:t>to call our variants</a:t>
            </a:r>
          </a:p>
          <a:p>
            <a:pPr algn="just"/>
            <a:r>
              <a:rPr lang="en-US" i="1" dirty="0">
                <a:solidFill>
                  <a:srgbClr val="212529"/>
                </a:solidFill>
                <a:effectLst/>
                <a:latin typeface="Arial" panose="020B0604020202020204" pitchFamily="34" charset="0"/>
                <a:cs typeface="Arial" panose="020B0604020202020204" pitchFamily="34" charset="0"/>
              </a:rPr>
              <a:t>FreeBayes</a:t>
            </a:r>
            <a:r>
              <a:rPr lang="en-US" b="0" i="0" dirty="0">
                <a:solidFill>
                  <a:srgbClr val="212529"/>
                </a:solidFill>
                <a:effectLst/>
                <a:latin typeface="Arial" panose="020B0604020202020204" pitchFamily="34" charset="0"/>
                <a:cs typeface="Arial" panose="020B0604020202020204" pitchFamily="34" charset="0"/>
              </a:rPr>
              <a:t> is a Bayesian genetic variant detector designed to find small polymorphisms, specifically SNPs (single-nucleotide polymorphisms), indels (insertions and deletions), MNPs (multi-nucleotide polymorphisms), and complex events (composite insertion and substitution events) smaller than the length of a short-read sequencing alignment</a:t>
            </a:r>
          </a:p>
          <a:p>
            <a:pPr algn="just"/>
            <a:r>
              <a:rPr lang="en-US" dirty="0">
                <a:solidFill>
                  <a:srgbClr val="212529"/>
                </a:solidFill>
                <a:latin typeface="Arial" panose="020B0604020202020204" pitchFamily="34" charset="0"/>
                <a:cs typeface="Arial" panose="020B0604020202020204" pitchFamily="34" charset="0"/>
              </a:rPr>
              <a:t>Similar software tools include:</a:t>
            </a:r>
          </a:p>
          <a:p>
            <a:pPr lvl="1" algn="just"/>
            <a:r>
              <a:rPr lang="en-US" dirty="0">
                <a:latin typeface="Arial" panose="020B0604020202020204" pitchFamily="34" charset="0"/>
                <a:cs typeface="Arial" panose="020B0604020202020204" pitchFamily="34" charset="0"/>
              </a:rPr>
              <a:t>GATK HaplotypeCaller</a:t>
            </a:r>
          </a:p>
          <a:p>
            <a:pPr lvl="1" algn="just"/>
            <a:r>
              <a:rPr lang="en-US" dirty="0">
                <a:latin typeface="Arial" panose="020B0604020202020204" pitchFamily="34" charset="0"/>
                <a:cs typeface="Arial" panose="020B0604020202020204" pitchFamily="34" charset="0"/>
              </a:rPr>
              <a:t>GATK Mutect2 (emphasis on somatic variants)</a:t>
            </a:r>
          </a:p>
          <a:p>
            <a:pPr lvl="1" algn="just"/>
            <a:r>
              <a:rPr lang="en-US" dirty="0">
                <a:latin typeface="Arial" panose="020B0604020202020204" pitchFamily="34" charset="0"/>
                <a:cs typeface="Arial" panose="020B0604020202020204" pitchFamily="34" charset="0"/>
              </a:rPr>
              <a:t>bcftools</a:t>
            </a:r>
          </a:p>
          <a:p>
            <a:pPr lvl="1" algn="just"/>
            <a:r>
              <a:rPr lang="en-US" dirty="0">
                <a:latin typeface="Arial" panose="020B0604020202020204" pitchFamily="34" charset="0"/>
                <a:cs typeface="Arial" panose="020B0604020202020204" pitchFamily="34" charset="0"/>
              </a:rPr>
              <a:t>varscan2</a:t>
            </a:r>
          </a:p>
        </p:txBody>
      </p:sp>
    </p:spTree>
    <p:extLst>
      <p:ext uri="{BB962C8B-B14F-4D97-AF65-F5344CB8AC3E}">
        <p14:creationId xmlns:p14="http://schemas.microsoft.com/office/powerpoint/2010/main" val="2310334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E43129F-9F42-F341-FEB7-1407C51429C7}"/>
              </a:ext>
            </a:extLst>
          </p:cNvPr>
          <p:cNvSpPr>
            <a:spLocks noGrp="1"/>
          </p:cNvSpPr>
          <p:nvPr>
            <p:ph type="title"/>
          </p:nvPr>
        </p:nvSpPr>
        <p:spPr/>
        <p:txBody>
          <a:bodyPr/>
          <a:lstStyle/>
          <a:p>
            <a:r>
              <a:rPr lang="en-US" dirty="0"/>
              <a:t>VCF format</a:t>
            </a:r>
          </a:p>
        </p:txBody>
      </p:sp>
      <p:sp>
        <p:nvSpPr>
          <p:cNvPr id="3" name="Θέση περιεχομένου 2">
            <a:extLst>
              <a:ext uri="{FF2B5EF4-FFF2-40B4-BE49-F238E27FC236}">
                <a16:creationId xmlns:a16="http://schemas.microsoft.com/office/drawing/2014/main" id="{ED2B1580-A463-BB2B-23A0-B06864820052}"/>
              </a:ext>
            </a:extLst>
          </p:cNvPr>
          <p:cNvSpPr>
            <a:spLocks noGrp="1"/>
          </p:cNvSpPr>
          <p:nvPr>
            <p:ph idx="1"/>
          </p:nvPr>
        </p:nvSpPr>
        <p:spPr>
          <a:xfrm>
            <a:off x="2592925" y="1773677"/>
            <a:ext cx="8915400" cy="3777622"/>
          </a:xfrm>
        </p:spPr>
        <p:txBody>
          <a:bodyPr/>
          <a:lstStyle/>
          <a:p>
            <a:pPr algn="just"/>
            <a:r>
              <a:rPr lang="en-US" dirty="0">
                <a:solidFill>
                  <a:schemeClr val="tx1"/>
                </a:solidFill>
                <a:latin typeface="Arial" panose="020B0604020202020204" pitchFamily="34" charset="0"/>
                <a:cs typeface="Arial" panose="020B0604020202020204" pitchFamily="34" charset="0"/>
              </a:rPr>
              <a:t>VCF is a text file format (most likely stored in a compressed manner). </a:t>
            </a:r>
          </a:p>
          <a:p>
            <a:pPr algn="just"/>
            <a:r>
              <a:rPr lang="en-US" dirty="0">
                <a:solidFill>
                  <a:schemeClr val="tx1"/>
                </a:solidFill>
                <a:latin typeface="Arial" panose="020B0604020202020204" pitchFamily="34" charset="0"/>
                <a:cs typeface="Arial" panose="020B0604020202020204" pitchFamily="34" charset="0"/>
              </a:rPr>
              <a:t>It contains meta-information lines, a header line, and then data lines each containing information about a position in the genome. </a:t>
            </a:r>
          </a:p>
          <a:p>
            <a:pPr algn="just"/>
            <a:r>
              <a:rPr lang="en-US" dirty="0">
                <a:solidFill>
                  <a:schemeClr val="tx1"/>
                </a:solidFill>
                <a:latin typeface="Arial" panose="020B0604020202020204" pitchFamily="34" charset="0"/>
                <a:cs typeface="Arial" panose="020B0604020202020204" pitchFamily="34" charset="0"/>
              </a:rPr>
              <a:t>The format also has the ability to contain genotype information on samples for each position.</a:t>
            </a:r>
          </a:p>
          <a:p>
            <a:pPr algn="just"/>
            <a:r>
              <a:rPr lang="en-US" b="0" i="0" dirty="0">
                <a:solidFill>
                  <a:schemeClr val="tx1"/>
                </a:solidFill>
                <a:effectLst/>
                <a:latin typeface="Arial" panose="020B0604020202020204" pitchFamily="34" charset="0"/>
                <a:cs typeface="Arial" panose="020B0604020202020204" pitchFamily="34" charset="0"/>
              </a:rPr>
              <a:t>VCF is a preferred format because it is</a:t>
            </a:r>
            <a:r>
              <a:rPr lang="en-US" i="0" dirty="0">
                <a:solidFill>
                  <a:schemeClr val="tx1"/>
                </a:solidFill>
                <a:effectLst/>
                <a:latin typeface="Arial" panose="020B0604020202020204" pitchFamily="34" charset="0"/>
                <a:cs typeface="Arial" panose="020B0604020202020204" pitchFamily="34" charset="0"/>
              </a:rPr>
              <a:t> unambiguous, scalable and flexible,</a:t>
            </a:r>
            <a:r>
              <a:rPr lang="en-US" b="0" i="0" dirty="0">
                <a:solidFill>
                  <a:schemeClr val="tx1"/>
                </a:solidFill>
                <a:effectLst/>
                <a:latin typeface="Arial" panose="020B0604020202020204" pitchFamily="34" charset="0"/>
                <a:cs typeface="Arial" panose="020B0604020202020204" pitchFamily="34" charset="0"/>
              </a:rPr>
              <a:t> allowing extra information to be added to the info field. </a:t>
            </a:r>
          </a:p>
          <a:p>
            <a:pPr algn="just"/>
            <a:r>
              <a:rPr lang="en-US" b="0" i="0" dirty="0">
                <a:solidFill>
                  <a:schemeClr val="tx1"/>
                </a:solidFill>
                <a:effectLst/>
                <a:latin typeface="Arial" panose="020B0604020202020204" pitchFamily="34" charset="0"/>
                <a:cs typeface="Arial" panose="020B0604020202020204" pitchFamily="34" charset="0"/>
              </a:rPr>
              <a:t>Many millions of variants can be stored in a single VCF file.</a:t>
            </a:r>
          </a:p>
          <a:p>
            <a:pPr algn="just"/>
            <a:r>
              <a:rPr lang="en-US" dirty="0">
                <a:solidFill>
                  <a:schemeClr val="tx1"/>
                </a:solidFill>
                <a:latin typeface="Arial" panose="020B0604020202020204" pitchFamily="34" charset="0"/>
                <a:cs typeface="Arial" panose="020B0604020202020204" pitchFamily="34" charset="0"/>
              </a:rPr>
              <a:t>More detailed information about the VCF format are available here: </a:t>
            </a:r>
            <a:r>
              <a:rPr lang="en-US" dirty="0">
                <a:solidFill>
                  <a:schemeClr val="tx1"/>
                </a:solidFill>
                <a:latin typeface="Arial" panose="020B0604020202020204" pitchFamily="34" charset="0"/>
                <a:cs typeface="Arial" panose="020B0604020202020204" pitchFamily="34" charset="0"/>
                <a:hlinkClick r:id="rId2"/>
              </a:rPr>
              <a:t>https://samtools.github.io/hts-specs/VCFv4.2.pdf</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0801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E43129F-9F42-F341-FEB7-1407C51429C7}"/>
              </a:ext>
            </a:extLst>
          </p:cNvPr>
          <p:cNvSpPr>
            <a:spLocks noGrp="1"/>
          </p:cNvSpPr>
          <p:nvPr>
            <p:ph type="title"/>
          </p:nvPr>
        </p:nvSpPr>
        <p:spPr/>
        <p:txBody>
          <a:bodyPr/>
          <a:lstStyle/>
          <a:p>
            <a:r>
              <a:rPr lang="en-US" dirty="0"/>
              <a:t>VCF format</a:t>
            </a:r>
          </a:p>
        </p:txBody>
      </p:sp>
      <p:pic>
        <p:nvPicPr>
          <p:cNvPr id="5" name="Εικόνα 4">
            <a:extLst>
              <a:ext uri="{FF2B5EF4-FFF2-40B4-BE49-F238E27FC236}">
                <a16:creationId xmlns:a16="http://schemas.microsoft.com/office/drawing/2014/main" id="{F1572D28-A9AF-F3C4-62F0-09132CEF3DD6}"/>
              </a:ext>
            </a:extLst>
          </p:cNvPr>
          <p:cNvPicPr>
            <a:picLocks noChangeAspect="1"/>
          </p:cNvPicPr>
          <p:nvPr/>
        </p:nvPicPr>
        <p:blipFill>
          <a:blip r:embed="rId2"/>
          <a:stretch>
            <a:fillRect/>
          </a:stretch>
        </p:blipFill>
        <p:spPr>
          <a:xfrm>
            <a:off x="484063" y="1905000"/>
            <a:ext cx="11223874" cy="4131749"/>
          </a:xfrm>
          <a:prstGeom prst="rect">
            <a:avLst/>
          </a:prstGeom>
          <a:ln>
            <a:solidFill>
              <a:schemeClr val="tx1"/>
            </a:solidFill>
          </a:ln>
        </p:spPr>
      </p:pic>
    </p:spTree>
    <p:extLst>
      <p:ext uri="{BB962C8B-B14F-4D97-AF65-F5344CB8AC3E}">
        <p14:creationId xmlns:p14="http://schemas.microsoft.com/office/powerpoint/2010/main" val="36264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B4046DF-B2B5-F3D3-3511-B01C7592CAA5}"/>
              </a:ext>
            </a:extLst>
          </p:cNvPr>
          <p:cNvSpPr>
            <a:spLocks noGrp="1"/>
          </p:cNvSpPr>
          <p:nvPr>
            <p:ph type="title"/>
          </p:nvPr>
        </p:nvSpPr>
        <p:spPr/>
        <p:txBody>
          <a:bodyPr/>
          <a:lstStyle/>
          <a:p>
            <a:r>
              <a:rPr lang="en-US" dirty="0"/>
              <a:t>Exome &amp; Whole-genome Sequencing</a:t>
            </a:r>
          </a:p>
        </p:txBody>
      </p:sp>
      <p:sp>
        <p:nvSpPr>
          <p:cNvPr id="3" name="Θέση περιεχομένου 2">
            <a:extLst>
              <a:ext uri="{FF2B5EF4-FFF2-40B4-BE49-F238E27FC236}">
                <a16:creationId xmlns:a16="http://schemas.microsoft.com/office/drawing/2014/main" id="{C521F163-11B8-1256-FA3F-9A5D3A04ECDB}"/>
              </a:ext>
            </a:extLst>
          </p:cNvPr>
          <p:cNvSpPr>
            <a:spLocks noGrp="1"/>
          </p:cNvSpPr>
          <p:nvPr>
            <p:ph idx="1"/>
          </p:nvPr>
        </p:nvSpPr>
        <p:spPr>
          <a:xfrm>
            <a:off x="2589212" y="2133599"/>
            <a:ext cx="9366082" cy="4510391"/>
          </a:xfrm>
        </p:spPr>
        <p:txBody>
          <a:bodyPr>
            <a:normAutofit lnSpcReduction="10000"/>
          </a:bodyPr>
          <a:lstStyle/>
          <a:p>
            <a:pPr algn="just"/>
            <a:r>
              <a:rPr lang="en-US" sz="2000" dirty="0">
                <a:latin typeface="Arial" panose="020B0604020202020204" pitchFamily="34" charset="0"/>
                <a:cs typeface="Arial" panose="020B0604020202020204" pitchFamily="34" charset="0"/>
              </a:rPr>
              <a:t>Whole-exome Sequencing (WES) is a method that enables the selective sequencing of the exonic regions of a genome (i.e., mRNAs &amp; UTRs)</a:t>
            </a:r>
          </a:p>
          <a:p>
            <a:pPr algn="just"/>
            <a:r>
              <a:rPr lang="en-US" sz="2000" dirty="0">
                <a:latin typeface="Arial" panose="020B0604020202020204" pitchFamily="34" charset="0"/>
                <a:cs typeface="Arial" panose="020B0604020202020204" pitchFamily="34" charset="0"/>
              </a:rPr>
              <a:t>~180.000 exons in human genome, representing only ~1% but harboring up to 85% of all disease-causing variants (</a:t>
            </a:r>
            <a:r>
              <a:rPr lang="en-US" sz="2000" dirty="0">
                <a:latin typeface="Arial" panose="020B0604020202020204" pitchFamily="34" charset="0"/>
                <a:cs typeface="Arial" panose="020B0604020202020204" pitchFamily="34" charset="0"/>
                <a:hlinkClick r:id="rId2"/>
              </a:rPr>
              <a:t>Choi et al., 2009</a:t>
            </a:r>
            <a:r>
              <a:rPr lang="en-US" sz="2000" dirty="0">
                <a:latin typeface="Arial" panose="020B0604020202020204" pitchFamily="34" charset="0"/>
                <a:cs typeface="Arial" panose="020B0604020202020204" pitchFamily="34" charset="0"/>
              </a:rPr>
              <a:t>)</a:t>
            </a:r>
          </a:p>
          <a:p>
            <a:pPr algn="just"/>
            <a:r>
              <a:rPr lang="en-US" sz="2000" dirty="0">
                <a:latin typeface="Arial" panose="020B0604020202020204" pitchFamily="34" charset="0"/>
                <a:cs typeface="Arial" panose="020B0604020202020204" pitchFamily="34" charset="0"/>
              </a:rPr>
              <a:t>Whole-genome Sequencing (WGS) encompasses the entire length of the genome</a:t>
            </a:r>
          </a:p>
          <a:p>
            <a:pPr algn="just"/>
            <a:r>
              <a:rPr lang="en-US" sz="2000" dirty="0">
                <a:latin typeface="Arial" panose="020B0604020202020204" pitchFamily="34" charset="0"/>
                <a:cs typeface="Arial" panose="020B0604020202020204" pitchFamily="34" charset="0"/>
              </a:rPr>
              <a:t>WES vs WGS:</a:t>
            </a:r>
          </a:p>
          <a:p>
            <a:pPr lvl="1" algn="just">
              <a:buFont typeface="Courier New" panose="02070309020205020404" pitchFamily="49" charset="0"/>
              <a:buChar char="o"/>
            </a:pPr>
            <a:r>
              <a:rPr lang="en-US" sz="1800" dirty="0">
                <a:latin typeface="Arial" panose="020B0604020202020204" pitchFamily="34" charset="0"/>
                <a:cs typeface="Arial" panose="020B0604020202020204" pitchFamily="34" charset="0"/>
              </a:rPr>
              <a:t>WGS provides more data but requires additional time to process</a:t>
            </a:r>
          </a:p>
          <a:p>
            <a:pPr lvl="1" algn="just">
              <a:buFont typeface="Courier New" panose="02070309020205020404" pitchFamily="49" charset="0"/>
              <a:buChar char="o"/>
            </a:pPr>
            <a:r>
              <a:rPr lang="en-US" sz="1800" dirty="0">
                <a:latin typeface="Arial" panose="020B0604020202020204" pitchFamily="34" charset="0"/>
                <a:cs typeface="Arial" panose="020B0604020202020204" pitchFamily="34" charset="0"/>
              </a:rPr>
              <a:t>WES captures most information in a cost-effective way</a:t>
            </a:r>
          </a:p>
          <a:p>
            <a:pPr lvl="1" algn="just">
              <a:buFont typeface="Courier New" panose="02070309020205020404" pitchFamily="49" charset="0"/>
              <a:buChar char="o"/>
            </a:pPr>
            <a:r>
              <a:rPr lang="en-US" sz="1800" dirty="0">
                <a:latin typeface="Arial" panose="020B0604020202020204" pitchFamily="34" charset="0"/>
                <a:cs typeface="Arial" panose="020B0604020202020204" pitchFamily="34" charset="0"/>
              </a:rPr>
              <a:t>WGS more suitable for Copy-number variation (CNV) analysis</a:t>
            </a:r>
            <a:endParaRPr lang="en-US" sz="1800" b="0" i="0" dirty="0">
              <a:solidFill>
                <a:srgbClr val="212529"/>
              </a:solidFill>
              <a:effectLst/>
              <a:latin typeface="Arial" panose="020B0604020202020204" pitchFamily="34" charset="0"/>
              <a:cs typeface="Arial" panose="020B0604020202020204" pitchFamily="34" charset="0"/>
            </a:endParaRPr>
          </a:p>
          <a:p>
            <a:pPr algn="just"/>
            <a:r>
              <a:rPr lang="en-US" sz="2000" dirty="0">
                <a:solidFill>
                  <a:srgbClr val="212529"/>
                </a:solidFill>
                <a:latin typeface="Arial" panose="020B0604020202020204" pitchFamily="34" charset="0"/>
                <a:cs typeface="Arial" panose="020B0604020202020204" pitchFamily="34" charset="0"/>
              </a:rPr>
              <a:t>Notably, t</a:t>
            </a:r>
            <a:r>
              <a:rPr lang="en-US" sz="2000" b="0" i="0" dirty="0">
                <a:solidFill>
                  <a:srgbClr val="212529"/>
                </a:solidFill>
                <a:effectLst/>
                <a:latin typeface="Arial" panose="020B0604020202020204" pitchFamily="34" charset="0"/>
                <a:cs typeface="Arial" panose="020B0604020202020204" pitchFamily="34" charset="0"/>
              </a:rPr>
              <a:t>he costs of WES may actually not be higher even today than the costs of conventional genetic testing (</a:t>
            </a:r>
            <a:r>
              <a:rPr lang="en-US" sz="2000" b="0" i="0" u="none" strike="noStrike" dirty="0" err="1">
                <a:solidFill>
                  <a:srgbClr val="0067D6"/>
                </a:solidFill>
                <a:effectLst/>
                <a:latin typeface="Arial" panose="020B0604020202020204" pitchFamily="34" charset="0"/>
                <a:cs typeface="Arial" panose="020B0604020202020204" pitchFamily="34" charset="0"/>
                <a:hlinkClick r:id="rId3"/>
              </a:rPr>
              <a:t>Vissers</a:t>
            </a:r>
            <a:r>
              <a:rPr lang="en-US" sz="2000" b="0" i="0" u="none" strike="noStrike" dirty="0">
                <a:solidFill>
                  <a:srgbClr val="0067D6"/>
                </a:solidFill>
                <a:effectLst/>
                <a:latin typeface="Arial" panose="020B0604020202020204" pitchFamily="34" charset="0"/>
                <a:cs typeface="Arial" panose="020B0604020202020204" pitchFamily="34" charset="0"/>
                <a:hlinkClick r:id="rId3"/>
              </a:rPr>
              <a:t> et al., 2017</a:t>
            </a:r>
            <a:r>
              <a:rPr lang="en-US" sz="2000" b="0" i="0" dirty="0">
                <a:solidFill>
                  <a:srgbClr val="212529"/>
                </a:solidFill>
                <a:effectLst/>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5781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9187543-90C9-C511-0833-19C8FD701B9B}"/>
              </a:ext>
            </a:extLst>
          </p:cNvPr>
          <p:cNvSpPr>
            <a:spLocks noGrp="1"/>
          </p:cNvSpPr>
          <p:nvPr>
            <p:ph type="title"/>
          </p:nvPr>
        </p:nvSpPr>
        <p:spPr/>
        <p:txBody>
          <a:bodyPr/>
          <a:lstStyle/>
          <a:p>
            <a:r>
              <a:rPr lang="en-US" dirty="0"/>
              <a:t>Steps following Variant detection</a:t>
            </a:r>
          </a:p>
        </p:txBody>
      </p:sp>
      <p:sp>
        <p:nvSpPr>
          <p:cNvPr id="3" name="Θέση περιεχομένου 2">
            <a:extLst>
              <a:ext uri="{FF2B5EF4-FFF2-40B4-BE49-F238E27FC236}">
                <a16:creationId xmlns:a16="http://schemas.microsoft.com/office/drawing/2014/main" id="{BC3A2E2C-13F8-1AA1-1F30-400543CA1193}"/>
              </a:ext>
            </a:extLst>
          </p:cNvPr>
          <p:cNvSpPr>
            <a:spLocks noGrp="1"/>
          </p:cNvSpPr>
          <p:nvPr>
            <p:ph idx="1"/>
          </p:nvPr>
        </p:nvSpPr>
        <p:spPr/>
        <p:txBody>
          <a:bodyPr>
            <a:normAutofit/>
          </a:bodyPr>
          <a:lstStyle/>
          <a:p>
            <a:pPr algn="just"/>
            <a:r>
              <a:rPr lang="en-US" sz="3200" dirty="0">
                <a:latin typeface="Arial" panose="020B0604020202020204" pitchFamily="34" charset="0"/>
                <a:cs typeface="Arial" panose="020B0604020202020204" pitchFamily="34" charset="0"/>
              </a:rPr>
              <a:t>Compress and index VCF files</a:t>
            </a:r>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Apply filters to the detected variants</a:t>
            </a:r>
          </a:p>
          <a:p>
            <a:pPr algn="just"/>
            <a:r>
              <a:rPr lang="en-US" sz="2400" dirty="0">
                <a:latin typeface="Arial" panose="020B0604020202020204" pitchFamily="34" charset="0"/>
                <a:cs typeface="Arial" panose="020B0604020202020204" pitchFamily="34" charset="0"/>
              </a:rPr>
              <a:t>Merge the VCF files of all samples</a:t>
            </a:r>
          </a:p>
          <a:p>
            <a:pPr algn="just"/>
            <a:r>
              <a:rPr lang="en-US" sz="2400" dirty="0">
                <a:latin typeface="Arial" panose="020B0604020202020204" pitchFamily="34" charset="0"/>
                <a:cs typeface="Arial" panose="020B0604020202020204" pitchFamily="34" charset="0"/>
              </a:rPr>
              <a:t>Format merged VCF files for further analysis</a:t>
            </a:r>
          </a:p>
          <a:p>
            <a:pPr algn="just"/>
            <a:r>
              <a:rPr lang="en-US" sz="2400" dirty="0">
                <a:latin typeface="Arial" panose="020B0604020202020204" pitchFamily="34" charset="0"/>
                <a:cs typeface="Arial" panose="020B0604020202020204" pitchFamily="34" charset="0"/>
              </a:rPr>
              <a:t>Annotation of the detected variants</a:t>
            </a:r>
          </a:p>
        </p:txBody>
      </p:sp>
    </p:spTree>
    <p:extLst>
      <p:ext uri="{BB962C8B-B14F-4D97-AF65-F5344CB8AC3E}">
        <p14:creationId xmlns:p14="http://schemas.microsoft.com/office/powerpoint/2010/main" val="2848649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9187543-90C9-C511-0833-19C8FD701B9B}"/>
              </a:ext>
            </a:extLst>
          </p:cNvPr>
          <p:cNvSpPr>
            <a:spLocks noGrp="1"/>
          </p:cNvSpPr>
          <p:nvPr>
            <p:ph type="title"/>
          </p:nvPr>
        </p:nvSpPr>
        <p:spPr/>
        <p:txBody>
          <a:bodyPr/>
          <a:lstStyle/>
          <a:p>
            <a:r>
              <a:rPr lang="en-US" dirty="0"/>
              <a:t>Steps following Variant detection</a:t>
            </a:r>
          </a:p>
        </p:txBody>
      </p:sp>
      <p:sp>
        <p:nvSpPr>
          <p:cNvPr id="3" name="Θέση περιεχομένου 2">
            <a:extLst>
              <a:ext uri="{FF2B5EF4-FFF2-40B4-BE49-F238E27FC236}">
                <a16:creationId xmlns:a16="http://schemas.microsoft.com/office/drawing/2014/main" id="{BC3A2E2C-13F8-1AA1-1F30-400543CA1193}"/>
              </a:ext>
            </a:extLst>
          </p:cNvPr>
          <p:cNvSpPr>
            <a:spLocks noGrp="1"/>
          </p:cNvSpPr>
          <p:nvPr>
            <p:ph idx="1"/>
          </p:nvPr>
        </p:nvSpPr>
        <p:spPr/>
        <p:txBody>
          <a:bodyPr>
            <a:normAutofit/>
          </a:bodyPr>
          <a:lstStyle/>
          <a:p>
            <a:pPr algn="just"/>
            <a:r>
              <a:rPr lang="en-US" sz="2400" dirty="0">
                <a:latin typeface="Arial" panose="020B0604020202020204" pitchFamily="34" charset="0"/>
                <a:cs typeface="Arial" panose="020B0604020202020204" pitchFamily="34" charset="0"/>
              </a:rPr>
              <a:t>Compress and index VCF files</a:t>
            </a:r>
          </a:p>
          <a:p>
            <a:pPr algn="just"/>
            <a:r>
              <a:rPr lang="en-US" sz="3200" dirty="0">
                <a:latin typeface="Arial" panose="020B0604020202020204" pitchFamily="34" charset="0"/>
                <a:cs typeface="Arial" panose="020B0604020202020204" pitchFamily="34" charset="0"/>
              </a:rPr>
              <a:t>Apply filters to the detected variants</a:t>
            </a:r>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Merge the VCF files of all samples</a:t>
            </a:r>
          </a:p>
          <a:p>
            <a:pPr algn="just"/>
            <a:r>
              <a:rPr lang="en-US" sz="2400" dirty="0">
                <a:latin typeface="Arial" panose="020B0604020202020204" pitchFamily="34" charset="0"/>
                <a:cs typeface="Arial" panose="020B0604020202020204" pitchFamily="34" charset="0"/>
              </a:rPr>
              <a:t>Format merged VCF files for further analysis</a:t>
            </a:r>
          </a:p>
          <a:p>
            <a:pPr algn="just"/>
            <a:r>
              <a:rPr lang="en-US" sz="2400" dirty="0">
                <a:latin typeface="Arial" panose="020B0604020202020204" pitchFamily="34" charset="0"/>
                <a:cs typeface="Arial" panose="020B0604020202020204" pitchFamily="34" charset="0"/>
              </a:rPr>
              <a:t>Annotation of the detected variants</a:t>
            </a:r>
          </a:p>
        </p:txBody>
      </p:sp>
    </p:spTree>
    <p:extLst>
      <p:ext uri="{BB962C8B-B14F-4D97-AF65-F5344CB8AC3E}">
        <p14:creationId xmlns:p14="http://schemas.microsoft.com/office/powerpoint/2010/main" val="2604484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9187543-90C9-C511-0833-19C8FD701B9B}"/>
              </a:ext>
            </a:extLst>
          </p:cNvPr>
          <p:cNvSpPr>
            <a:spLocks noGrp="1"/>
          </p:cNvSpPr>
          <p:nvPr>
            <p:ph type="title"/>
          </p:nvPr>
        </p:nvSpPr>
        <p:spPr/>
        <p:txBody>
          <a:bodyPr/>
          <a:lstStyle/>
          <a:p>
            <a:r>
              <a:rPr lang="en-US" dirty="0"/>
              <a:t>Steps following Variant detection</a:t>
            </a:r>
          </a:p>
        </p:txBody>
      </p:sp>
      <p:sp>
        <p:nvSpPr>
          <p:cNvPr id="3" name="Θέση περιεχομένου 2">
            <a:extLst>
              <a:ext uri="{FF2B5EF4-FFF2-40B4-BE49-F238E27FC236}">
                <a16:creationId xmlns:a16="http://schemas.microsoft.com/office/drawing/2014/main" id="{BC3A2E2C-13F8-1AA1-1F30-400543CA1193}"/>
              </a:ext>
            </a:extLst>
          </p:cNvPr>
          <p:cNvSpPr>
            <a:spLocks noGrp="1"/>
          </p:cNvSpPr>
          <p:nvPr>
            <p:ph idx="1"/>
          </p:nvPr>
        </p:nvSpPr>
        <p:spPr/>
        <p:txBody>
          <a:bodyPr>
            <a:normAutofit/>
          </a:bodyPr>
          <a:lstStyle/>
          <a:p>
            <a:pPr algn="just"/>
            <a:r>
              <a:rPr lang="en-US" sz="2400" dirty="0">
                <a:latin typeface="Arial" panose="020B0604020202020204" pitchFamily="34" charset="0"/>
                <a:cs typeface="Arial" panose="020B0604020202020204" pitchFamily="34" charset="0"/>
              </a:rPr>
              <a:t>Compress and index VCF files</a:t>
            </a:r>
          </a:p>
          <a:p>
            <a:pPr algn="just"/>
            <a:r>
              <a:rPr lang="en-US" sz="2400" dirty="0">
                <a:latin typeface="Arial" panose="020B0604020202020204" pitchFamily="34" charset="0"/>
                <a:cs typeface="Arial" panose="020B0604020202020204" pitchFamily="34" charset="0"/>
              </a:rPr>
              <a:t>Apply filters to the detected variants</a:t>
            </a:r>
          </a:p>
          <a:p>
            <a:pPr algn="just"/>
            <a:r>
              <a:rPr lang="en-US" sz="3200" dirty="0">
                <a:latin typeface="Arial" panose="020B0604020202020204" pitchFamily="34" charset="0"/>
                <a:cs typeface="Arial" panose="020B0604020202020204" pitchFamily="34" charset="0"/>
              </a:rPr>
              <a:t>Merge the VCF files of all samples</a:t>
            </a:r>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Format merged VCF files for further analysis</a:t>
            </a:r>
          </a:p>
          <a:p>
            <a:pPr algn="just"/>
            <a:r>
              <a:rPr lang="en-US" sz="2400" dirty="0">
                <a:latin typeface="Arial" panose="020B0604020202020204" pitchFamily="34" charset="0"/>
                <a:cs typeface="Arial" panose="020B0604020202020204" pitchFamily="34" charset="0"/>
              </a:rPr>
              <a:t>Annotation of the detected variants</a:t>
            </a:r>
          </a:p>
        </p:txBody>
      </p:sp>
    </p:spTree>
    <p:extLst>
      <p:ext uri="{BB962C8B-B14F-4D97-AF65-F5344CB8AC3E}">
        <p14:creationId xmlns:p14="http://schemas.microsoft.com/office/powerpoint/2010/main" val="2020414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9187543-90C9-C511-0833-19C8FD701B9B}"/>
              </a:ext>
            </a:extLst>
          </p:cNvPr>
          <p:cNvSpPr>
            <a:spLocks noGrp="1"/>
          </p:cNvSpPr>
          <p:nvPr>
            <p:ph type="title"/>
          </p:nvPr>
        </p:nvSpPr>
        <p:spPr/>
        <p:txBody>
          <a:bodyPr/>
          <a:lstStyle/>
          <a:p>
            <a:r>
              <a:rPr lang="en-US" dirty="0"/>
              <a:t>Steps following Variant detection</a:t>
            </a:r>
          </a:p>
        </p:txBody>
      </p:sp>
      <p:sp>
        <p:nvSpPr>
          <p:cNvPr id="3" name="Θέση περιεχομένου 2">
            <a:extLst>
              <a:ext uri="{FF2B5EF4-FFF2-40B4-BE49-F238E27FC236}">
                <a16:creationId xmlns:a16="http://schemas.microsoft.com/office/drawing/2014/main" id="{BC3A2E2C-13F8-1AA1-1F30-400543CA1193}"/>
              </a:ext>
            </a:extLst>
          </p:cNvPr>
          <p:cNvSpPr>
            <a:spLocks noGrp="1"/>
          </p:cNvSpPr>
          <p:nvPr>
            <p:ph idx="1"/>
          </p:nvPr>
        </p:nvSpPr>
        <p:spPr/>
        <p:txBody>
          <a:bodyPr>
            <a:normAutofit/>
          </a:bodyPr>
          <a:lstStyle/>
          <a:p>
            <a:pPr algn="just"/>
            <a:r>
              <a:rPr lang="en-US" sz="2400" dirty="0">
                <a:latin typeface="Arial" panose="020B0604020202020204" pitchFamily="34" charset="0"/>
                <a:cs typeface="Arial" panose="020B0604020202020204" pitchFamily="34" charset="0"/>
              </a:rPr>
              <a:t>Compress and index VCF files</a:t>
            </a:r>
          </a:p>
          <a:p>
            <a:pPr algn="just"/>
            <a:r>
              <a:rPr lang="en-US" sz="2400" dirty="0">
                <a:latin typeface="Arial" panose="020B0604020202020204" pitchFamily="34" charset="0"/>
                <a:cs typeface="Arial" panose="020B0604020202020204" pitchFamily="34" charset="0"/>
              </a:rPr>
              <a:t>Apply filters to the detected variants</a:t>
            </a:r>
          </a:p>
          <a:p>
            <a:pPr algn="just"/>
            <a:r>
              <a:rPr lang="en-US" sz="2400" dirty="0">
                <a:latin typeface="Arial" panose="020B0604020202020204" pitchFamily="34" charset="0"/>
                <a:cs typeface="Arial" panose="020B0604020202020204" pitchFamily="34" charset="0"/>
              </a:rPr>
              <a:t>Merge the VCF files of all samples</a:t>
            </a:r>
          </a:p>
          <a:p>
            <a:pPr algn="just"/>
            <a:r>
              <a:rPr lang="en-US" sz="3200" dirty="0">
                <a:latin typeface="Arial" panose="020B0604020202020204" pitchFamily="34" charset="0"/>
                <a:cs typeface="Arial" panose="020B0604020202020204" pitchFamily="34" charset="0"/>
              </a:rPr>
              <a:t>Format merged VCF files for further analysis</a:t>
            </a:r>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Annotation of the detected variants</a:t>
            </a:r>
          </a:p>
        </p:txBody>
      </p:sp>
    </p:spTree>
    <p:extLst>
      <p:ext uri="{BB962C8B-B14F-4D97-AF65-F5344CB8AC3E}">
        <p14:creationId xmlns:p14="http://schemas.microsoft.com/office/powerpoint/2010/main" val="2236015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9187543-90C9-C511-0833-19C8FD701B9B}"/>
              </a:ext>
            </a:extLst>
          </p:cNvPr>
          <p:cNvSpPr>
            <a:spLocks noGrp="1"/>
          </p:cNvSpPr>
          <p:nvPr>
            <p:ph type="title"/>
          </p:nvPr>
        </p:nvSpPr>
        <p:spPr/>
        <p:txBody>
          <a:bodyPr/>
          <a:lstStyle/>
          <a:p>
            <a:r>
              <a:rPr lang="en-US" dirty="0"/>
              <a:t>Steps following Variant detection</a:t>
            </a:r>
          </a:p>
        </p:txBody>
      </p:sp>
      <p:sp>
        <p:nvSpPr>
          <p:cNvPr id="3" name="Θέση περιεχομένου 2">
            <a:extLst>
              <a:ext uri="{FF2B5EF4-FFF2-40B4-BE49-F238E27FC236}">
                <a16:creationId xmlns:a16="http://schemas.microsoft.com/office/drawing/2014/main" id="{BC3A2E2C-13F8-1AA1-1F30-400543CA1193}"/>
              </a:ext>
            </a:extLst>
          </p:cNvPr>
          <p:cNvSpPr>
            <a:spLocks noGrp="1"/>
          </p:cNvSpPr>
          <p:nvPr>
            <p:ph idx="1"/>
          </p:nvPr>
        </p:nvSpPr>
        <p:spPr/>
        <p:txBody>
          <a:bodyPr>
            <a:normAutofit/>
          </a:bodyPr>
          <a:lstStyle/>
          <a:p>
            <a:pPr algn="just"/>
            <a:r>
              <a:rPr lang="en-US" sz="2400" dirty="0">
                <a:latin typeface="Arial" panose="020B0604020202020204" pitchFamily="34" charset="0"/>
                <a:cs typeface="Arial" panose="020B0604020202020204" pitchFamily="34" charset="0"/>
              </a:rPr>
              <a:t>Compress and index VCF files</a:t>
            </a:r>
          </a:p>
          <a:p>
            <a:pPr algn="just"/>
            <a:r>
              <a:rPr lang="en-US" sz="2400" dirty="0">
                <a:latin typeface="Arial" panose="020B0604020202020204" pitchFamily="34" charset="0"/>
                <a:cs typeface="Arial" panose="020B0604020202020204" pitchFamily="34" charset="0"/>
              </a:rPr>
              <a:t>Apply filters to the detected variants</a:t>
            </a:r>
          </a:p>
          <a:p>
            <a:pPr algn="just"/>
            <a:r>
              <a:rPr lang="en-US" sz="2400" dirty="0">
                <a:latin typeface="Arial" panose="020B0604020202020204" pitchFamily="34" charset="0"/>
                <a:cs typeface="Arial" panose="020B0604020202020204" pitchFamily="34" charset="0"/>
              </a:rPr>
              <a:t>Merge the VCF files of all samples</a:t>
            </a:r>
          </a:p>
          <a:p>
            <a:pPr algn="just"/>
            <a:r>
              <a:rPr lang="en-US" sz="2400" dirty="0">
                <a:latin typeface="Arial" panose="020B0604020202020204" pitchFamily="34" charset="0"/>
                <a:cs typeface="Arial" panose="020B0604020202020204" pitchFamily="34" charset="0"/>
              </a:rPr>
              <a:t>Format merged VCF files for further analysis</a:t>
            </a:r>
          </a:p>
          <a:p>
            <a:pPr algn="just"/>
            <a:r>
              <a:rPr lang="en-US" sz="3200" dirty="0">
                <a:latin typeface="Arial" panose="020B0604020202020204" pitchFamily="34" charset="0"/>
                <a:cs typeface="Arial" panose="020B0604020202020204" pitchFamily="34" charset="0"/>
              </a:rPr>
              <a:t>Annotation of the detected variants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543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F2CFEB8-EC9E-D18B-6ED6-160CC9253B97}"/>
              </a:ext>
            </a:extLst>
          </p:cNvPr>
          <p:cNvSpPr>
            <a:spLocks noGrp="1"/>
          </p:cNvSpPr>
          <p:nvPr>
            <p:ph type="title"/>
          </p:nvPr>
        </p:nvSpPr>
        <p:spPr/>
        <p:txBody>
          <a:bodyPr/>
          <a:lstStyle/>
          <a:p>
            <a:r>
              <a:rPr lang="en-US" dirty="0"/>
              <a:t>Validate results - GEMINI analysis</a:t>
            </a:r>
          </a:p>
        </p:txBody>
      </p:sp>
      <p:sp>
        <p:nvSpPr>
          <p:cNvPr id="3" name="Θέση περιεχομένου 2">
            <a:extLst>
              <a:ext uri="{FF2B5EF4-FFF2-40B4-BE49-F238E27FC236}">
                <a16:creationId xmlns:a16="http://schemas.microsoft.com/office/drawing/2014/main" id="{677561BB-04A7-50F0-7572-21F317BD3F79}"/>
              </a:ext>
            </a:extLst>
          </p:cNvPr>
          <p:cNvSpPr>
            <a:spLocks noGrp="1"/>
          </p:cNvSpPr>
          <p:nvPr>
            <p:ph idx="1"/>
          </p:nvPr>
        </p:nvSpPr>
        <p:spPr>
          <a:xfrm>
            <a:off x="2589212" y="1739629"/>
            <a:ext cx="8915400" cy="3777622"/>
          </a:xfrm>
        </p:spPr>
        <p:txBody>
          <a:bodyPr/>
          <a:lstStyle/>
          <a:p>
            <a:r>
              <a:rPr lang="en-US" dirty="0">
                <a:latin typeface="Arial" panose="020B0604020202020204" pitchFamily="34" charset="0"/>
                <a:cs typeface="Arial" panose="020B0604020202020204" pitchFamily="34" charset="0"/>
              </a:rPr>
              <a:t>Access GEMINI through </a:t>
            </a:r>
            <a:r>
              <a:rPr lang="en-US" dirty="0">
                <a:latin typeface="Arial" panose="020B0604020202020204" pitchFamily="34" charset="0"/>
                <a:cs typeface="Arial" panose="020B0604020202020204" pitchFamily="34" charset="0"/>
                <a:hlinkClick r:id="rId2"/>
              </a:rPr>
              <a:t>Galaxy Europe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SQL database with annotated VCF file using GEMINI</a:t>
            </a:r>
          </a:p>
          <a:p>
            <a:r>
              <a:rPr lang="en-US" dirty="0">
                <a:latin typeface="Arial" panose="020B0604020202020204" pitchFamily="34" charset="0"/>
                <a:cs typeface="Arial" panose="020B0604020202020204" pitchFamily="34" charset="0"/>
              </a:rPr>
              <a:t>Candidate variant detection by testing for the inheritance pattern “</a:t>
            </a:r>
            <a:r>
              <a:rPr lang="en-US" b="0" i="0" dirty="0">
                <a:solidFill>
                  <a:srgbClr val="212529"/>
                </a:solidFill>
                <a:effectLst/>
                <a:latin typeface="Arial" panose="020B0604020202020204" pitchFamily="34" charset="0"/>
                <a:cs typeface="Arial" panose="020B0604020202020204" pitchFamily="34" charset="0"/>
              </a:rPr>
              <a:t>Autosomal recessive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 table of candidate variants along with their respective p-values.</a:t>
            </a:r>
          </a:p>
          <a:p>
            <a:r>
              <a:rPr lang="en-US" dirty="0">
                <a:latin typeface="Arial" panose="020B0604020202020204" pitchFamily="34" charset="0"/>
                <a:cs typeface="Arial" panose="020B0604020202020204" pitchFamily="34" charset="0"/>
              </a:rPr>
              <a:t>Mutation responsible for the phenotype in this analysis:</a:t>
            </a:r>
            <a:endParaRPr lang="el-GR"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graphicFrame>
        <p:nvGraphicFramePr>
          <p:cNvPr id="4" name="Πίνακας 3">
            <a:extLst>
              <a:ext uri="{FF2B5EF4-FFF2-40B4-BE49-F238E27FC236}">
                <a16:creationId xmlns:a16="http://schemas.microsoft.com/office/drawing/2014/main" id="{A2258FCD-F540-722D-911D-DBAE9FFEC462}"/>
              </a:ext>
            </a:extLst>
          </p:cNvPr>
          <p:cNvGraphicFramePr>
            <a:graphicFrameLocks noGrp="1"/>
          </p:cNvGraphicFramePr>
          <p:nvPr>
            <p:extLst>
              <p:ext uri="{D42A27DB-BD31-4B8C-83A1-F6EECF244321}">
                <p14:modId xmlns:p14="http://schemas.microsoft.com/office/powerpoint/2010/main" val="3093440258"/>
              </p:ext>
            </p:extLst>
          </p:nvPr>
        </p:nvGraphicFramePr>
        <p:xfrm>
          <a:off x="239950" y="4325770"/>
          <a:ext cx="11712099" cy="1977876"/>
        </p:xfrm>
        <a:graphic>
          <a:graphicData uri="http://schemas.openxmlformats.org/drawingml/2006/table">
            <a:tbl>
              <a:tblPr>
                <a:tableStyleId>{5C22544A-7EE6-4342-B048-85BDC9FD1C3A}</a:tableStyleId>
              </a:tblPr>
              <a:tblGrid>
                <a:gridCol w="688947">
                  <a:extLst>
                    <a:ext uri="{9D8B030D-6E8A-4147-A177-3AD203B41FA5}">
                      <a16:colId xmlns:a16="http://schemas.microsoft.com/office/drawing/2014/main" val="2488241556"/>
                    </a:ext>
                  </a:extLst>
                </a:gridCol>
                <a:gridCol w="688947">
                  <a:extLst>
                    <a:ext uri="{9D8B030D-6E8A-4147-A177-3AD203B41FA5}">
                      <a16:colId xmlns:a16="http://schemas.microsoft.com/office/drawing/2014/main" val="221927438"/>
                    </a:ext>
                  </a:extLst>
                </a:gridCol>
                <a:gridCol w="688947">
                  <a:extLst>
                    <a:ext uri="{9D8B030D-6E8A-4147-A177-3AD203B41FA5}">
                      <a16:colId xmlns:a16="http://schemas.microsoft.com/office/drawing/2014/main" val="1342673709"/>
                    </a:ext>
                  </a:extLst>
                </a:gridCol>
                <a:gridCol w="688947">
                  <a:extLst>
                    <a:ext uri="{9D8B030D-6E8A-4147-A177-3AD203B41FA5}">
                      <a16:colId xmlns:a16="http://schemas.microsoft.com/office/drawing/2014/main" val="1625546246"/>
                    </a:ext>
                  </a:extLst>
                </a:gridCol>
                <a:gridCol w="688947">
                  <a:extLst>
                    <a:ext uri="{9D8B030D-6E8A-4147-A177-3AD203B41FA5}">
                      <a16:colId xmlns:a16="http://schemas.microsoft.com/office/drawing/2014/main" val="180486121"/>
                    </a:ext>
                  </a:extLst>
                </a:gridCol>
                <a:gridCol w="688947">
                  <a:extLst>
                    <a:ext uri="{9D8B030D-6E8A-4147-A177-3AD203B41FA5}">
                      <a16:colId xmlns:a16="http://schemas.microsoft.com/office/drawing/2014/main" val="1774086351"/>
                    </a:ext>
                  </a:extLst>
                </a:gridCol>
                <a:gridCol w="688947">
                  <a:extLst>
                    <a:ext uri="{9D8B030D-6E8A-4147-A177-3AD203B41FA5}">
                      <a16:colId xmlns:a16="http://schemas.microsoft.com/office/drawing/2014/main" val="2519193111"/>
                    </a:ext>
                  </a:extLst>
                </a:gridCol>
                <a:gridCol w="688947">
                  <a:extLst>
                    <a:ext uri="{9D8B030D-6E8A-4147-A177-3AD203B41FA5}">
                      <a16:colId xmlns:a16="http://schemas.microsoft.com/office/drawing/2014/main" val="2941283701"/>
                    </a:ext>
                  </a:extLst>
                </a:gridCol>
                <a:gridCol w="688947">
                  <a:extLst>
                    <a:ext uri="{9D8B030D-6E8A-4147-A177-3AD203B41FA5}">
                      <a16:colId xmlns:a16="http://schemas.microsoft.com/office/drawing/2014/main" val="1620292704"/>
                    </a:ext>
                  </a:extLst>
                </a:gridCol>
                <a:gridCol w="688947">
                  <a:extLst>
                    <a:ext uri="{9D8B030D-6E8A-4147-A177-3AD203B41FA5}">
                      <a16:colId xmlns:a16="http://schemas.microsoft.com/office/drawing/2014/main" val="725059629"/>
                    </a:ext>
                  </a:extLst>
                </a:gridCol>
                <a:gridCol w="688947">
                  <a:extLst>
                    <a:ext uri="{9D8B030D-6E8A-4147-A177-3AD203B41FA5}">
                      <a16:colId xmlns:a16="http://schemas.microsoft.com/office/drawing/2014/main" val="206184153"/>
                    </a:ext>
                  </a:extLst>
                </a:gridCol>
                <a:gridCol w="688947">
                  <a:extLst>
                    <a:ext uri="{9D8B030D-6E8A-4147-A177-3AD203B41FA5}">
                      <a16:colId xmlns:a16="http://schemas.microsoft.com/office/drawing/2014/main" val="229720029"/>
                    </a:ext>
                  </a:extLst>
                </a:gridCol>
                <a:gridCol w="688947">
                  <a:extLst>
                    <a:ext uri="{9D8B030D-6E8A-4147-A177-3AD203B41FA5}">
                      <a16:colId xmlns:a16="http://schemas.microsoft.com/office/drawing/2014/main" val="307793067"/>
                    </a:ext>
                  </a:extLst>
                </a:gridCol>
                <a:gridCol w="688947">
                  <a:extLst>
                    <a:ext uri="{9D8B030D-6E8A-4147-A177-3AD203B41FA5}">
                      <a16:colId xmlns:a16="http://schemas.microsoft.com/office/drawing/2014/main" val="1239036166"/>
                    </a:ext>
                  </a:extLst>
                </a:gridCol>
                <a:gridCol w="688947">
                  <a:extLst>
                    <a:ext uri="{9D8B030D-6E8A-4147-A177-3AD203B41FA5}">
                      <a16:colId xmlns:a16="http://schemas.microsoft.com/office/drawing/2014/main" val="3939368690"/>
                    </a:ext>
                  </a:extLst>
                </a:gridCol>
                <a:gridCol w="688947">
                  <a:extLst>
                    <a:ext uri="{9D8B030D-6E8A-4147-A177-3AD203B41FA5}">
                      <a16:colId xmlns:a16="http://schemas.microsoft.com/office/drawing/2014/main" val="3351068888"/>
                    </a:ext>
                  </a:extLst>
                </a:gridCol>
                <a:gridCol w="688947">
                  <a:extLst>
                    <a:ext uri="{9D8B030D-6E8A-4147-A177-3AD203B41FA5}">
                      <a16:colId xmlns:a16="http://schemas.microsoft.com/office/drawing/2014/main" val="1097230088"/>
                    </a:ext>
                  </a:extLst>
                </a:gridCol>
              </a:tblGrid>
              <a:tr h="498359">
                <a:tc>
                  <a:txBody>
                    <a:bodyPr/>
                    <a:lstStyle/>
                    <a:p>
                      <a:pPr algn="ctr" fontAlgn="ctr"/>
                      <a:r>
                        <a:rPr lang="en-US" sz="1000" b="1" u="none" strike="noStrike" dirty="0" err="1">
                          <a:effectLst/>
                          <a:latin typeface="Arial" panose="020B0604020202020204" pitchFamily="34" charset="0"/>
                          <a:cs typeface="Arial" panose="020B0604020202020204" pitchFamily="34" charset="0"/>
                        </a:rPr>
                        <a:t>max_aaf_all</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err="1">
                          <a:effectLst/>
                          <a:latin typeface="Arial" panose="020B0604020202020204" pitchFamily="34" charset="0"/>
                          <a:cs typeface="Arial" panose="020B0604020202020204" pitchFamily="34" charset="0"/>
                        </a:rPr>
                        <a:t>chrom</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a:effectLst/>
                          <a:latin typeface="Arial" panose="020B0604020202020204" pitchFamily="34" charset="0"/>
                          <a:cs typeface="Arial" panose="020B0604020202020204" pitchFamily="34" charset="0"/>
                        </a:rPr>
                        <a:t>start</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a:effectLst/>
                          <a:latin typeface="Arial" panose="020B0604020202020204" pitchFamily="34" charset="0"/>
                          <a:cs typeface="Arial" panose="020B0604020202020204" pitchFamily="34" charset="0"/>
                        </a:rPr>
                        <a:t>ref</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a:effectLst/>
                          <a:latin typeface="Arial" panose="020B0604020202020204" pitchFamily="34" charset="0"/>
                          <a:cs typeface="Arial" panose="020B0604020202020204" pitchFamily="34" charset="0"/>
                        </a:rPr>
                        <a:t>alt</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a:effectLst/>
                          <a:latin typeface="Arial" panose="020B0604020202020204" pitchFamily="34" charset="0"/>
                          <a:cs typeface="Arial" panose="020B0604020202020204" pitchFamily="34" charset="0"/>
                        </a:rPr>
                        <a:t>impact</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a:effectLst/>
                          <a:latin typeface="Arial" panose="020B0604020202020204" pitchFamily="34" charset="0"/>
                          <a:cs typeface="Arial" panose="020B0604020202020204" pitchFamily="34" charset="0"/>
                        </a:rPr>
                        <a:t>gene</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err="1">
                          <a:effectLst/>
                          <a:latin typeface="Arial" panose="020B0604020202020204" pitchFamily="34" charset="0"/>
                          <a:cs typeface="Arial" panose="020B0604020202020204" pitchFamily="34" charset="0"/>
                        </a:rPr>
                        <a:t>clinvar_sig</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err="1">
                          <a:effectLst/>
                          <a:latin typeface="Arial" panose="020B0604020202020204" pitchFamily="34" charset="0"/>
                          <a:cs typeface="Arial" panose="020B0604020202020204" pitchFamily="34" charset="0"/>
                        </a:rPr>
                        <a:t>clinvar_disease_name</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err="1">
                          <a:effectLst/>
                          <a:latin typeface="Arial" panose="020B0604020202020204" pitchFamily="34" charset="0"/>
                          <a:cs typeface="Arial" panose="020B0604020202020204" pitchFamily="34" charset="0"/>
                        </a:rPr>
                        <a:t>clinvar_gene_phenotype</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err="1">
                          <a:effectLst/>
                          <a:latin typeface="Arial" panose="020B0604020202020204" pitchFamily="34" charset="0"/>
                          <a:cs typeface="Arial" panose="020B0604020202020204" pitchFamily="34" charset="0"/>
                        </a:rPr>
                        <a:t>rs_ids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err="1">
                          <a:effectLst/>
                          <a:latin typeface="Arial" panose="020B0604020202020204" pitchFamily="34" charset="0"/>
                          <a:cs typeface="Arial" panose="020B0604020202020204" pitchFamily="34" charset="0"/>
                        </a:rPr>
                        <a:t>variant_id</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err="1">
                          <a:effectLst/>
                          <a:latin typeface="Arial" panose="020B0604020202020204" pitchFamily="34" charset="0"/>
                          <a:cs typeface="Arial" panose="020B0604020202020204" pitchFamily="34" charset="0"/>
                        </a:rPr>
                        <a:t>family_id</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err="1">
                          <a:effectLst/>
                          <a:latin typeface="Arial" panose="020B0604020202020204" pitchFamily="34" charset="0"/>
                          <a:cs typeface="Arial" panose="020B0604020202020204" pitchFamily="34" charset="0"/>
                        </a:rPr>
                        <a:t>family_members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err="1">
                          <a:effectLst/>
                          <a:latin typeface="Arial" panose="020B0604020202020204" pitchFamily="34" charset="0"/>
                          <a:cs typeface="Arial" panose="020B0604020202020204" pitchFamily="34" charset="0"/>
                        </a:rPr>
                        <a:t>family_genotypes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a:effectLst/>
                          <a:latin typeface="Arial" panose="020B0604020202020204" pitchFamily="34" charset="0"/>
                          <a:cs typeface="Arial" panose="020B0604020202020204" pitchFamily="34" charset="0"/>
                        </a:rPr>
                        <a:t>samples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err="1">
                          <a:effectLst/>
                          <a:latin typeface="Arial" panose="020B0604020202020204" pitchFamily="34" charset="0"/>
                          <a:cs typeface="Arial" panose="020B0604020202020204" pitchFamily="34" charset="0"/>
                        </a:rPr>
                        <a:t>family_count</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010780560"/>
                  </a:ext>
                </a:extLst>
              </a:tr>
              <a:tr h="1479517">
                <a:tc>
                  <a:txBody>
                    <a:bodyPr/>
                    <a:lstStyle/>
                    <a:p>
                      <a:pPr algn="ctr" fontAlgn="ctr"/>
                      <a:r>
                        <a:rPr lang="en-US" sz="1000" u="none" strike="noStrike" dirty="0">
                          <a:effectLst/>
                          <a:latin typeface="Arial" panose="020B0604020202020204" pitchFamily="34" charset="0"/>
                          <a:cs typeface="Arial" panose="020B0604020202020204" pitchFamily="34" charset="0"/>
                        </a:rPr>
                        <a:t>3,2489E-05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Arial" panose="020B0604020202020204" pitchFamily="34" charset="0"/>
                          <a:cs typeface="Arial" panose="020B0604020202020204" pitchFamily="34" charset="0"/>
                        </a:rPr>
                        <a:t>chr8</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Arial" panose="020B0604020202020204" pitchFamily="34" charset="0"/>
                          <a:cs typeface="Arial" panose="020B0604020202020204" pitchFamily="34" charset="0"/>
                        </a:rPr>
                        <a:t>86385979</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dirty="0">
                          <a:effectLst/>
                          <a:latin typeface="Arial" panose="020B0604020202020204" pitchFamily="34" charset="0"/>
                          <a:cs typeface="Arial" panose="020B0604020202020204" pitchFamily="34" charset="0"/>
                        </a:rPr>
                        <a:t>G</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dirty="0">
                          <a:effectLst/>
                          <a:latin typeface="Arial" panose="020B0604020202020204" pitchFamily="34" charset="0"/>
                          <a:cs typeface="Arial" panose="020B0604020202020204" pitchFamily="34" charset="0"/>
                        </a:rPr>
                        <a:t>A</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Arial" panose="020B0604020202020204" pitchFamily="34" charset="0"/>
                          <a:cs typeface="Arial" panose="020B0604020202020204" pitchFamily="34" charset="0"/>
                        </a:rPr>
                        <a:t>stop_gained</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Arial" panose="020B0604020202020204" pitchFamily="34" charset="0"/>
                          <a:cs typeface="Arial" panose="020B0604020202020204" pitchFamily="34" charset="0"/>
                        </a:rPr>
                        <a:t>CA2</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Arial" panose="020B0604020202020204" pitchFamily="34" charset="0"/>
                          <a:cs typeface="Arial" panose="020B0604020202020204" pitchFamily="34" charset="0"/>
                        </a:rPr>
                        <a:t>None</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Arial" panose="020B0604020202020204" pitchFamily="34" charset="0"/>
                          <a:cs typeface="Arial" panose="020B0604020202020204" pitchFamily="34" charset="0"/>
                        </a:rPr>
                        <a:t>None</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Arial" panose="020B0604020202020204" pitchFamily="34" charset="0"/>
                          <a:cs typeface="Arial" panose="020B0604020202020204" pitchFamily="34" charset="0"/>
                        </a:rPr>
                        <a:t>carbonic_anhydrase_ii_variant|osteopetrosis_with_renal_tubular_acidosis</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dirty="0">
                          <a:effectLst/>
                          <a:latin typeface="Arial" panose="020B0604020202020204" pitchFamily="34" charset="0"/>
                          <a:cs typeface="Arial" panose="020B0604020202020204" pitchFamily="34" charset="0"/>
                        </a:rPr>
                        <a:t>None</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Arial" panose="020B0604020202020204" pitchFamily="34" charset="0"/>
                          <a:cs typeface="Arial" panose="020B0604020202020204" pitchFamily="34" charset="0"/>
                        </a:rPr>
                        <a:t>3297</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Arial" panose="020B0604020202020204" pitchFamily="34" charset="0"/>
                          <a:cs typeface="Arial" panose="020B0604020202020204" pitchFamily="34" charset="0"/>
                        </a:rPr>
                        <a:t>FAM</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Arial" panose="020B0604020202020204" pitchFamily="34" charset="0"/>
                          <a:cs typeface="Arial" panose="020B0604020202020204" pitchFamily="34" charset="0"/>
                        </a:rPr>
                        <a:t>father(father;unaffected;male),mother(mother;unaffected;female),proband(proband;affected;male)</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BR" sz="1000" u="none" strike="noStrike">
                          <a:effectLst/>
                          <a:latin typeface="Arial" panose="020B0604020202020204" pitchFamily="34" charset="0"/>
                          <a:cs typeface="Arial" panose="020B0604020202020204" pitchFamily="34" charset="0"/>
                        </a:rPr>
                        <a:t>G/A,G/A,A/A</a:t>
                      </a:r>
                      <a:endParaRPr lang="pt-BR" sz="1000" b="0" i="0" u="none" strike="noStrike">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dirty="0">
                          <a:effectLst/>
                          <a:latin typeface="Arial" panose="020B0604020202020204" pitchFamily="34" charset="0"/>
                          <a:cs typeface="Arial" panose="020B0604020202020204" pitchFamily="34" charset="0"/>
                        </a:rPr>
                        <a:t>proband</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dirty="0">
                          <a:effectLst/>
                          <a:latin typeface="Arial" panose="020B0604020202020204" pitchFamily="34" charset="0"/>
                          <a:cs typeface="Arial" panose="020B0604020202020204" pitchFamily="34" charset="0"/>
                        </a:rPr>
                        <a:t>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3411767"/>
                  </a:ext>
                </a:extLst>
              </a:tr>
            </a:tbl>
          </a:graphicData>
        </a:graphic>
      </p:graphicFrame>
    </p:spTree>
    <p:extLst>
      <p:ext uri="{BB962C8B-B14F-4D97-AF65-F5344CB8AC3E}">
        <p14:creationId xmlns:p14="http://schemas.microsoft.com/office/powerpoint/2010/main" val="4183955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F2CFEB8-EC9E-D18B-6ED6-160CC9253B97}"/>
              </a:ext>
            </a:extLst>
          </p:cNvPr>
          <p:cNvSpPr>
            <a:spLocks noGrp="1"/>
          </p:cNvSpPr>
          <p:nvPr>
            <p:ph type="title"/>
          </p:nvPr>
        </p:nvSpPr>
        <p:spPr/>
        <p:txBody>
          <a:bodyPr/>
          <a:lstStyle/>
          <a:p>
            <a:r>
              <a:rPr lang="en-US" dirty="0"/>
              <a:t>Validate results - GEMINI load</a:t>
            </a:r>
          </a:p>
        </p:txBody>
      </p:sp>
      <p:sp>
        <p:nvSpPr>
          <p:cNvPr id="3" name="Θέση περιεχομένου 2">
            <a:extLst>
              <a:ext uri="{FF2B5EF4-FFF2-40B4-BE49-F238E27FC236}">
                <a16:creationId xmlns:a16="http://schemas.microsoft.com/office/drawing/2014/main" id="{677561BB-04A7-50F0-7572-21F317BD3F79}"/>
              </a:ext>
            </a:extLst>
          </p:cNvPr>
          <p:cNvSpPr>
            <a:spLocks noGrp="1"/>
          </p:cNvSpPr>
          <p:nvPr>
            <p:ph idx="1"/>
          </p:nvPr>
        </p:nvSpPr>
        <p:spPr/>
        <p:txBody>
          <a:bodyPr/>
          <a:lstStyle/>
          <a:p>
            <a:endParaRPr lang="en-US" dirty="0">
              <a:latin typeface="Arial" panose="020B0604020202020204" pitchFamily="34" charset="0"/>
              <a:cs typeface="Arial" panose="020B0604020202020204" pitchFamily="34" charset="0"/>
            </a:endParaRPr>
          </a:p>
        </p:txBody>
      </p:sp>
      <p:pic>
        <p:nvPicPr>
          <p:cNvPr id="8" name="Εικόνα 7">
            <a:extLst>
              <a:ext uri="{FF2B5EF4-FFF2-40B4-BE49-F238E27FC236}">
                <a16:creationId xmlns:a16="http://schemas.microsoft.com/office/drawing/2014/main" id="{2D0D964F-0FB7-5BB2-D36D-358182B4C07A}"/>
              </a:ext>
            </a:extLst>
          </p:cNvPr>
          <p:cNvPicPr>
            <a:picLocks noChangeAspect="1"/>
          </p:cNvPicPr>
          <p:nvPr/>
        </p:nvPicPr>
        <p:blipFill>
          <a:blip r:embed="rId2"/>
          <a:stretch>
            <a:fillRect/>
          </a:stretch>
        </p:blipFill>
        <p:spPr>
          <a:xfrm>
            <a:off x="2589212" y="1488085"/>
            <a:ext cx="8911687" cy="5068652"/>
          </a:xfrm>
          <a:prstGeom prst="rect">
            <a:avLst/>
          </a:prstGeom>
          <a:ln>
            <a:solidFill>
              <a:schemeClr val="accent1"/>
            </a:solidFill>
          </a:ln>
        </p:spPr>
      </p:pic>
    </p:spTree>
    <p:extLst>
      <p:ext uri="{BB962C8B-B14F-4D97-AF65-F5344CB8AC3E}">
        <p14:creationId xmlns:p14="http://schemas.microsoft.com/office/powerpoint/2010/main" val="1185358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F2CFEB8-EC9E-D18B-6ED6-160CC9253B97}"/>
              </a:ext>
            </a:extLst>
          </p:cNvPr>
          <p:cNvSpPr>
            <a:spLocks noGrp="1"/>
          </p:cNvSpPr>
          <p:nvPr>
            <p:ph type="title"/>
          </p:nvPr>
        </p:nvSpPr>
        <p:spPr>
          <a:xfrm>
            <a:off x="2592925" y="117121"/>
            <a:ext cx="8911687" cy="1280890"/>
          </a:xfrm>
        </p:spPr>
        <p:txBody>
          <a:bodyPr>
            <a:normAutofit/>
          </a:bodyPr>
          <a:lstStyle/>
          <a:p>
            <a:r>
              <a:rPr lang="en-US" dirty="0"/>
              <a:t>Validate results - GEMINI inheritance pattern</a:t>
            </a:r>
          </a:p>
        </p:txBody>
      </p:sp>
      <p:sp>
        <p:nvSpPr>
          <p:cNvPr id="3" name="Θέση περιεχομένου 2">
            <a:extLst>
              <a:ext uri="{FF2B5EF4-FFF2-40B4-BE49-F238E27FC236}">
                <a16:creationId xmlns:a16="http://schemas.microsoft.com/office/drawing/2014/main" id="{677561BB-04A7-50F0-7572-21F317BD3F79}"/>
              </a:ext>
            </a:extLst>
          </p:cNvPr>
          <p:cNvSpPr>
            <a:spLocks noGrp="1"/>
          </p:cNvSpPr>
          <p:nvPr>
            <p:ph idx="1"/>
          </p:nvPr>
        </p:nvSpPr>
        <p:spPr/>
        <p:txBody>
          <a:bodyPr/>
          <a:lstStyle/>
          <a:p>
            <a:endParaRPr lang="en-US" dirty="0">
              <a:latin typeface="Arial" panose="020B0604020202020204" pitchFamily="34" charset="0"/>
              <a:cs typeface="Arial" panose="020B0604020202020204" pitchFamily="34" charset="0"/>
            </a:endParaRPr>
          </a:p>
        </p:txBody>
      </p:sp>
      <p:pic>
        <p:nvPicPr>
          <p:cNvPr id="5" name="Εικόνα 4">
            <a:extLst>
              <a:ext uri="{FF2B5EF4-FFF2-40B4-BE49-F238E27FC236}">
                <a16:creationId xmlns:a16="http://schemas.microsoft.com/office/drawing/2014/main" id="{FF78F702-0A6D-51E3-1AF0-AD96108BC044}"/>
              </a:ext>
            </a:extLst>
          </p:cNvPr>
          <p:cNvPicPr>
            <a:picLocks noChangeAspect="1"/>
          </p:cNvPicPr>
          <p:nvPr/>
        </p:nvPicPr>
        <p:blipFill>
          <a:blip r:embed="rId2"/>
          <a:stretch>
            <a:fillRect/>
          </a:stretch>
        </p:blipFill>
        <p:spPr>
          <a:xfrm>
            <a:off x="2589212" y="1398011"/>
            <a:ext cx="8421581" cy="5248800"/>
          </a:xfrm>
          <a:prstGeom prst="rect">
            <a:avLst/>
          </a:prstGeom>
          <a:ln>
            <a:solidFill>
              <a:schemeClr val="accent1"/>
            </a:solidFill>
          </a:ln>
        </p:spPr>
      </p:pic>
    </p:spTree>
    <p:extLst>
      <p:ext uri="{BB962C8B-B14F-4D97-AF65-F5344CB8AC3E}">
        <p14:creationId xmlns:p14="http://schemas.microsoft.com/office/powerpoint/2010/main" val="187216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4064286-37E3-320F-62E0-23C2E87E7F30}"/>
              </a:ext>
            </a:extLst>
          </p:cNvPr>
          <p:cNvSpPr>
            <a:spLocks noGrp="1"/>
          </p:cNvSpPr>
          <p:nvPr>
            <p:ph type="title"/>
          </p:nvPr>
        </p:nvSpPr>
        <p:spPr/>
        <p:txBody>
          <a:bodyPr/>
          <a:lstStyle/>
          <a:p>
            <a:r>
              <a:rPr lang="en-US" dirty="0">
                <a:cs typeface="Arial" panose="020B0604020202020204" pitchFamily="34" charset="0"/>
              </a:rPr>
              <a:t>In this tutorial</a:t>
            </a:r>
          </a:p>
        </p:txBody>
      </p:sp>
      <p:sp>
        <p:nvSpPr>
          <p:cNvPr id="3" name="Θέση περιεχομένου 2">
            <a:extLst>
              <a:ext uri="{FF2B5EF4-FFF2-40B4-BE49-F238E27FC236}">
                <a16:creationId xmlns:a16="http://schemas.microsoft.com/office/drawing/2014/main" id="{B127EC20-895E-588B-9A9D-DA07355E4236}"/>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Raw WES data (</a:t>
            </a:r>
            <a:r>
              <a:rPr lang="en-US" sz="2000" dirty="0" err="1">
                <a:latin typeface="Arial" panose="020B0604020202020204" pitchFamily="34" charset="0"/>
                <a:cs typeface="Arial" panose="020B0604020202020204" pitchFamily="34" charset="0"/>
              </a:rPr>
              <a:t>fastq</a:t>
            </a:r>
            <a:r>
              <a:rPr lang="en-US" sz="2000" dirty="0">
                <a:latin typeface="Arial" panose="020B0604020202020204" pitchFamily="34" charset="0"/>
                <a:cs typeface="Arial" panose="020B0604020202020204" pitchFamily="34" charset="0"/>
              </a:rPr>
              <a:t>) from a family trio</a:t>
            </a:r>
          </a:p>
          <a:p>
            <a:r>
              <a:rPr lang="en-US" sz="2000" b="0" i="0" dirty="0">
                <a:solidFill>
                  <a:srgbClr val="212529"/>
                </a:solidFill>
                <a:effectLst/>
                <a:latin typeface="Arial" panose="020B0604020202020204" pitchFamily="34" charset="0"/>
                <a:cs typeface="Arial" panose="020B0604020202020204" pitchFamily="34" charset="0"/>
              </a:rPr>
              <a:t>The boy child (sample name: “proband”) is affected by the disease </a:t>
            </a:r>
            <a:r>
              <a:rPr lang="en-US" sz="2000" b="0" i="0" u="none" strike="noStrike" dirty="0">
                <a:solidFill>
                  <a:srgbClr val="0067D6"/>
                </a:solidFill>
                <a:effectLst/>
                <a:latin typeface="Arial" panose="020B0604020202020204" pitchFamily="34" charset="0"/>
                <a:cs typeface="Arial" panose="020B0604020202020204" pitchFamily="34" charset="0"/>
                <a:hlinkClick r:id="rId2"/>
              </a:rPr>
              <a:t>osteopetrosis</a:t>
            </a:r>
            <a:endParaRPr lang="en-US" sz="2000" u="none" strike="noStrike" dirty="0">
              <a:solidFill>
                <a:srgbClr val="212529"/>
              </a:solidFill>
              <a:latin typeface="Arial" panose="020B0604020202020204" pitchFamily="34" charset="0"/>
              <a:cs typeface="Arial" panose="020B0604020202020204" pitchFamily="34" charset="0"/>
            </a:endParaRPr>
          </a:p>
          <a:p>
            <a:r>
              <a:rPr lang="en-US" sz="2000" b="0" i="0" dirty="0">
                <a:solidFill>
                  <a:srgbClr val="212529"/>
                </a:solidFill>
                <a:effectLst/>
                <a:latin typeface="Arial" panose="020B0604020202020204" pitchFamily="34" charset="0"/>
                <a:cs typeface="Arial" panose="020B0604020202020204" pitchFamily="34" charset="0"/>
              </a:rPr>
              <a:t>Both parents, who happen to be consanguineous, are unaffected</a:t>
            </a:r>
          </a:p>
          <a:p>
            <a:r>
              <a:rPr lang="en-US" sz="2000" b="0" i="0" dirty="0">
                <a:solidFill>
                  <a:srgbClr val="212529"/>
                </a:solidFill>
                <a:effectLst/>
                <a:latin typeface="Arial" panose="020B0604020202020204" pitchFamily="34" charset="0"/>
                <a:cs typeface="Arial" panose="020B0604020202020204" pitchFamily="34" charset="0"/>
              </a:rPr>
              <a:t>We will go through the steps of a typical variant calling analysis</a:t>
            </a:r>
          </a:p>
          <a:p>
            <a:r>
              <a:rPr lang="en-US" sz="2000" b="0" i="0" dirty="0">
                <a:solidFill>
                  <a:srgbClr val="212529"/>
                </a:solidFill>
                <a:effectLst/>
                <a:latin typeface="Arial" panose="020B0604020202020204" pitchFamily="34" charset="0"/>
                <a:cs typeface="Arial" panose="020B0604020202020204" pitchFamily="34" charset="0"/>
              </a:rPr>
              <a:t>Our goal is to identify the genetic variation that is responsible for the disease</a:t>
            </a:r>
          </a:p>
          <a:p>
            <a:r>
              <a:rPr lang="en-US" sz="2000" dirty="0">
                <a:solidFill>
                  <a:srgbClr val="212529"/>
                </a:solidFill>
                <a:latin typeface="Arial" panose="020B0604020202020204" pitchFamily="34" charset="0"/>
                <a:cs typeface="Arial" panose="020B0604020202020204" pitchFamily="34" charset="0"/>
              </a:rPr>
              <a:t>(Optional) Explore the original workflow using Galaxy </a:t>
            </a:r>
            <a:r>
              <a:rPr lang="en-US" sz="2000" dirty="0">
                <a:solidFill>
                  <a:srgbClr val="212529"/>
                </a:solidFill>
                <a:latin typeface="Arial" panose="020B0604020202020204" pitchFamily="34" charset="0"/>
                <a:cs typeface="Arial" panose="020B0604020202020204" pitchFamily="34" charset="0"/>
                <a:hlinkClick r:id="rId3"/>
              </a:rPr>
              <a:t>tutorial</a:t>
            </a:r>
            <a:r>
              <a:rPr lang="en-US" sz="2000" dirty="0">
                <a:solidFill>
                  <a:srgbClr val="212529"/>
                </a:solidFill>
                <a:latin typeface="Arial" panose="020B0604020202020204" pitchFamily="34" charset="0"/>
                <a:cs typeface="Arial" panose="020B0604020202020204" pitchFamily="34" charset="0"/>
              </a:rPr>
              <a:t> (Galaxy Europe tools only)</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97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471B793-71CD-588D-AAB0-9733159F1E19}"/>
              </a:ext>
            </a:extLst>
          </p:cNvPr>
          <p:cNvSpPr>
            <a:spLocks noGrp="1"/>
          </p:cNvSpPr>
          <p:nvPr>
            <p:ph type="title"/>
          </p:nvPr>
        </p:nvSpPr>
        <p:spPr/>
        <p:txBody>
          <a:bodyPr/>
          <a:lstStyle/>
          <a:p>
            <a:r>
              <a:rPr lang="en-US" dirty="0" err="1"/>
              <a:t>FastQ</a:t>
            </a:r>
            <a:r>
              <a:rPr lang="en-US" dirty="0"/>
              <a:t> Format (</a:t>
            </a:r>
            <a:r>
              <a:rPr lang="en-US" dirty="0">
                <a:hlinkClick r:id="rId2"/>
              </a:rPr>
              <a:t>doc</a:t>
            </a:r>
            <a:r>
              <a:rPr lang="en-US" dirty="0"/>
              <a:t>)</a:t>
            </a:r>
          </a:p>
        </p:txBody>
      </p:sp>
      <p:sp>
        <p:nvSpPr>
          <p:cNvPr id="3" name="Θέση περιεχομένου 2">
            <a:extLst>
              <a:ext uri="{FF2B5EF4-FFF2-40B4-BE49-F238E27FC236}">
                <a16:creationId xmlns:a16="http://schemas.microsoft.com/office/drawing/2014/main" id="{1BFC64A9-D8DF-DB71-E11D-B49202DDB1DC}"/>
              </a:ext>
            </a:extLst>
          </p:cNvPr>
          <p:cNvSpPr>
            <a:spLocks noGrp="1"/>
          </p:cNvSpPr>
          <p:nvPr>
            <p:ph idx="1"/>
          </p:nvPr>
        </p:nvSpPr>
        <p:spPr/>
        <p:txBody>
          <a:bodyPr>
            <a:normAutofit/>
          </a:bodyPr>
          <a:lstStyle/>
          <a:p>
            <a:pPr algn="just"/>
            <a:r>
              <a:rPr lang="en-US" sz="2000" dirty="0">
                <a:latin typeface="Arial" panose="020B0604020202020204" pitchFamily="34" charset="0"/>
                <a:cs typeface="Arial" panose="020B0604020202020204" pitchFamily="34" charset="0"/>
              </a:rPr>
              <a:t>FASTQ format stores sequences and Phred qualities in a single file. </a:t>
            </a:r>
          </a:p>
          <a:p>
            <a:pPr algn="just"/>
            <a:r>
              <a:rPr lang="en-US" sz="2000" dirty="0">
                <a:latin typeface="Arial" panose="020B0604020202020204" pitchFamily="34" charset="0"/>
                <a:cs typeface="Arial" panose="020B0604020202020204" pitchFamily="34" charset="0"/>
              </a:rPr>
              <a:t>It is concise and compact. </a:t>
            </a:r>
          </a:p>
          <a:p>
            <a:pPr algn="just"/>
            <a:r>
              <a:rPr lang="en-US" sz="2000" dirty="0">
                <a:latin typeface="Arial" panose="020B0604020202020204" pitchFamily="34" charset="0"/>
                <a:cs typeface="Arial" panose="020B0604020202020204" pitchFamily="34" charset="0"/>
              </a:rPr>
              <a:t>FASTQ is first widely used in the Sanger Institute and therefore we usually take the Sanger specification and the standard FASTQ format, or simply FASTQ format. </a:t>
            </a:r>
          </a:p>
          <a:p>
            <a:pPr algn="just"/>
            <a:r>
              <a:rPr lang="en-US" sz="2000" dirty="0">
                <a:latin typeface="Arial" panose="020B0604020202020204" pitchFamily="34" charset="0"/>
                <a:cs typeface="Arial" panose="020B0604020202020204" pitchFamily="34" charset="0"/>
              </a:rPr>
              <a:t>Although </a:t>
            </a:r>
            <a:r>
              <a:rPr lang="en-US" sz="2000" dirty="0" err="1">
                <a:latin typeface="Arial" panose="020B0604020202020204" pitchFamily="34" charset="0"/>
                <a:cs typeface="Arial" panose="020B0604020202020204" pitchFamily="34" charset="0"/>
              </a:rPr>
              <a:t>Solexa</a:t>
            </a:r>
            <a:r>
              <a:rPr lang="en-US" sz="2000" dirty="0">
                <a:latin typeface="Arial" panose="020B0604020202020204" pitchFamily="34" charset="0"/>
                <a:cs typeface="Arial" panose="020B0604020202020204" pitchFamily="34" charset="0"/>
              </a:rPr>
              <a:t>/Illumina read file looks pretty much like FASTQ, they are different in that the qualities are scaled differently. In the quality string, if you can see a character with its ASCII code higher than 90, probably your file is in the </a:t>
            </a:r>
            <a:r>
              <a:rPr lang="en-US" sz="2000" dirty="0" err="1">
                <a:latin typeface="Arial" panose="020B0604020202020204" pitchFamily="34" charset="0"/>
                <a:cs typeface="Arial" panose="020B0604020202020204" pitchFamily="34" charset="0"/>
              </a:rPr>
              <a:t>Solexa</a:t>
            </a:r>
            <a:r>
              <a:rPr lang="en-US" sz="2000" dirty="0">
                <a:latin typeface="Arial" panose="020B0604020202020204" pitchFamily="34" charset="0"/>
                <a:cs typeface="Arial" panose="020B0604020202020204" pitchFamily="34" charset="0"/>
              </a:rPr>
              <a:t>/Illumina format.</a:t>
            </a:r>
          </a:p>
        </p:txBody>
      </p:sp>
    </p:spTree>
    <p:extLst>
      <p:ext uri="{BB962C8B-B14F-4D97-AF65-F5344CB8AC3E}">
        <p14:creationId xmlns:p14="http://schemas.microsoft.com/office/powerpoint/2010/main" val="1100994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471B793-71CD-588D-AAB0-9733159F1E19}"/>
              </a:ext>
            </a:extLst>
          </p:cNvPr>
          <p:cNvSpPr>
            <a:spLocks noGrp="1"/>
          </p:cNvSpPr>
          <p:nvPr>
            <p:ph type="title"/>
          </p:nvPr>
        </p:nvSpPr>
        <p:spPr/>
        <p:txBody>
          <a:bodyPr/>
          <a:lstStyle/>
          <a:p>
            <a:r>
              <a:rPr lang="en-US" dirty="0" err="1"/>
              <a:t>FastQ</a:t>
            </a:r>
            <a:r>
              <a:rPr lang="en-US" dirty="0"/>
              <a:t> Format (</a:t>
            </a:r>
            <a:r>
              <a:rPr lang="en-US" dirty="0">
                <a:hlinkClick r:id="rId2"/>
              </a:rPr>
              <a:t>doc</a:t>
            </a:r>
            <a:r>
              <a:rPr lang="en-US" dirty="0"/>
              <a:t>)</a:t>
            </a:r>
          </a:p>
        </p:txBody>
      </p:sp>
      <p:sp>
        <p:nvSpPr>
          <p:cNvPr id="3" name="Θέση περιεχομένου 2">
            <a:extLst>
              <a:ext uri="{FF2B5EF4-FFF2-40B4-BE49-F238E27FC236}">
                <a16:creationId xmlns:a16="http://schemas.microsoft.com/office/drawing/2014/main" id="{1BFC64A9-D8DF-DB71-E11D-B49202DDB1DC}"/>
              </a:ext>
            </a:extLst>
          </p:cNvPr>
          <p:cNvSpPr>
            <a:spLocks noGrp="1"/>
          </p:cNvSpPr>
          <p:nvPr>
            <p:ph idx="1"/>
          </p:nvPr>
        </p:nvSpPr>
        <p:spPr>
          <a:xfrm>
            <a:off x="2589212" y="2133599"/>
            <a:ext cx="4716260" cy="4568757"/>
          </a:xfrm>
        </p:spPr>
        <p:txBody>
          <a:bodyPr>
            <a:normAutofit lnSpcReduction="10000"/>
          </a:bodyPr>
          <a:lstStyle/>
          <a:p>
            <a:pPr algn="just">
              <a:spcBef>
                <a:spcPts val="0"/>
              </a:spcBef>
              <a:spcAft>
                <a:spcPts val="600"/>
              </a:spcAft>
            </a:pPr>
            <a:r>
              <a:rPr lang="en-US" dirty="0">
                <a:solidFill>
                  <a:schemeClr val="tx1"/>
                </a:solidFill>
                <a:latin typeface="Arial" panose="020B0604020202020204" pitchFamily="34" charset="0"/>
                <a:cs typeface="Arial" panose="020B0604020202020204" pitchFamily="34" charset="0"/>
              </a:rPr>
              <a:t>Format:</a:t>
            </a:r>
          </a:p>
          <a:p>
            <a:pPr lvl="1" algn="just">
              <a:spcBef>
                <a:spcPts val="0"/>
              </a:spcBef>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@&lt;seqname&gt;</a:t>
            </a:r>
          </a:p>
          <a:p>
            <a:pPr lvl="1" algn="just">
              <a:spcBef>
                <a:spcPts val="0"/>
              </a:spcBef>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&lt;sequence&gt;</a:t>
            </a:r>
          </a:p>
          <a:p>
            <a:pPr lvl="1" algn="just">
              <a:spcBef>
                <a:spcPts val="0"/>
              </a:spcBef>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a:t>
            </a:r>
          </a:p>
          <a:p>
            <a:pPr lvl="1" algn="just">
              <a:spcBef>
                <a:spcPts val="0"/>
              </a:spcBef>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&lt;quality&gt;</a:t>
            </a:r>
          </a:p>
          <a:p>
            <a:pPr algn="just">
              <a:spcBef>
                <a:spcPts val="600"/>
              </a:spcBef>
              <a:spcAft>
                <a:spcPts val="600"/>
              </a:spcAft>
            </a:pPr>
            <a:r>
              <a:rPr lang="en-US" dirty="0">
                <a:solidFill>
                  <a:schemeClr val="tx1"/>
                </a:solidFill>
                <a:latin typeface="Arial" panose="020B0604020202020204" pitchFamily="34" charset="0"/>
                <a:cs typeface="Arial" panose="020B0604020202020204" pitchFamily="34" charset="0"/>
              </a:rPr>
              <a:t>Requirements</a:t>
            </a:r>
          </a:p>
          <a:p>
            <a:pPr lvl="1" algn="just">
              <a:spcBef>
                <a:spcPts val="0"/>
              </a:spcBef>
              <a:buFont typeface="Courier New" panose="02070309020205020404" pitchFamily="49" charset="0"/>
              <a:buChar char="o"/>
            </a:pPr>
            <a:r>
              <a:rPr lang="en-US" b="0" i="0" dirty="0">
                <a:solidFill>
                  <a:schemeClr val="tx1"/>
                </a:solidFill>
                <a:effectLst/>
                <a:latin typeface="Arial" panose="020B0604020202020204" pitchFamily="34" charset="0"/>
                <a:cs typeface="Arial" panose="020B0604020202020204" pitchFamily="34" charset="0"/>
              </a:rPr>
              <a:t>The &lt;</a:t>
            </a:r>
            <a:r>
              <a:rPr lang="en-US" b="0" i="0" dirty="0" err="1">
                <a:solidFill>
                  <a:schemeClr val="tx1"/>
                </a:solidFill>
                <a:effectLst/>
                <a:latin typeface="Arial" panose="020B0604020202020204" pitchFamily="34" charset="0"/>
                <a:cs typeface="Arial" panose="020B0604020202020204" pitchFamily="34" charset="0"/>
              </a:rPr>
              <a:t>seqname</a:t>
            </a:r>
            <a:r>
              <a:rPr lang="en-US" b="0" i="0" dirty="0">
                <a:solidFill>
                  <a:schemeClr val="tx1"/>
                </a:solidFill>
                <a:effectLst/>
                <a:latin typeface="Arial" panose="020B0604020202020204" pitchFamily="34" charset="0"/>
                <a:cs typeface="Arial" panose="020B0604020202020204" pitchFamily="34" charset="0"/>
              </a:rPr>
              <a:t>&gt; following '+' is optional, but if it appears right after '+', it should be identical to the &lt;</a:t>
            </a:r>
            <a:r>
              <a:rPr lang="en-US" b="0" i="0" dirty="0" err="1">
                <a:solidFill>
                  <a:schemeClr val="tx1"/>
                </a:solidFill>
                <a:effectLst/>
                <a:latin typeface="Arial" panose="020B0604020202020204" pitchFamily="34" charset="0"/>
                <a:cs typeface="Arial" panose="020B0604020202020204" pitchFamily="34" charset="0"/>
              </a:rPr>
              <a:t>seqname</a:t>
            </a:r>
            <a:r>
              <a:rPr lang="en-US" b="0" i="0" dirty="0">
                <a:solidFill>
                  <a:schemeClr val="tx1"/>
                </a:solidFill>
                <a:effectLst/>
                <a:latin typeface="Arial" panose="020B0604020202020204" pitchFamily="34" charset="0"/>
                <a:cs typeface="Arial" panose="020B0604020202020204" pitchFamily="34" charset="0"/>
              </a:rPr>
              <a:t>&gt; following '@’.</a:t>
            </a:r>
          </a:p>
          <a:p>
            <a:pPr lvl="1" algn="just">
              <a:spcBef>
                <a:spcPts val="0"/>
              </a:spcBef>
              <a:buFont typeface="Courier New" panose="02070309020205020404" pitchFamily="49" charset="0"/>
              <a:buChar char="o"/>
            </a:pPr>
            <a:r>
              <a:rPr lang="en-US" b="0" i="0" dirty="0">
                <a:solidFill>
                  <a:schemeClr val="tx1"/>
                </a:solidFill>
                <a:effectLst/>
                <a:latin typeface="Arial" panose="020B0604020202020204" pitchFamily="34" charset="0"/>
                <a:cs typeface="Arial" panose="020B0604020202020204" pitchFamily="34" charset="0"/>
              </a:rPr>
              <a:t>The length of &lt;</a:t>
            </a:r>
            <a:r>
              <a:rPr lang="en-US" dirty="0">
                <a:solidFill>
                  <a:schemeClr val="tx1"/>
                </a:solidFill>
                <a:latin typeface="Arial" panose="020B0604020202020204" pitchFamily="34" charset="0"/>
                <a:cs typeface="Arial" panose="020B0604020202020204" pitchFamily="34" charset="0"/>
              </a:rPr>
              <a:t>sequence</a:t>
            </a:r>
            <a:r>
              <a:rPr lang="en-US" b="0" i="0" dirty="0">
                <a:solidFill>
                  <a:schemeClr val="tx1"/>
                </a:solidFill>
                <a:effectLst/>
                <a:latin typeface="Arial" panose="020B0604020202020204" pitchFamily="34" charset="0"/>
                <a:cs typeface="Arial" panose="020B0604020202020204" pitchFamily="34" charset="0"/>
              </a:rPr>
              <a:t>&gt; is identical the length of &lt;</a:t>
            </a:r>
            <a:r>
              <a:rPr lang="en-US" dirty="0">
                <a:solidFill>
                  <a:schemeClr val="tx1"/>
                </a:solidFill>
                <a:latin typeface="Arial" panose="020B0604020202020204" pitchFamily="34" charset="0"/>
                <a:cs typeface="Arial" panose="020B0604020202020204" pitchFamily="34" charset="0"/>
              </a:rPr>
              <a:t>quality</a:t>
            </a:r>
            <a:r>
              <a:rPr lang="en-US" b="0" i="0" dirty="0">
                <a:solidFill>
                  <a:schemeClr val="tx1"/>
                </a:solidFill>
                <a:effectLst/>
                <a:latin typeface="Arial" panose="020B0604020202020204" pitchFamily="34" charset="0"/>
                <a:cs typeface="Arial" panose="020B0604020202020204" pitchFamily="34" charset="0"/>
              </a:rPr>
              <a:t>&gt;. Each character in &lt;</a:t>
            </a:r>
            <a:r>
              <a:rPr lang="en-US" dirty="0">
                <a:solidFill>
                  <a:schemeClr val="tx1"/>
                </a:solidFill>
                <a:latin typeface="Arial" panose="020B0604020202020204" pitchFamily="34" charset="0"/>
                <a:cs typeface="Arial" panose="020B0604020202020204" pitchFamily="34" charset="0"/>
              </a:rPr>
              <a:t>quality</a:t>
            </a:r>
            <a:r>
              <a:rPr lang="en-US" b="0" i="0" dirty="0">
                <a:solidFill>
                  <a:schemeClr val="tx1"/>
                </a:solidFill>
                <a:effectLst/>
                <a:latin typeface="Arial" panose="020B0604020202020204" pitchFamily="34" charset="0"/>
                <a:cs typeface="Arial" panose="020B0604020202020204" pitchFamily="34" charset="0"/>
              </a:rPr>
              <a:t>&gt; represents the </a:t>
            </a:r>
            <a:r>
              <a:rPr lang="en-US" b="0" i="0" dirty="0" err="1">
                <a:solidFill>
                  <a:schemeClr val="tx1"/>
                </a:solidFill>
                <a:effectLst/>
                <a:latin typeface="Arial" panose="020B0604020202020204" pitchFamily="34" charset="0"/>
                <a:cs typeface="Arial" panose="020B0604020202020204" pitchFamily="34" charset="0"/>
              </a:rPr>
              <a:t>phred</a:t>
            </a:r>
            <a:r>
              <a:rPr lang="en-US" b="0" i="0" dirty="0">
                <a:solidFill>
                  <a:schemeClr val="tx1"/>
                </a:solidFill>
                <a:effectLst/>
                <a:latin typeface="Arial" panose="020B0604020202020204" pitchFamily="34" charset="0"/>
                <a:cs typeface="Arial" panose="020B0604020202020204" pitchFamily="34" charset="0"/>
              </a:rPr>
              <a:t> quality of the corresponding nucleotide in &lt;</a:t>
            </a:r>
            <a:r>
              <a:rPr lang="en-US" dirty="0">
                <a:solidFill>
                  <a:schemeClr val="tx1"/>
                </a:solidFill>
                <a:latin typeface="Arial" panose="020B0604020202020204" pitchFamily="34" charset="0"/>
                <a:cs typeface="Arial" panose="020B0604020202020204" pitchFamily="34" charset="0"/>
              </a:rPr>
              <a:t>sequence</a:t>
            </a:r>
            <a:r>
              <a:rPr lang="en-US" b="0" i="0" dirty="0">
                <a:solidFill>
                  <a:schemeClr val="tx1"/>
                </a:solidFill>
                <a:effectLst/>
                <a:latin typeface="Arial" panose="020B0604020202020204" pitchFamily="34" charset="0"/>
                <a:cs typeface="Arial" panose="020B0604020202020204" pitchFamily="34" charset="0"/>
              </a:rPr>
              <a:t>&gt;.</a:t>
            </a:r>
          </a:p>
          <a:p>
            <a:pPr lvl="1" algn="just">
              <a:spcBef>
                <a:spcPts val="0"/>
              </a:spcBef>
              <a:buFont typeface="Courier New" panose="02070309020205020404" pitchFamily="49" charset="0"/>
              <a:buChar char="o"/>
            </a:pPr>
            <a:r>
              <a:rPr lang="en-US" b="0" i="0" dirty="0">
                <a:solidFill>
                  <a:schemeClr val="tx1"/>
                </a:solidFill>
                <a:effectLst/>
                <a:latin typeface="Arial" panose="020B0604020202020204" pitchFamily="34" charset="0"/>
                <a:cs typeface="Arial" panose="020B0604020202020204" pitchFamily="34" charset="0"/>
              </a:rPr>
              <a:t>The &lt;quality&gt; field represent the Phred quality score (non-negative integer) for each nucleotide, encoded here as a character based on the ASCII table.</a:t>
            </a:r>
            <a:endParaRPr lang="en-US" sz="1800" b="0" i="0" dirty="0">
              <a:solidFill>
                <a:srgbClr val="000000"/>
              </a:solidFill>
              <a:effectLst/>
              <a:latin typeface="Arial" panose="020B0604020202020204" pitchFamily="34" charset="0"/>
              <a:cs typeface="Arial" panose="020B0604020202020204" pitchFamily="34" charset="0"/>
            </a:endParaRPr>
          </a:p>
          <a:p>
            <a:endParaRPr lang="en-US" sz="1600" b="0" i="0" dirty="0">
              <a:solidFill>
                <a:srgbClr val="000000"/>
              </a:solidFill>
              <a:effectLst/>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pic>
        <p:nvPicPr>
          <p:cNvPr id="6" name="Εικόνα 5">
            <a:extLst>
              <a:ext uri="{FF2B5EF4-FFF2-40B4-BE49-F238E27FC236}">
                <a16:creationId xmlns:a16="http://schemas.microsoft.com/office/drawing/2014/main" id="{25497A38-61C4-F58D-4CD0-A20694B392A5}"/>
              </a:ext>
            </a:extLst>
          </p:cNvPr>
          <p:cNvPicPr>
            <a:picLocks noChangeAspect="1"/>
          </p:cNvPicPr>
          <p:nvPr/>
        </p:nvPicPr>
        <p:blipFill>
          <a:blip r:embed="rId3"/>
          <a:stretch>
            <a:fillRect/>
          </a:stretch>
        </p:blipFill>
        <p:spPr>
          <a:xfrm>
            <a:off x="8079977" y="2133599"/>
            <a:ext cx="3424635" cy="3187431"/>
          </a:xfrm>
          <a:prstGeom prst="rect">
            <a:avLst/>
          </a:prstGeom>
          <a:ln>
            <a:solidFill>
              <a:schemeClr val="tx1"/>
            </a:solidFill>
          </a:ln>
        </p:spPr>
      </p:pic>
      <p:sp>
        <p:nvSpPr>
          <p:cNvPr id="8" name="Ορθογώνιο 7">
            <a:extLst>
              <a:ext uri="{FF2B5EF4-FFF2-40B4-BE49-F238E27FC236}">
                <a16:creationId xmlns:a16="http://schemas.microsoft.com/office/drawing/2014/main" id="{CC82794C-9E45-5A46-7105-495AA436F3C8}"/>
              </a:ext>
            </a:extLst>
          </p:cNvPr>
          <p:cNvSpPr/>
          <p:nvPr/>
        </p:nvSpPr>
        <p:spPr>
          <a:xfrm>
            <a:off x="8667345" y="2684834"/>
            <a:ext cx="2762655" cy="875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6411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300657-4206-75AF-86C8-E86F6EBE0B5C}"/>
              </a:ext>
            </a:extLst>
          </p:cNvPr>
          <p:cNvSpPr>
            <a:spLocks noGrp="1"/>
          </p:cNvSpPr>
          <p:nvPr>
            <p:ph type="title"/>
          </p:nvPr>
        </p:nvSpPr>
        <p:spPr/>
        <p:txBody>
          <a:bodyPr/>
          <a:lstStyle/>
          <a:p>
            <a:r>
              <a:rPr lang="en-US" dirty="0"/>
              <a:t>Steps prior to Variant detection</a:t>
            </a:r>
          </a:p>
        </p:txBody>
      </p:sp>
      <p:sp>
        <p:nvSpPr>
          <p:cNvPr id="3" name="Θέση περιεχομένου 2">
            <a:extLst>
              <a:ext uri="{FF2B5EF4-FFF2-40B4-BE49-F238E27FC236}">
                <a16:creationId xmlns:a16="http://schemas.microsoft.com/office/drawing/2014/main" id="{F89B6D53-6D09-A4F9-982C-F01BF9C25915}"/>
              </a:ext>
            </a:extLst>
          </p:cNvPr>
          <p:cNvSpPr>
            <a:spLocks noGrp="1"/>
          </p:cNvSpPr>
          <p:nvPr>
            <p:ph idx="1"/>
          </p:nvPr>
        </p:nvSpPr>
        <p:spPr>
          <a:xfrm>
            <a:off x="2589212" y="2133600"/>
            <a:ext cx="9307716" cy="4539574"/>
          </a:xfrm>
        </p:spPr>
        <p:txBody>
          <a:bodyPr>
            <a:normAutofit lnSpcReduction="10000"/>
          </a:bodyPr>
          <a:lstStyle/>
          <a:p>
            <a:r>
              <a:rPr lang="en-US" sz="3200" dirty="0">
                <a:latin typeface="Arial" panose="020B0604020202020204" pitchFamily="34" charset="0"/>
                <a:cs typeface="Arial" panose="020B0604020202020204" pitchFamily="34" charset="0"/>
              </a:rPr>
              <a:t>Quality control</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Trimming of low-quality and/or adapter sequences</a:t>
            </a:r>
          </a:p>
          <a:p>
            <a:r>
              <a:rPr lang="en-US" sz="2400" dirty="0">
                <a:latin typeface="Arial" panose="020B0604020202020204" pitchFamily="34" charset="0"/>
                <a:cs typeface="Arial" panose="020B0604020202020204" pitchFamily="34" charset="0"/>
              </a:rPr>
              <a:t>Mapping reads to reference genome</a:t>
            </a:r>
          </a:p>
          <a:p>
            <a:r>
              <a:rPr lang="en-US" sz="2400" dirty="0">
                <a:latin typeface="Arial" panose="020B0604020202020204" pitchFamily="34" charset="0"/>
                <a:cs typeface="Arial" panose="020B0604020202020204" pitchFamily="34" charset="0"/>
              </a:rPr>
              <a:t>Post-processing of mapped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SAM-to-BAM format conversion</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Generating mapping summary statistics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Filtering reads based on SAM/BAM flags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Add information in BAM files </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Mark duplicated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Generate reference indexes</a:t>
            </a:r>
          </a:p>
        </p:txBody>
      </p:sp>
    </p:spTree>
    <p:extLst>
      <p:ext uri="{BB962C8B-B14F-4D97-AF65-F5344CB8AC3E}">
        <p14:creationId xmlns:p14="http://schemas.microsoft.com/office/powerpoint/2010/main" val="3873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300657-4206-75AF-86C8-E86F6EBE0B5C}"/>
              </a:ext>
            </a:extLst>
          </p:cNvPr>
          <p:cNvSpPr>
            <a:spLocks noGrp="1"/>
          </p:cNvSpPr>
          <p:nvPr>
            <p:ph type="title"/>
          </p:nvPr>
        </p:nvSpPr>
        <p:spPr/>
        <p:txBody>
          <a:bodyPr/>
          <a:lstStyle/>
          <a:p>
            <a:r>
              <a:rPr lang="en-US" dirty="0"/>
              <a:t>Steps prior to Variant detection</a:t>
            </a:r>
          </a:p>
        </p:txBody>
      </p:sp>
      <p:sp>
        <p:nvSpPr>
          <p:cNvPr id="3" name="Θέση περιεχομένου 2">
            <a:extLst>
              <a:ext uri="{FF2B5EF4-FFF2-40B4-BE49-F238E27FC236}">
                <a16:creationId xmlns:a16="http://schemas.microsoft.com/office/drawing/2014/main" id="{F89B6D53-6D09-A4F9-982C-F01BF9C25915}"/>
              </a:ext>
            </a:extLst>
          </p:cNvPr>
          <p:cNvSpPr>
            <a:spLocks noGrp="1"/>
          </p:cNvSpPr>
          <p:nvPr>
            <p:ph idx="1"/>
          </p:nvPr>
        </p:nvSpPr>
        <p:spPr>
          <a:xfrm>
            <a:off x="2589212" y="2133600"/>
            <a:ext cx="9307716" cy="4539574"/>
          </a:xfrm>
        </p:spPr>
        <p:txBody>
          <a:bodyPr>
            <a:normAutofit fontScale="92500"/>
          </a:bodyPr>
          <a:lstStyle/>
          <a:p>
            <a:r>
              <a:rPr lang="en-US" sz="2400" dirty="0">
                <a:latin typeface="Arial" panose="020B0604020202020204" pitchFamily="34" charset="0"/>
                <a:cs typeface="Arial" panose="020B0604020202020204" pitchFamily="34" charset="0"/>
              </a:rPr>
              <a:t>Quality control</a:t>
            </a:r>
          </a:p>
          <a:p>
            <a:r>
              <a:rPr lang="en-US" sz="3200" dirty="0">
                <a:latin typeface="Arial" panose="020B0604020202020204" pitchFamily="34" charset="0"/>
                <a:cs typeface="Arial" panose="020B0604020202020204" pitchFamily="34" charset="0"/>
              </a:rPr>
              <a:t>Trimming of low-quality and/or adapter sequences</a:t>
            </a:r>
          </a:p>
          <a:p>
            <a:r>
              <a:rPr lang="en-US" sz="2400" dirty="0">
                <a:latin typeface="Arial" panose="020B0604020202020204" pitchFamily="34" charset="0"/>
                <a:cs typeface="Arial" panose="020B0604020202020204" pitchFamily="34" charset="0"/>
              </a:rPr>
              <a:t>Mapping reads to reference genome</a:t>
            </a:r>
          </a:p>
          <a:p>
            <a:r>
              <a:rPr lang="en-US" sz="2400" dirty="0">
                <a:latin typeface="Arial" panose="020B0604020202020204" pitchFamily="34" charset="0"/>
                <a:cs typeface="Arial" panose="020B0604020202020204" pitchFamily="34" charset="0"/>
              </a:rPr>
              <a:t>Post-processing of mapped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SAM-to-BAM format conversion</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Generating mapping summary statistics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Filtering reads based on SAM/BAM flags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Add information in BAM files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Mark duplicated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Generate reference indexes</a:t>
            </a:r>
          </a:p>
        </p:txBody>
      </p:sp>
    </p:spTree>
    <p:extLst>
      <p:ext uri="{BB962C8B-B14F-4D97-AF65-F5344CB8AC3E}">
        <p14:creationId xmlns:p14="http://schemas.microsoft.com/office/powerpoint/2010/main" val="3714183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300657-4206-75AF-86C8-E86F6EBE0B5C}"/>
              </a:ext>
            </a:extLst>
          </p:cNvPr>
          <p:cNvSpPr>
            <a:spLocks noGrp="1"/>
          </p:cNvSpPr>
          <p:nvPr>
            <p:ph type="title"/>
          </p:nvPr>
        </p:nvSpPr>
        <p:spPr/>
        <p:txBody>
          <a:bodyPr/>
          <a:lstStyle/>
          <a:p>
            <a:r>
              <a:rPr lang="en-US" dirty="0"/>
              <a:t>Steps prior to Variant detection</a:t>
            </a:r>
          </a:p>
        </p:txBody>
      </p:sp>
      <p:sp>
        <p:nvSpPr>
          <p:cNvPr id="3" name="Θέση περιεχομένου 2">
            <a:extLst>
              <a:ext uri="{FF2B5EF4-FFF2-40B4-BE49-F238E27FC236}">
                <a16:creationId xmlns:a16="http://schemas.microsoft.com/office/drawing/2014/main" id="{F89B6D53-6D09-A4F9-982C-F01BF9C25915}"/>
              </a:ext>
            </a:extLst>
          </p:cNvPr>
          <p:cNvSpPr>
            <a:spLocks noGrp="1"/>
          </p:cNvSpPr>
          <p:nvPr>
            <p:ph idx="1"/>
          </p:nvPr>
        </p:nvSpPr>
        <p:spPr>
          <a:xfrm>
            <a:off x="2589212" y="2133600"/>
            <a:ext cx="9307716" cy="4539574"/>
          </a:xfrm>
        </p:spPr>
        <p:txBody>
          <a:bodyPr>
            <a:normAutofit lnSpcReduction="10000"/>
          </a:bodyPr>
          <a:lstStyle/>
          <a:p>
            <a:r>
              <a:rPr lang="en-US" sz="2400" dirty="0">
                <a:latin typeface="Arial" panose="020B0604020202020204" pitchFamily="34" charset="0"/>
                <a:cs typeface="Arial" panose="020B0604020202020204" pitchFamily="34" charset="0"/>
              </a:rPr>
              <a:t>Quality control</a:t>
            </a:r>
          </a:p>
          <a:p>
            <a:r>
              <a:rPr lang="en-US" sz="2400" dirty="0">
                <a:latin typeface="Arial" panose="020B0604020202020204" pitchFamily="34" charset="0"/>
                <a:cs typeface="Arial" panose="020B0604020202020204" pitchFamily="34" charset="0"/>
              </a:rPr>
              <a:t>Trimming of low-quality and/or adapter sequences</a:t>
            </a:r>
          </a:p>
          <a:p>
            <a:r>
              <a:rPr lang="en-US" sz="3200" dirty="0">
                <a:latin typeface="Arial" panose="020B0604020202020204" pitchFamily="34" charset="0"/>
                <a:cs typeface="Arial" panose="020B0604020202020204" pitchFamily="34" charset="0"/>
              </a:rPr>
              <a:t>Mapping reads to reference genome</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Post-processing of mapped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SAM-to-BAM format conversion</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Generating mapping summary statistics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Filtering reads based on SAM/BAM flags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Add information in BAM files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Mark duplicated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Generate reference indexes</a:t>
            </a:r>
          </a:p>
        </p:txBody>
      </p:sp>
    </p:spTree>
    <p:extLst>
      <p:ext uri="{BB962C8B-B14F-4D97-AF65-F5344CB8AC3E}">
        <p14:creationId xmlns:p14="http://schemas.microsoft.com/office/powerpoint/2010/main" val="2054656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3FE32A4-470D-99A8-620F-E726A9D407AF}"/>
              </a:ext>
            </a:extLst>
          </p:cNvPr>
          <p:cNvSpPr>
            <a:spLocks noGrp="1"/>
          </p:cNvSpPr>
          <p:nvPr>
            <p:ph type="title"/>
          </p:nvPr>
        </p:nvSpPr>
        <p:spPr/>
        <p:txBody>
          <a:bodyPr/>
          <a:lstStyle/>
          <a:p>
            <a:r>
              <a:rPr lang="en-US" dirty="0"/>
              <a:t>SAM &amp; BAM format</a:t>
            </a:r>
          </a:p>
        </p:txBody>
      </p:sp>
      <p:sp>
        <p:nvSpPr>
          <p:cNvPr id="3" name="Θέση περιεχομένου 2">
            <a:extLst>
              <a:ext uri="{FF2B5EF4-FFF2-40B4-BE49-F238E27FC236}">
                <a16:creationId xmlns:a16="http://schemas.microsoft.com/office/drawing/2014/main" id="{2AECB12B-0203-ACBA-61A2-0A01EBD780DF}"/>
              </a:ext>
            </a:extLst>
          </p:cNvPr>
          <p:cNvSpPr>
            <a:spLocks noGrp="1"/>
          </p:cNvSpPr>
          <p:nvPr>
            <p:ph idx="1"/>
          </p:nvPr>
        </p:nvSpPr>
        <p:spPr>
          <a:xfrm>
            <a:off x="2592925" y="4216107"/>
            <a:ext cx="9128912" cy="2418157"/>
          </a:xfrm>
        </p:spPr>
        <p:txBody>
          <a:bodyPr>
            <a:normAutofit fontScale="85000" lnSpcReduction="10000"/>
          </a:bodyPr>
          <a:lstStyle/>
          <a:p>
            <a:pPr algn="just"/>
            <a:r>
              <a:rPr lang="en-US" sz="1600" dirty="0">
                <a:latin typeface="Arial" panose="020B0604020202020204" pitchFamily="34" charset="0"/>
                <a:cs typeface="Arial" panose="020B0604020202020204" pitchFamily="34" charset="0"/>
              </a:rPr>
              <a:t>SAM stands for </a:t>
            </a:r>
            <a:r>
              <a:rPr lang="en-US" sz="1600" u="sng" dirty="0">
                <a:latin typeface="Arial" panose="020B0604020202020204" pitchFamily="34" charset="0"/>
                <a:cs typeface="Arial" panose="020B0604020202020204" pitchFamily="34" charset="0"/>
              </a:rPr>
              <a:t>S</a:t>
            </a:r>
            <a:r>
              <a:rPr lang="en-US" sz="1600" dirty="0">
                <a:latin typeface="Arial" panose="020B0604020202020204" pitchFamily="34" charset="0"/>
                <a:cs typeface="Arial" panose="020B0604020202020204" pitchFamily="34" charset="0"/>
              </a:rPr>
              <a:t>equence </a:t>
            </a:r>
            <a:r>
              <a:rPr lang="en-US" sz="1600" u="sng" dirty="0">
                <a:latin typeface="Arial" panose="020B0604020202020204" pitchFamily="34" charset="0"/>
                <a:cs typeface="Arial" panose="020B0604020202020204" pitchFamily="34" charset="0"/>
              </a:rPr>
              <a:t>A</a:t>
            </a:r>
            <a:r>
              <a:rPr lang="en-US" sz="1600" dirty="0">
                <a:latin typeface="Arial" panose="020B0604020202020204" pitchFamily="34" charset="0"/>
                <a:cs typeface="Arial" panose="020B0604020202020204" pitchFamily="34" charset="0"/>
              </a:rPr>
              <a:t>lignment/</a:t>
            </a:r>
            <a:r>
              <a:rPr lang="en-US" sz="1600" u="sng" dirty="0">
                <a:latin typeface="Arial" panose="020B0604020202020204" pitchFamily="34" charset="0"/>
                <a:cs typeface="Arial" panose="020B0604020202020204" pitchFamily="34" charset="0"/>
              </a:rPr>
              <a:t>M</a:t>
            </a:r>
            <a:r>
              <a:rPr lang="en-US" sz="1600" dirty="0">
                <a:latin typeface="Arial" panose="020B0604020202020204" pitchFamily="34" charset="0"/>
                <a:cs typeface="Arial" panose="020B0604020202020204" pitchFamily="34" charset="0"/>
              </a:rPr>
              <a:t>ap format.</a:t>
            </a:r>
          </a:p>
          <a:p>
            <a:pPr algn="just"/>
            <a:r>
              <a:rPr lang="en-US" sz="1600" dirty="0">
                <a:latin typeface="Arial" panose="020B0604020202020204" pitchFamily="34" charset="0"/>
                <a:cs typeface="Arial" panose="020B0604020202020204" pitchFamily="34" charset="0"/>
              </a:rPr>
              <a:t>It is a TAB-delimited text format consisting of a header section, which is optional, and an alignment section. If present, the header must be prior to the alignments.</a:t>
            </a:r>
          </a:p>
          <a:p>
            <a:pPr algn="just"/>
            <a:r>
              <a:rPr lang="en-US" sz="1600" dirty="0">
                <a:latin typeface="Arial" panose="020B0604020202020204" pitchFamily="34" charset="0"/>
                <a:cs typeface="Arial" panose="020B0604020202020204" pitchFamily="34" charset="0"/>
              </a:rPr>
              <a:t>Header lines start with ‘@’, while alignment lines do not. Each alignment line has 11 mandatory fields for essential alignment information such as mapping position, and variable number of optional fields for flexible or aligner specific information.</a:t>
            </a:r>
          </a:p>
          <a:p>
            <a:pPr algn="just"/>
            <a:r>
              <a:rPr lang="en-US" sz="1600" b="0" i="0" dirty="0">
                <a:solidFill>
                  <a:srgbClr val="333333"/>
                </a:solidFill>
                <a:effectLst/>
                <a:latin typeface="Arial" panose="020B0604020202020204" pitchFamily="34" charset="0"/>
              </a:rPr>
              <a:t>A BAM file (*.bam) is the compressed binary version of a SAM file that is used to represent aligned sequences up to 128 Mb. </a:t>
            </a:r>
          </a:p>
          <a:p>
            <a:pPr algn="just"/>
            <a:r>
              <a:rPr lang="en-US" sz="1600" b="0" i="0" dirty="0">
                <a:solidFill>
                  <a:srgbClr val="333333"/>
                </a:solidFill>
                <a:effectLst/>
                <a:latin typeface="Arial" panose="020B0604020202020204" pitchFamily="34" charset="0"/>
              </a:rPr>
              <a:t>SAM and BAM formats are described in detail at </a:t>
            </a:r>
            <a:r>
              <a:rPr lang="en-US" sz="1800" b="0" i="0" u="none" strike="noStrike" dirty="0">
                <a:solidFill>
                  <a:srgbClr val="3D84CC"/>
                </a:solidFill>
                <a:effectLst/>
                <a:latin typeface="Arial" panose="020B0604020202020204" pitchFamily="34" charset="0"/>
                <a:hlinkClick r:id="rId2"/>
              </a:rPr>
              <a:t>https://samtools.github.io/hts-specs/SAMv1.pdf</a:t>
            </a:r>
            <a:r>
              <a:rPr lang="en-US" sz="1600" b="0" i="0" dirty="0">
                <a:solidFill>
                  <a:srgbClr val="333333"/>
                </a:solidFill>
                <a:effectLst/>
                <a:latin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5" name="Εικόνα 4">
            <a:extLst>
              <a:ext uri="{FF2B5EF4-FFF2-40B4-BE49-F238E27FC236}">
                <a16:creationId xmlns:a16="http://schemas.microsoft.com/office/drawing/2014/main" id="{D683F6F8-7211-582A-FF60-642827E96E5A}"/>
              </a:ext>
            </a:extLst>
          </p:cNvPr>
          <p:cNvPicPr>
            <a:picLocks noChangeAspect="1"/>
          </p:cNvPicPr>
          <p:nvPr/>
        </p:nvPicPr>
        <p:blipFill>
          <a:blip r:embed="rId3"/>
          <a:stretch>
            <a:fillRect/>
          </a:stretch>
        </p:blipFill>
        <p:spPr>
          <a:xfrm>
            <a:off x="2592925" y="1905000"/>
            <a:ext cx="9128912" cy="2127125"/>
          </a:xfrm>
          <a:prstGeom prst="rect">
            <a:avLst/>
          </a:prstGeom>
          <a:ln>
            <a:solidFill>
              <a:schemeClr val="accent1"/>
            </a:solidFill>
          </a:ln>
        </p:spPr>
      </p:pic>
    </p:spTree>
    <p:extLst>
      <p:ext uri="{BB962C8B-B14F-4D97-AF65-F5344CB8AC3E}">
        <p14:creationId xmlns:p14="http://schemas.microsoft.com/office/powerpoint/2010/main" val="1681058650"/>
      </p:ext>
    </p:extLst>
  </p:cSld>
  <p:clrMapOvr>
    <a:masterClrMapping/>
  </p:clrMapOvr>
</p:sld>
</file>

<file path=ppt/theme/theme1.xml><?xml version="1.0" encoding="utf-8"?>
<a:theme xmlns:a="http://schemas.openxmlformats.org/drawingml/2006/main" name="Θρόισμα">
  <a:themeElements>
    <a:clrScheme name="Θρόισμα">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Θρόισμα">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Θρόισμα">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TM02892315[[fn=Θρόισμα]]</Template>
  <TotalTime>180</TotalTime>
  <Words>1597</Words>
  <Application>Microsoft Office PowerPoint</Application>
  <PresentationFormat>Ευρεία οθόνη</PresentationFormat>
  <Paragraphs>231</Paragraphs>
  <Slides>27</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27</vt:i4>
      </vt:variant>
    </vt:vector>
  </HeadingPairs>
  <TitlesOfParts>
    <vt:vector size="32" baseType="lpstr">
      <vt:lpstr>Arial</vt:lpstr>
      <vt:lpstr>Century Gothic</vt:lpstr>
      <vt:lpstr>Courier New</vt:lpstr>
      <vt:lpstr>Wingdings 3</vt:lpstr>
      <vt:lpstr>Θρόισμα</vt:lpstr>
      <vt:lpstr>Introduction to Variant calling analysis</vt:lpstr>
      <vt:lpstr>Exome &amp; Whole-genome Sequencing</vt:lpstr>
      <vt:lpstr>In this tutorial</vt:lpstr>
      <vt:lpstr>FastQ Format (doc)</vt:lpstr>
      <vt:lpstr>FastQ Format (doc)</vt:lpstr>
      <vt:lpstr>Steps prior to Variant detection</vt:lpstr>
      <vt:lpstr>Steps prior to Variant detection</vt:lpstr>
      <vt:lpstr>Steps prior to Variant detection</vt:lpstr>
      <vt:lpstr>SAM &amp; BAM format</vt:lpstr>
      <vt:lpstr>Steps prior to Variant detection</vt:lpstr>
      <vt:lpstr>Steps prior to Variant detection</vt:lpstr>
      <vt:lpstr>Steps prior to Variant detection</vt:lpstr>
      <vt:lpstr>SAM &amp; BAM format – the alignment section</vt:lpstr>
      <vt:lpstr>Steps prior to Variant detection</vt:lpstr>
      <vt:lpstr>Steps prior to Variant detection</vt:lpstr>
      <vt:lpstr>Steps prior to Variant detection</vt:lpstr>
      <vt:lpstr>Variant detection</vt:lpstr>
      <vt:lpstr>VCF format</vt:lpstr>
      <vt:lpstr>VCF format</vt:lpstr>
      <vt:lpstr>Steps following Variant detection</vt:lpstr>
      <vt:lpstr>Steps following Variant detection</vt:lpstr>
      <vt:lpstr>Steps following Variant detection</vt:lpstr>
      <vt:lpstr>Steps following Variant detection</vt:lpstr>
      <vt:lpstr>Steps following Variant detection</vt:lpstr>
      <vt:lpstr>Validate results - GEMINI analysis</vt:lpstr>
      <vt:lpstr>Validate results - GEMINI load</vt:lpstr>
      <vt:lpstr>Validate results - GEMINI inheritance pattern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Variant calling analysis</dc:title>
  <dc:creator>Konstantinos Kyritsis</dc:creator>
  <cp:lastModifiedBy>Konstantinos Kyritsis</cp:lastModifiedBy>
  <cp:revision>18</cp:revision>
  <dcterms:created xsi:type="dcterms:W3CDTF">2022-11-22T09:09:55Z</dcterms:created>
  <dcterms:modified xsi:type="dcterms:W3CDTF">2022-11-22T14:02:30Z</dcterms:modified>
</cp:coreProperties>
</file>